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BF6_2982DDF5.xml" ContentType="application/vnd.ms-powerpoint.comments+xml"/>
  <Override PartName="/ppt/notesSlides/notesSlide4.xml" ContentType="application/vnd.openxmlformats-officedocument.presentationml.notesSlide+xml"/>
  <Override PartName="/ppt/comments/modernComment_7BBF5C32_24231638.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BBF5C3C_34098213.xml" ContentType="application/vnd.ms-powerpoint.comments+xml"/>
  <Override PartName="/ppt/notesSlides/notesSlide15.xml" ContentType="application/vnd.openxmlformats-officedocument.presentationml.notesSlide+xml"/>
  <Override PartName="/ppt/comments/modernComment_7BBF5C3D_3EDAD705.xml" ContentType="application/vnd.ms-powerpoint.comments+xml"/>
  <Override PartName="/ppt/notesSlides/notesSlide16.xml" ContentType="application/vnd.openxmlformats-officedocument.presentationml.notesSlide+xml"/>
  <Override PartName="/ppt/comments/modernComment_91B_2DABE431.xml" ContentType="application/vnd.ms-powerpoint.comments+xml"/>
  <Override PartName="/ppt/notesSlides/notesSlide17.xml" ContentType="application/vnd.openxmlformats-officedocument.presentationml.notesSlide+xml"/>
  <Override PartName="/ppt/comments/modernComment_7BBF5CE9_BEFF22F5.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C899_3D08E2B1.xml" ContentType="application/vnd.ms-powerpoint.comments+xml"/>
  <Override PartName="/ppt/notesSlides/notesSlide25.xml" ContentType="application/vnd.openxmlformats-officedocument.presentationml.notesSlide+xml"/>
  <Override PartName="/ppt/comments/modernComment_7FFFCA09_76103F88.xml" ContentType="application/vnd.ms-powerpoint.comments+xml"/>
  <Override PartName="/ppt/notesSlides/notesSlide26.xml" ContentType="application/vnd.openxmlformats-officedocument.presentationml.notesSlide+xml"/>
  <Override PartName="/ppt/comments/modernComment_7FFFCA0A_F457EDF.xml" ContentType="application/vnd.ms-powerpoint.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comments/modernComment_7FFFCA10_10F8C9BF.xml" ContentType="application/vnd.ms-powerpoint.comments+xml"/>
  <Override PartName="/ppt/notesSlides/notesSlide28.xml" ContentType="application/vnd.openxmlformats-officedocument.presentationml.notesSlide+xml"/>
  <Override PartName="/ppt/comments/modernComment_7FE4E039_FFA2F02F.xml" ContentType="application/vnd.ms-powerpoint.comments+xml"/>
  <Override PartName="/ppt/notesSlides/notesSlide29.xml" ContentType="application/vnd.openxmlformats-officedocument.presentationml.notesSlide+xml"/>
  <Override PartName="/ppt/comments/modernComment_7FFFCA0C_CC252B53.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7BBF5C51_9BC695B9.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7BBF5C54_94255A63.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7BBF5C63_71C11E10.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6243" r:id="rId5"/>
    <p:sldMasterId id="2147486448" r:id="rId6"/>
    <p:sldMasterId id="2147486451" r:id="rId7"/>
    <p:sldMasterId id="2147486464" r:id="rId8"/>
    <p:sldMasterId id="2147486482" r:id="rId9"/>
  </p:sldMasterIdLst>
  <p:notesMasterIdLst>
    <p:notesMasterId r:id="rId65"/>
  </p:notesMasterIdLst>
  <p:handoutMasterIdLst>
    <p:handoutMasterId r:id="rId66"/>
  </p:handoutMasterIdLst>
  <p:sldIdLst>
    <p:sldId id="2076138521" r:id="rId10"/>
    <p:sldId id="2076138522" r:id="rId11"/>
    <p:sldId id="2076138486" r:id="rId12"/>
    <p:sldId id="2076138546" r:id="rId13"/>
    <p:sldId id="2147469727" r:id="rId14"/>
    <p:sldId id="2076138547" r:id="rId15"/>
    <p:sldId id="2076138548" r:id="rId16"/>
    <p:sldId id="2076138606" r:id="rId17"/>
    <p:sldId id="2076138549" r:id="rId18"/>
    <p:sldId id="2076138550" r:id="rId19"/>
    <p:sldId id="2076138551" r:id="rId20"/>
    <p:sldId id="2076138552" r:id="rId21"/>
    <p:sldId id="2076138553" r:id="rId22"/>
    <p:sldId id="2076138555" r:id="rId23"/>
    <p:sldId id="2076138556" r:id="rId24"/>
    <p:sldId id="2076138557" r:id="rId25"/>
    <p:sldId id="2331" r:id="rId26"/>
    <p:sldId id="2076138729" r:id="rId27"/>
    <p:sldId id="2076138560" r:id="rId28"/>
    <p:sldId id="2076138562" r:id="rId29"/>
    <p:sldId id="2076138561" r:id="rId30"/>
    <p:sldId id="2076138564" r:id="rId31"/>
    <p:sldId id="2076138566" r:id="rId32"/>
    <p:sldId id="2076138494" r:id="rId33"/>
    <p:sldId id="2147469465" r:id="rId34"/>
    <p:sldId id="2147469833" r:id="rId35"/>
    <p:sldId id="2147469834" r:id="rId36"/>
    <p:sldId id="2147469840" r:id="rId37"/>
    <p:sldId id="2145706041" r:id="rId38"/>
    <p:sldId id="2147469836" r:id="rId39"/>
    <p:sldId id="2076138493" r:id="rId40"/>
    <p:sldId id="2076138577" r:id="rId41"/>
    <p:sldId id="2076138578" r:id="rId42"/>
    <p:sldId id="2076138580" r:id="rId43"/>
    <p:sldId id="2076138605" r:id="rId44"/>
    <p:sldId id="2076138581" r:id="rId45"/>
    <p:sldId id="2147469728" r:id="rId46"/>
    <p:sldId id="2076138495" r:id="rId47"/>
    <p:sldId id="2076138588" r:id="rId48"/>
    <p:sldId id="2076138590" r:id="rId49"/>
    <p:sldId id="2076138591" r:id="rId50"/>
    <p:sldId id="2076138592" r:id="rId51"/>
    <p:sldId id="2076138585" r:id="rId52"/>
    <p:sldId id="2076138593" r:id="rId53"/>
    <p:sldId id="2076138594" r:id="rId54"/>
    <p:sldId id="2076138595" r:id="rId55"/>
    <p:sldId id="2076138596" r:id="rId56"/>
    <p:sldId id="2076138597" r:id="rId57"/>
    <p:sldId id="2076138598" r:id="rId58"/>
    <p:sldId id="2076138599" r:id="rId59"/>
    <p:sldId id="2076138600" r:id="rId60"/>
    <p:sldId id="2076138601" r:id="rId61"/>
    <p:sldId id="2076138602" r:id="rId62"/>
    <p:sldId id="2076138603" r:id="rId63"/>
    <p:sldId id="2076138604" r:id="rId6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521"/>
          </p14:sldIdLst>
        </p14:section>
        <p14:section name="Agenda Slides" id="{055AFA19-D1E1-8A4D-B3CD-4F468CD7A2AE}">
          <p14:sldIdLst>
            <p14:sldId id="2076138522"/>
          </p14:sldIdLst>
        </p14:section>
        <p14:section name="Unlock cost savings" id="{78B2CD4F-7824-4D38-9639-FC6CA8D1B0E1}">
          <p14:sldIdLst>
            <p14:sldId id="2076138486"/>
            <p14:sldId id="2076138546"/>
            <p14:sldId id="2147469727"/>
            <p14:sldId id="2076138547"/>
            <p14:sldId id="2076138548"/>
          </p14:sldIdLst>
        </p14:section>
        <p14:section name=".NET on Azure" id="{0DF714F1-B6F4-463A-86FB-172862966AB3}">
          <p14:sldIdLst>
            <p14:sldId id="2076138606"/>
            <p14:sldId id="2076138549"/>
            <p14:sldId id="2076138550"/>
            <p14:sldId id="2076138551"/>
            <p14:sldId id="2076138552"/>
            <p14:sldId id="2076138553"/>
            <p14:sldId id="2076138555"/>
            <p14:sldId id="2076138556"/>
            <p14:sldId id="2076138557"/>
            <p14:sldId id="2331"/>
            <p14:sldId id="2076138729"/>
            <p14:sldId id="2076138560"/>
            <p14:sldId id="2076138562"/>
            <p14:sldId id="2076138561"/>
            <p14:sldId id="2076138564"/>
            <p14:sldId id="2076138566"/>
          </p14:sldIdLst>
        </p14:section>
        <p14:section name="Modernize with .NET Core" id="{EAC0E711-D8B7-45F9-8C36-56E697E1C942}">
          <p14:sldIdLst>
            <p14:sldId id="2076138494"/>
            <p14:sldId id="2147469465"/>
            <p14:sldId id="2147469833"/>
            <p14:sldId id="2147469834"/>
            <p14:sldId id="2147469840"/>
            <p14:sldId id="2145706041"/>
            <p14:sldId id="2147469836"/>
          </p14:sldIdLst>
        </p14:section>
        <p14:section name="Close" id="{20E9A6DD-6730-4C2E-9EB5-A5D98AF667DA}">
          <p14:sldIdLst>
            <p14:sldId id="2076138493"/>
            <p14:sldId id="2076138577"/>
            <p14:sldId id="2076138578"/>
            <p14:sldId id="2076138580"/>
          </p14:sldIdLst>
        </p14:section>
        <p14:section name="Supporting slides" id="{1BAAFFB4-13C5-4D24-991F-56C20E3F4948}">
          <p14:sldIdLst>
            <p14:sldId id="2076138605"/>
            <p14:sldId id="2076138581"/>
            <p14:sldId id="2147469728"/>
            <p14:sldId id="2076138495"/>
            <p14:sldId id="2076138588"/>
            <p14:sldId id="2076138590"/>
            <p14:sldId id="2076138591"/>
            <p14:sldId id="2076138592"/>
            <p14:sldId id="2076138585"/>
            <p14:sldId id="2076138593"/>
            <p14:sldId id="2076138594"/>
            <p14:sldId id="2076138595"/>
          </p14:sldIdLst>
        </p14:section>
        <p14:section name="L200 Proof Point Slides" id="{07149AB9-F4A8-4C69-A0AA-266D74772C19}">
          <p14:sldIdLst>
            <p14:sldId id="2076138596"/>
            <p14:sldId id="2076138597"/>
            <p14:sldId id="2076138598"/>
            <p14:sldId id="2076138599"/>
            <p14:sldId id="2076138600"/>
            <p14:sldId id="2076138601"/>
            <p14:sldId id="2076138602"/>
            <p14:sldId id="2076138603"/>
            <p14:sldId id="2076138604"/>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E7AB1C-C9F9-1374-B0CC-EC85F7A55241}" name="Mayunk Jain" initials="MJ" userId="S::majai@microsoft.com::10e9a1d7-d53f-4a95-8cd0-a1c6f8513d16" providerId="AD"/>
  <p188:author id="{95582667-6102-27E7-ED8E-01A166EB4B6B}" name="Guest User" initials="GU" userId="Guest User" providerId="Windows Live"/>
  <p188:author id="{3E93B076-1DCB-707D-BEA7-0E5F873F9A14}" name="Naga Surendran" initials="NS" userId="S::nasurend@microsoft.com::c505db41-f5b0-4f48-8cbe-08c5c92b54a1" providerId="AD"/>
  <p188:author id="{F29690AD-47CD-2A85-3537-05AFC3FDA126}" name="Mayunk Jain" initials="MJ" userId="b11dbf93751db54b" providerId="Windows Live"/>
  <p188:author id="{89714ED3-2F40-5F93-EE09-CBFB0DFAC119}" name="Michael Ni" initials="MN" userId="S::micni@microsoft.com::7d0e21bb-5d54-4824-97de-5cb0f4c1df8c" providerId="AD"/>
  <p188:author id="{25F4C7D6-A091-8E4A-A4D9-09F805B1C3B1}" name="marcus matthias" initials="mm" userId="fa70efefe83157d1" providerId="Windows Live"/>
  <p188:author id="{2A612CF2-1BF7-79F5-2863-1A0F910B530D}" name="Marcus Matthias" initials="MM" userId="Marcus Matthia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4"/>
    <a:srgbClr val="243A5E"/>
    <a:srgbClr val="3B2E58"/>
    <a:srgbClr val="0F7B0F"/>
    <a:srgbClr val="0F460F"/>
    <a:srgbClr val="0F5E0F"/>
    <a:srgbClr val="0FB00F"/>
    <a:srgbClr val="0F980F"/>
    <a:srgbClr val="4F9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C2897-1839-4590-99E1-2BE27CF92D2E}" v="2" dt="2022-10-19T00:54:18.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25" autoAdjust="0"/>
  </p:normalViewPr>
  <p:slideViewPr>
    <p:cSldViewPr snapToGrid="0">
      <p:cViewPr varScale="1">
        <p:scale>
          <a:sx n="58" d="100"/>
          <a:sy n="58" d="100"/>
        </p:scale>
        <p:origin x="1618" y="62"/>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BBF5BF6_2982DDF5.xml><?xml version="1.0" encoding="utf-8"?>
<p188:cmLst xmlns:a="http://schemas.openxmlformats.org/drawingml/2006/main" xmlns:r="http://schemas.openxmlformats.org/officeDocument/2006/relationships" xmlns:p188="http://schemas.microsoft.com/office/powerpoint/2018/8/main">
  <p188:cm id="{3CCF18B4-A03E-4798-8BAB-286591DF6966}" authorId="{F29690AD-47CD-2A85-3537-05AFC3FDA126}" created="2022-10-19T00:41:59.854">
    <ac:deMkLst xmlns:ac="http://schemas.microsoft.com/office/drawing/2013/main/command">
      <pc:docMk xmlns:pc="http://schemas.microsoft.com/office/powerpoint/2013/main/command"/>
      <pc:sldMk xmlns:pc="http://schemas.microsoft.com/office/powerpoint/2013/main/command" cId="696442357" sldId="2076138486"/>
      <ac:spMk id="3" creationId="{E1B2D331-4962-F349-B32C-2815C7026084}"/>
    </ac:deMkLst>
    <p188:txBody>
      <a:bodyPr/>
      <a:lstStyle/>
      <a:p>
        <a:r>
          <a:rPr lang="en-US"/>
          <a:t>Tweaked subheading to .NET instead of .NET Core to make it broader appeal</a:t>
        </a:r>
      </a:p>
    </p188:txBody>
  </p188:cm>
</p188:cmLst>
</file>

<file path=ppt/comments/modernComment_7BBF5C32_24231638.xml><?xml version="1.0" encoding="utf-8"?>
<p188:cmLst xmlns:a="http://schemas.openxmlformats.org/drawingml/2006/main" xmlns:r="http://schemas.openxmlformats.org/officeDocument/2006/relationships" xmlns:p188="http://schemas.microsoft.com/office/powerpoint/2018/8/main">
  <p188:cm id="{188E9C6F-C14A-485B-90DC-23427E77A718}" authorId="{F29690AD-47CD-2A85-3537-05AFC3FDA126}" created="2022-10-19T00:45:47.706">
    <pc:sldMkLst xmlns:pc="http://schemas.microsoft.com/office/powerpoint/2013/main/command">
      <pc:docMk/>
      <pc:sldMk cId="606279224" sldId="2076138546"/>
    </pc:sldMkLst>
    <p188:txBody>
      <a:bodyPr/>
      <a:lstStyle/>
      <a:p>
        <a:r>
          <a:rPr lang="en-US"/>
          <a:t>Updated the first stat because original was getting dated (referenced 2022 as future)</a:t>
        </a:r>
      </a:p>
    </p188:txBody>
  </p188:cm>
</p188:cmLst>
</file>

<file path=ppt/comments/modernComment_7BBF5C3C_34098213.xml><?xml version="1.0" encoding="utf-8"?>
<p188:cmLst xmlns:a="http://schemas.openxmlformats.org/drawingml/2006/main" xmlns:r="http://schemas.openxmlformats.org/officeDocument/2006/relationships" xmlns:p188="http://schemas.microsoft.com/office/powerpoint/2018/8/main">
  <p188:cm id="{AF5C67FE-D458-4FAB-965F-C986061F3D66}" authorId="{2A612CF2-1BF7-79F5-2863-1A0F910B530D}" created="2022-10-13T19:22:20.152">
    <ac:deMkLst xmlns:ac="http://schemas.microsoft.com/office/drawing/2013/main/command">
      <pc:docMk xmlns:pc="http://schemas.microsoft.com/office/powerpoint/2013/main/command"/>
      <pc:sldMk xmlns:pc="http://schemas.microsoft.com/office/powerpoint/2013/main/command" cId="873038355" sldId="2076138556"/>
      <ac:spMk id="47" creationId="{2CE35D82-56FB-94CF-5431-9CDA021F9AF2}"/>
    </ac:deMkLst>
    <p188:txBody>
      <a:bodyPr/>
      <a:lstStyle/>
      <a:p>
        <a:r>
          <a:rPr lang="en-US"/>
          <a:t>Updated with current Gigaom data re. App Service vs. on-prem/AWS</a:t>
        </a:r>
      </a:p>
    </p188:txBody>
  </p188:cm>
</p188:cmLst>
</file>

<file path=ppt/comments/modernComment_7BBF5C3D_3EDAD705.xml><?xml version="1.0" encoding="utf-8"?>
<p188:cmLst xmlns:a="http://schemas.openxmlformats.org/drawingml/2006/main" xmlns:r="http://schemas.openxmlformats.org/officeDocument/2006/relationships" xmlns:p188="http://schemas.microsoft.com/office/powerpoint/2018/8/main">
  <p188:cm id="{34C8641C-ABFB-4C04-AFE1-36755E802D6F}" authorId="{2A612CF2-1BF7-79F5-2863-1A0F910B530D}" created="2022-10-13T19:25:45.349">
    <pc:sldMkLst xmlns:pc="http://schemas.microsoft.com/office/powerpoint/2013/main/command">
      <pc:docMk/>
      <pc:sldMk cId="1054529285" sldId="2076138557"/>
    </pc:sldMkLst>
    <p188:txBody>
      <a:bodyPr/>
      <a:lstStyle/>
      <a:p>
        <a:r>
          <a:rPr lang="en-US"/>
          <a:t>Removed "GA" reference since we're well past that...</a:t>
        </a:r>
      </a:p>
    </p188:txBody>
  </p188:cm>
</p188:cmLst>
</file>

<file path=ppt/comments/modernComment_7BBF5C51_9BC695B9.xml><?xml version="1.0" encoding="utf-8"?>
<p188:cmLst xmlns:a="http://schemas.openxmlformats.org/drawingml/2006/main" xmlns:r="http://schemas.openxmlformats.org/officeDocument/2006/relationships" xmlns:p188="http://schemas.microsoft.com/office/powerpoint/2018/8/main">
  <p188:cm id="{05789488-A521-49F1-831C-F15BE5A2B480}" authorId="{25F4C7D6-A091-8E4A-A4D9-09F805B1C3B1}" created="2022-10-17T16:22:04.139">
    <pc:sldMkLst xmlns:pc="http://schemas.microsoft.com/office/powerpoint/2013/main/command">
      <pc:docMk/>
      <pc:sldMk cId="2613482937" sldId="2076138577"/>
    </pc:sldMkLst>
    <p188:txBody>
      <a:bodyPr/>
      <a:lstStyle/>
      <a:p>
        <a:r>
          <a:rPr lang="en-US"/>
          <a:t>Updated to reflect Azure Migrate</a:t>
        </a:r>
      </a:p>
    </p188:txBody>
  </p188:cm>
</p188:cmLst>
</file>

<file path=ppt/comments/modernComment_7BBF5C54_94255A63.xml><?xml version="1.0" encoding="utf-8"?>
<p188:cmLst xmlns:a="http://schemas.openxmlformats.org/drawingml/2006/main" xmlns:r="http://schemas.openxmlformats.org/officeDocument/2006/relationships" xmlns:p188="http://schemas.microsoft.com/office/powerpoint/2018/8/main">
  <p188:cm id="{C97427DD-7BD8-4D85-B231-A9E7C82F619D}" authorId="{F29690AD-47CD-2A85-3537-05AFC3FDA126}" created="2022-10-19T00:52:26.818">
    <ac:deMkLst xmlns:ac="http://schemas.microsoft.com/office/drawing/2013/main/command">
      <pc:docMk xmlns:pc="http://schemas.microsoft.com/office/powerpoint/2013/main/command"/>
      <pc:sldMk xmlns:pc="http://schemas.microsoft.com/office/powerpoint/2013/main/command" cId="2485475939" sldId="2076138580"/>
      <ac:spMk id="6" creationId="{7FA52CE2-7909-620E-C75F-2B6577712330}"/>
    </ac:deMkLst>
    <p188:txBody>
      <a:bodyPr/>
      <a:lstStyle/>
      <a:p>
        <a:r>
          <a:rPr lang="en-US"/>
          <a:t>Updated AMMP name and URL</a:t>
        </a:r>
      </a:p>
    </p188:txBody>
  </p188:cm>
  <p188:cm id="{2938CC03-69FB-4472-9A94-65B261F2FE1B}" authorId="{F29690AD-47CD-2A85-3537-05AFC3FDA126}" created="2022-10-19T00:54:54.648">
    <ac:deMkLst xmlns:ac="http://schemas.microsoft.com/office/drawing/2013/main/command">
      <pc:docMk xmlns:pc="http://schemas.microsoft.com/office/powerpoint/2013/main/command"/>
      <pc:sldMk xmlns:pc="http://schemas.microsoft.com/office/powerpoint/2013/main/command" cId="2485475939" sldId="2076138580"/>
      <ac:spMk id="4" creationId="{077215A7-09B7-CE36-910B-919BDE66DCED}"/>
    </ac:deMkLst>
    <p188:txBody>
      <a:bodyPr/>
      <a:lstStyle/>
      <a:p>
        <a:r>
          <a:rPr lang="en-US"/>
          <a:t>Updated migrating blog URL with more recent entry</a:t>
        </a:r>
      </a:p>
    </p188:txBody>
  </p188:cm>
</p188:cmLst>
</file>

<file path=ppt/comments/modernComment_7BBF5C63_71C11E10.xml><?xml version="1.0" encoding="utf-8"?>
<p188:cmLst xmlns:a="http://schemas.openxmlformats.org/drawingml/2006/main" xmlns:r="http://schemas.openxmlformats.org/officeDocument/2006/relationships" xmlns:p188="http://schemas.microsoft.com/office/powerpoint/2018/8/main">
  <p188:cm id="{84B5490E-8495-486C-A046-5C90E3FC6373}" authorId="{F29690AD-47CD-2A85-3537-05AFC3FDA126}" created="2022-10-19T00:40:25.915">
    <pc:sldMkLst xmlns:pc="http://schemas.microsoft.com/office/powerpoint/2013/main/command">
      <pc:docMk/>
      <pc:sldMk cId="1908481552" sldId="2076138595"/>
    </pc:sldMkLst>
    <p188:txBody>
      <a:bodyPr/>
      <a:lstStyle/>
      <a:p>
        <a:r>
          <a:rPr lang="en-US"/>
          <a:t>Removed duplicate slide 2 because it is already covered here. </a:t>
        </a:r>
      </a:p>
    </p188:txBody>
  </p188:cm>
</p188:cmLst>
</file>

<file path=ppt/comments/modernComment_7BBF5CE9_BEFF22F5.xml><?xml version="1.0" encoding="utf-8"?>
<p188:cmLst xmlns:a="http://schemas.openxmlformats.org/drawingml/2006/main" xmlns:r="http://schemas.openxmlformats.org/officeDocument/2006/relationships" xmlns:p188="http://schemas.microsoft.com/office/powerpoint/2018/8/main">
  <p188:cm id="{9626CD24-C2B4-4D7C-B406-4A221A5E5D4C}" authorId="{25F4C7D6-A091-8E4A-A4D9-09F805B1C3B1}" created="2022-10-17T16:19:40.413">
    <pc:sldMkLst xmlns:pc="http://schemas.microsoft.com/office/powerpoint/2013/main/command">
      <pc:docMk/>
      <pc:sldMk cId="3204391669" sldId="2076138729"/>
    </pc:sldMkLst>
    <p188:txBody>
      <a:bodyPr/>
      <a:lstStyle/>
      <a:p>
        <a:r>
          <a:rPr lang="en-US"/>
          <a:t>Net new slide</a:t>
        </a:r>
      </a:p>
    </p188:txBody>
  </p188:cm>
</p188:cmLst>
</file>

<file path=ppt/comments/modernComment_7FE4E039_FFA2F02F.xml><?xml version="1.0" encoding="utf-8"?>
<p188:cmLst xmlns:a="http://schemas.openxmlformats.org/drawingml/2006/main" xmlns:r="http://schemas.openxmlformats.org/officeDocument/2006/relationships" xmlns:p188="http://schemas.microsoft.com/office/powerpoint/2018/8/main">
  <p188:cm id="{E4033A00-234D-4F9E-9F93-616BB3F305F7}" authorId="{25F4C7D6-A091-8E4A-A4D9-09F805B1C3B1}" created="2022-10-17T16:21:02.711">
    <pc:sldMkLst xmlns:pc="http://schemas.microsoft.com/office/powerpoint/2013/main/command">
      <pc:docMk/>
      <pc:sldMk cId="4288868399" sldId="2145706041"/>
    </pc:sldMkLst>
    <p188:txBody>
      <a:bodyPr/>
      <a:lstStyle/>
      <a:p>
        <a:r>
          <a:rPr lang="en-US"/>
          <a:t>Refreshed with .NET6 info</a:t>
        </a:r>
      </a:p>
    </p188:txBody>
  </p188:cm>
</p188:cmLst>
</file>

<file path=ppt/comments/modernComment_7FFFC899_3D08E2B1.xml><?xml version="1.0" encoding="utf-8"?>
<p188:cmLst xmlns:a="http://schemas.openxmlformats.org/drawingml/2006/main" xmlns:r="http://schemas.openxmlformats.org/officeDocument/2006/relationships" xmlns:p188="http://schemas.microsoft.com/office/powerpoint/2018/8/main">
  <p188:cm id="{58ECCE35-F15B-4B49-BF5F-AFB06E7DF872}" authorId="{25F4C7D6-A091-8E4A-A4D9-09F805B1C3B1}" created="2022-10-17T16:20:29.786">
    <pc:sldMkLst xmlns:pc="http://schemas.microsoft.com/office/powerpoint/2013/main/command">
      <pc:docMk/>
      <pc:sldMk cId="1023992497" sldId="2147469465"/>
    </pc:sldMkLst>
    <p188:txBody>
      <a:bodyPr/>
      <a:lstStyle/>
      <a:p>
        <a:r>
          <a:rPr lang="en-US"/>
          <a:t>Refreshed with .NET6 info</a:t>
        </a:r>
      </a:p>
    </p188:txBody>
  </p188:cm>
</p188:cmLst>
</file>

<file path=ppt/comments/modernComment_7FFFCA09_76103F88.xml><?xml version="1.0" encoding="utf-8"?>
<p188:cmLst xmlns:a="http://schemas.openxmlformats.org/drawingml/2006/main" xmlns:r="http://schemas.openxmlformats.org/officeDocument/2006/relationships" xmlns:p188="http://schemas.microsoft.com/office/powerpoint/2018/8/main">
  <p188:cm id="{501F90CD-A6B9-4987-B28C-3E5E5E34C571}" authorId="{25F4C7D6-A091-8E4A-A4D9-09F805B1C3B1}" created="2022-10-17T16:20:39.478">
    <pc:sldMkLst xmlns:pc="http://schemas.microsoft.com/office/powerpoint/2013/main/command">
      <pc:docMk/>
      <pc:sldMk cId="1980776328" sldId="2147469833"/>
    </pc:sldMkLst>
    <p188:txBody>
      <a:bodyPr/>
      <a:lstStyle/>
      <a:p>
        <a:r>
          <a:rPr lang="en-US"/>
          <a:t>Refreshed with .NET6 info</a:t>
        </a:r>
      </a:p>
    </p188:txBody>
  </p188:cm>
</p188:cmLst>
</file>

<file path=ppt/comments/modernComment_7FFFCA0A_F457EDF.xml><?xml version="1.0" encoding="utf-8"?>
<p188:cmLst xmlns:a="http://schemas.openxmlformats.org/drawingml/2006/main" xmlns:r="http://schemas.openxmlformats.org/officeDocument/2006/relationships" xmlns:p188="http://schemas.microsoft.com/office/powerpoint/2018/8/main">
  <p188:cm id="{38506C24-1930-4FDA-91A0-F3C4DBB363B6}" authorId="{25F4C7D6-A091-8E4A-A4D9-09F805B1C3B1}" created="2022-10-17T16:20:46.546">
    <pc:sldMkLst xmlns:pc="http://schemas.microsoft.com/office/powerpoint/2013/main/command">
      <pc:docMk/>
      <pc:sldMk cId="256212703" sldId="2147469834"/>
    </pc:sldMkLst>
    <p188:txBody>
      <a:bodyPr/>
      <a:lstStyle/>
      <a:p>
        <a:r>
          <a:rPr lang="en-US"/>
          <a:t>Refreshed with .NET6 info</a:t>
        </a:r>
      </a:p>
    </p188:txBody>
  </p188:cm>
</p188:cmLst>
</file>

<file path=ppt/comments/modernComment_7FFFCA0C_CC252B53.xml><?xml version="1.0" encoding="utf-8"?>
<p188:cmLst xmlns:a="http://schemas.openxmlformats.org/drawingml/2006/main" xmlns:r="http://schemas.openxmlformats.org/officeDocument/2006/relationships" xmlns:p188="http://schemas.microsoft.com/office/powerpoint/2018/8/main">
  <p188:cm id="{9BA6B1E9-6DD0-438A-B854-77A9E1F72E69}" authorId="{25F4C7D6-A091-8E4A-A4D9-09F805B1C3B1}" created="2022-10-17T16:21:14.274">
    <pc:sldMkLst xmlns:pc="http://schemas.microsoft.com/office/powerpoint/2013/main/command">
      <pc:docMk/>
      <pc:sldMk cId="3424987987" sldId="2147469836"/>
    </pc:sldMkLst>
    <p188:txBody>
      <a:bodyPr/>
      <a:lstStyle/>
      <a:p>
        <a:r>
          <a:rPr lang="en-US"/>
          <a:t>Refreshed with .NET6 info</a:t>
        </a:r>
      </a:p>
    </p188:txBody>
  </p188:cm>
</p188:cmLst>
</file>

<file path=ppt/comments/modernComment_7FFFCA10_10F8C9BF.xml><?xml version="1.0" encoding="utf-8"?>
<p188:cmLst xmlns:a="http://schemas.openxmlformats.org/drawingml/2006/main" xmlns:r="http://schemas.openxmlformats.org/officeDocument/2006/relationships" xmlns:p188="http://schemas.microsoft.com/office/powerpoint/2018/8/main">
  <p188:cm id="{58AEC24D-440D-4814-B659-8F548490F500}" authorId="{25F4C7D6-A091-8E4A-A4D9-09F805B1C3B1}" created="2022-10-17T16:20:55.405">
    <pc:sldMkLst xmlns:pc="http://schemas.microsoft.com/office/powerpoint/2013/main/command">
      <pc:docMk/>
      <pc:sldMk cId="284740031" sldId="2147469840"/>
    </pc:sldMkLst>
    <p188:txBody>
      <a:bodyPr/>
      <a:lstStyle/>
      <a:p>
        <a:r>
          <a:rPr lang="en-US"/>
          <a:t>Refreshed with .NET6 info</a:t>
        </a:r>
      </a:p>
    </p188:txBody>
  </p188:cm>
</p188:cmLst>
</file>

<file path=ppt/comments/modernComment_91B_2DABE431.xml><?xml version="1.0" encoding="utf-8"?>
<p188:cmLst xmlns:a="http://schemas.openxmlformats.org/drawingml/2006/main" xmlns:r="http://schemas.openxmlformats.org/officeDocument/2006/relationships" xmlns:p188="http://schemas.microsoft.com/office/powerpoint/2018/8/main">
  <p188:cm id="{7B18738D-DA65-463A-92AC-4DD94E780174}" authorId="{25F4C7D6-A091-8E4A-A4D9-09F805B1C3B1}" created="2022-10-17T16:19:27.168">
    <pc:sldMkLst xmlns:pc="http://schemas.microsoft.com/office/powerpoint/2013/main/command">
      <pc:docMk/>
      <pc:sldMk cId="766239793" sldId="2331"/>
    </pc:sldMkLst>
    <p188:txBody>
      <a:bodyPr/>
      <a:lstStyle/>
      <a:p>
        <a:r>
          <a:rPr lang="en-US"/>
          <a:t>Net new slide</a:t>
        </a:r>
      </a:p>
    </p188:txBody>
  </p188:cm>
</p188: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12/6/2022 5:33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12/6/2022 5:33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pricing/dev-tes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azure.microsoft.com%2Fen-us%2Fresources%2Fforrester-tei-azure-serverless%2F&amp;data=02%7C01%7Cjohrose%40microsoft.com%7C0f92507ae7704fd8e4ec08d8244d93c0%7C72f988bf86f141af91ab2d7cd011db47%7C1%7C0%7C637299262890327382&amp;sdata=WD5cD6fmQcvInm2jbyIH4%2F5nHuqcNU%2FB2iJyoT6rG8Y%3D&amp;reserved=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securit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zure.microsoft.com/en-us/overview/trusted-clou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ocs.microsoft.com/en-us/azure/app-service/deploy-staging-slots"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azure/app-service/deploy-best-practices#use-deployment-slots"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azure/app-service/webjobs-creat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gigaom.com/report/sql-transaction-processing-price-performance-testing-azure-eas-vs-aws-r5a/" TargetMode="External"/><Relationship Id="rId3" Type="http://schemas.openxmlformats.org/officeDocument/2006/relationships/hyperlink" Target="https://ms.portal.azure.com/#blade/Microsoft_Azure_Migrate/AmhContainersBlade" TargetMode="External"/><Relationship Id="rId7" Type="http://schemas.openxmlformats.org/officeDocument/2006/relationships/hyperlink" Target="http://www.tpc.org/3321"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www.tpc.org/3329" TargetMode="External"/><Relationship Id="rId5" Type="http://schemas.openxmlformats.org/officeDocument/2006/relationships/hyperlink" Target="http://www.tpc.org/3331" TargetMode="External"/><Relationship Id="rId4" Type="http://schemas.openxmlformats.org/officeDocument/2006/relationships/hyperlink" Target="http://www.tpc.org/4081"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5608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a:effectLst/>
                <a:latin typeface="Segoe UI Light" panose="020B0502040204020203" pitchFamily="34" charset="0"/>
                <a:ea typeface="Calibri" panose="020F0502020204030204" pitchFamily="34" charset="0"/>
                <a:cs typeface="Arial" panose="020B0604020202020204" pitchFamily="34" charset="0"/>
              </a:rPr>
              <a:t>Like we just talked about, Azure was built for .NET, and our cloud services have been fine-tuned over the past decade to run these workloads. </a:t>
            </a:r>
          </a:p>
          <a:p>
            <a:pPr marL="0" lvl="0" indent="0">
              <a:buFont typeface="Arial" panose="020B0604020202020204" pitchFamily="34" charset="0"/>
              <a:buNone/>
            </a:pPr>
            <a:br>
              <a:rPr lang="en-US" sz="900">
                <a:effectLst/>
                <a:latin typeface="Segoe UI Light" panose="020B0502040204020203" pitchFamily="34" charset="0"/>
                <a:ea typeface="Calibri" panose="020F0502020204030204" pitchFamily="34" charset="0"/>
                <a:cs typeface="Arial" panose="020B0604020202020204" pitchFamily="34" charset="0"/>
              </a:rPr>
            </a:br>
            <a:r>
              <a:rPr lang="en-US" sz="1800">
                <a:effectLst/>
                <a:latin typeface="Segoe UI Light" panose="020B0502040204020203" pitchFamily="34" charset="0"/>
                <a:ea typeface="Calibri" panose="020F0502020204030204" pitchFamily="34" charset="0"/>
                <a:cs typeface="Arial" panose="020B0604020202020204" pitchFamily="34" charset="0"/>
              </a:rPr>
              <a:t>By letting Azure take care of availability, security, and infrastructure management, you optimize your resources and spend by a leveraging a platform that runs over millions of .NET apps and trillions of SQL queries every day. </a:t>
            </a:r>
          </a:p>
          <a:p>
            <a:pPr marL="0" lvl="0" indent="0">
              <a:buFont typeface="Arial" panose="020B0604020202020204" pitchFamily="34" charset="0"/>
              <a:buNone/>
            </a:pPr>
            <a:endParaRPr lang="en-US" sz="1800">
              <a:effectLst/>
              <a:latin typeface="Segoe UI Light" panose="020B0502040204020203"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r>
              <a:rPr lang="en-US" sz="1800">
                <a:effectLst/>
                <a:latin typeface="Segoe UI Light" panose="020B0502040204020203" pitchFamily="34" charset="0"/>
                <a:ea typeface="Calibri" panose="020F0502020204030204" pitchFamily="34" charset="0"/>
                <a:cs typeface="Arial" panose="020B0604020202020204" pitchFamily="34" charset="0"/>
              </a:rPr>
              <a:t>This leaves you free to focus time and resources on serving your customers, users and employees. Bringing your .NET apps  to Azure also enables them to seamlessly scale to handle unprecedented demand and enables the agility required to navigate uncertainty. Lastly, with our native integrations with Visual Studio and GitHub, developers will have unparalleled freedom to make and ship changes and add the critical capabilities your customers are looking for.</a:t>
            </a:r>
          </a:p>
          <a:p>
            <a:pPr marL="0" lvl="0" indent="0">
              <a:buFont typeface="Arial" panose="020B0604020202020204" pitchFamily="34" charset="0"/>
              <a:buNone/>
            </a:pPr>
            <a:endParaRPr lang="en-US" sz="1800">
              <a:effectLst/>
              <a:latin typeface="Segoe UI Light" panose="020B0502040204020203"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Segoe UI Light" panose="020B0502040204020203" pitchFamily="34" charset="0"/>
                <a:ea typeface="Calibri" panose="020F0502020204030204" pitchFamily="34" charset="0"/>
                <a:cs typeface="Arial" panose="020B0604020202020204" pitchFamily="34" charset="0"/>
              </a:rPr>
              <a:t>T: Let’s take a closer look. </a:t>
            </a:r>
            <a:r>
              <a:rPr lang="en-US" sz="900" b="1"/>
              <a:t>&lt;click&gt;</a:t>
            </a: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509255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Let’s start with how migrating .NET applications to Azure can help improve your business’s cash flow.</a:t>
            </a:r>
          </a:p>
          <a:p>
            <a:endParaRPr lang="en-US" sz="3200"/>
          </a:p>
          <a:p>
            <a:endParaRPr lang="en-US" sz="320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t>&lt;click&gt;</a:t>
            </a:r>
          </a:p>
          <a:p>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74872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a:p>
          <a:p>
            <a:r>
              <a:rPr lang="en-US" sz="1800" kern="1200">
                <a:solidFill>
                  <a:schemeClr val="tx1"/>
                </a:solidFill>
                <a:effectLst/>
                <a:latin typeface="Segoe UI" panose="020B0502040204020203" pitchFamily="34" charset="0"/>
                <a:ea typeface="+mn-ea"/>
                <a:cs typeface="+mn-cs"/>
              </a:rPr>
              <a:t>Among the many challenges CFOs face in volatile times, one of the most significant is increasing working capital to ensure cash is available for operating expenditures. </a:t>
            </a:r>
          </a:p>
          <a:p>
            <a:endParaRPr lang="en-US" sz="18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Segoe UI" panose="020B0502040204020203" pitchFamily="34" charset="0"/>
                <a:ea typeface="+mn-ea"/>
                <a:cs typeface="+mn-cs"/>
              </a:rPr>
              <a:t>However, it is critical to reduce costs now without negatively impacting your long-term growth. While there may not be priorities in the current climate for long term investment, migrating your .NET apps to Azure can play a key role in addressing both cutting costs and investing in your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Furthermore, moving to the cloud allows a company to shift its expense base from upfront capital expenditures (capex) to operating expenditures (</a:t>
            </a:r>
            <a:r>
              <a:rPr lang="en-US" sz="1800" kern="1200" err="1">
                <a:solidFill>
                  <a:schemeClr val="tx1"/>
                </a:solidFill>
                <a:effectLst/>
                <a:latin typeface="+mn-lt"/>
                <a:ea typeface="+mn-ea"/>
                <a:cs typeface="+mn-cs"/>
              </a:rPr>
              <a:t>opex</a:t>
            </a:r>
            <a:r>
              <a:rPr lang="en-US" sz="1800" kern="1200">
                <a:solidFill>
                  <a:schemeClr val="tx1"/>
                </a:solidFill>
                <a:effectLst/>
                <a:latin typeface="+mn-lt"/>
                <a:ea typeface="+mn-ea"/>
                <a:cs typeface="+mn-cs"/>
              </a:rPr>
              <a:t>) that are spread out, which conserves cash flow freeing it up for other initiatives.  </a:t>
            </a:r>
            <a:endParaRPr lang="en-US" sz="18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Segoe UI" panose="020B0502040204020203" pitchFamily="34" charset="0"/>
                <a:ea typeface="+mn-ea"/>
                <a:cs typeface="+mn-cs"/>
              </a:rPr>
              <a:t>&lt;click&gt;</a:t>
            </a:r>
          </a:p>
          <a:p>
            <a:endParaRPr lang="en-US" sz="3200"/>
          </a:p>
          <a:p>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0152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1800" kern="1200">
                <a:solidFill>
                  <a:schemeClr val="tx1"/>
                </a:solidFill>
                <a:latin typeface="Segoe UI" panose="020B0502040204020203" pitchFamily="34" charset="0"/>
                <a:ea typeface="+mn-ea"/>
                <a:cs typeface="+mn-cs"/>
              </a:rPr>
              <a:t>A .NET app approach on Azure allows you to reduce costs and realize the full value of your teams and your web applications.</a:t>
            </a:r>
          </a:p>
          <a:p>
            <a:pPr marL="0" marR="0" indent="0">
              <a:lnSpc>
                <a:spcPct val="107000"/>
              </a:lnSpc>
              <a:spcBef>
                <a:spcPts val="0"/>
              </a:spcBef>
              <a:spcAft>
                <a:spcPts val="800"/>
              </a:spcAft>
              <a:buFont typeface="Arial" panose="020B0604020202020204" pitchFamily="34" charset="0"/>
              <a:buNone/>
            </a:pPr>
            <a:endParaRPr lang="en-US" sz="1800" kern="1200">
              <a:solidFill>
                <a:schemeClr val="tx1"/>
              </a:solidFill>
              <a:latin typeface="Segoe UI" panose="020B0502040204020203" pitchFamily="34" charset="0"/>
              <a:ea typeface="+mn-ea"/>
              <a:cs typeface="+mn-cs"/>
            </a:endParaRPr>
          </a:p>
          <a:p>
            <a:pPr marL="171450" marR="0" lvl="0"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kern="1200">
                <a:solidFill>
                  <a:schemeClr val="tx1"/>
                </a:solidFill>
                <a:latin typeface="Segoe UI" panose="020B0502040204020203" pitchFamily="34" charset="0"/>
                <a:ea typeface="+mn-ea"/>
                <a:cs typeface="+mn-cs"/>
              </a:rPr>
              <a:t>Allow your teams to focus on </a:t>
            </a:r>
            <a:r>
              <a:rPr lang="en-US" sz="1800" b="0" kern="1200">
                <a:solidFill>
                  <a:schemeClr val="tx1"/>
                </a:solidFill>
                <a:latin typeface="Segoe UI" panose="020B0502040204020203" pitchFamily="34" charset="0"/>
                <a:ea typeface="+mn-ea"/>
                <a:cs typeface="+mn-cs"/>
              </a:rPr>
              <a:t>what matters most by offloading management of your apps and data to Azure. Azure offers </a:t>
            </a:r>
            <a:r>
              <a:rPr kumimoji="0" lang="en-US" sz="18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 end to end hosting platform, fine-tuned to run .NET apps powered by evergreen SQL, which never needs to be patched or updated and is always running the latest version.</a:t>
            </a:r>
            <a:endParaRPr lang="en-US" sz="1800" b="0" kern="120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1800" b="0" kern="120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1800" b="0" kern="1200">
                <a:solidFill>
                  <a:schemeClr val="tx1"/>
                </a:solidFill>
                <a:latin typeface="Segoe UI" panose="020B0502040204020203" pitchFamily="34" charset="0"/>
                <a:ea typeface="+mn-ea"/>
                <a:cs typeface="+mn-cs"/>
              </a:rPr>
              <a:t>Leverage the power of built-in intelligence capabilities that surface opportunities for you to save. An example of this is </a:t>
            </a:r>
            <a:r>
              <a:rPr kumimoji="0" lang="en-US" sz="18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out of the box monitoring for ASP.NET applications and AI-powered SQL optimizations.</a:t>
            </a:r>
            <a:endParaRPr lang="en-US" sz="1800" b="0" kern="120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1800" b="0" kern="120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1800" b="0" kern="1200">
                <a:solidFill>
                  <a:schemeClr val="tx1"/>
                </a:solidFill>
                <a:latin typeface="Segoe UI" panose="020B0502040204020203" pitchFamily="34" charset="0"/>
                <a:ea typeface="+mn-ea"/>
                <a:cs typeface="+mn-cs"/>
              </a:rPr>
              <a:t>Get more cloud for less with Azure Hybrid Benefit—savings can amount up to 85% off with pay as you go rates.</a:t>
            </a:r>
          </a:p>
          <a:p>
            <a:pPr marL="0" marR="0" indent="0">
              <a:lnSpc>
                <a:spcPct val="107000"/>
              </a:lnSpc>
              <a:spcBef>
                <a:spcPts val="0"/>
              </a:spcBef>
              <a:spcAft>
                <a:spcPts val="800"/>
              </a:spcAft>
              <a:buFont typeface="Arial" panose="020B0604020202020204" pitchFamily="34" charset="0"/>
              <a:buNone/>
            </a:pPr>
            <a:endParaRPr lang="en-US" sz="1800" b="0"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1800" b="1" i="1" kern="120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1800" b="1" kern="120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800" b="1" kern="1200">
                <a:solidFill>
                  <a:schemeClr val="tx1"/>
                </a:solidFill>
                <a:latin typeface="Segoe UI" panose="020B0502040204020203" pitchFamily="34" charset="0"/>
                <a:ea typeface="+mn-ea"/>
                <a:cs typeface="+mn-cs"/>
              </a:rPr>
              <a:t>T: So what other benefits can you expect? &lt;click&gt;</a:t>
            </a:r>
          </a:p>
          <a:p>
            <a:pPr marL="0" marR="0" indent="0">
              <a:lnSpc>
                <a:spcPct val="107000"/>
              </a:lnSpc>
              <a:spcBef>
                <a:spcPts val="0"/>
              </a:spcBef>
              <a:spcAft>
                <a:spcPts val="800"/>
              </a:spcAft>
              <a:buFont typeface="Arial" panose="020B0604020202020204" pitchFamily="34" charset="0"/>
              <a:buNone/>
            </a:pPr>
            <a:endParaRPr lang="en-US" sz="1800" b="1" kern="1200">
              <a:solidFill>
                <a:schemeClr val="tx1"/>
              </a:solidFill>
              <a:latin typeface="Segoe UI" panose="020B0502040204020203" pitchFamily="34" charset="0"/>
              <a:ea typeface="+mn-ea"/>
              <a:cs typeface="+mn-cs"/>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67219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The value that can be realized through .NET app migration to Azure is not trivial.</a:t>
            </a:r>
          </a:p>
          <a:p>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Take advantage of Azure offers that ease the burden of migration and experimentation. </a:t>
            </a:r>
            <a:r>
              <a:rPr lang="en-US" sz="1800" kern="1200" dirty="0">
                <a:solidFill>
                  <a:schemeClr val="tx1"/>
                </a:solidFill>
                <a:effectLst/>
                <a:latin typeface="+mn-lt"/>
                <a:ea typeface="+mn-ea"/>
                <a:cs typeface="+mn-cs"/>
              </a:rPr>
              <a:t>Qualify for discounted rates to support your ongoing </a:t>
            </a:r>
            <a:r>
              <a:rPr lang="en-US" sz="1800" u="sng" kern="1200" dirty="0">
                <a:solidFill>
                  <a:schemeClr val="tx1"/>
                </a:solidFill>
                <a:effectLst/>
                <a:latin typeface="+mn-lt"/>
                <a:ea typeface="+mn-ea"/>
                <a:cs typeface="+mn-cs"/>
                <a:hlinkClick r:id="rId3"/>
              </a:rPr>
              <a:t>development and testing </a:t>
            </a:r>
            <a:r>
              <a:rPr lang="en-US" sz="1800" kern="1200" dirty="0">
                <a:solidFill>
                  <a:schemeClr val="tx1"/>
                </a:solidFill>
                <a:effectLst/>
                <a:latin typeface="+mn-lt"/>
                <a:ea typeface="+mn-ea"/>
                <a:cs typeface="+mn-cs"/>
              </a:rPr>
              <a:t>on Azure. </a:t>
            </a:r>
            <a:r>
              <a:rPr lang="en-US" sz="3200" dirty="0"/>
              <a:t>Customers can expect to save up to 49% on data and infrastructure with the Enterprise Dev/Test offer.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Additionally, </a:t>
            </a:r>
            <a:r>
              <a:rPr lang="en-US" sz="1800" kern="1200" dirty="0">
                <a:solidFill>
                  <a:schemeClr val="tx1"/>
                </a:solidFill>
                <a:effectLst/>
                <a:latin typeface="+mn-lt"/>
                <a:ea typeface="+mn-ea"/>
                <a:cs typeface="+mn-cs"/>
              </a:rPr>
              <a:t>developers and database admins see up to a 50% increase in efficiency and team velocity and companies can realize up to a 414% 3-year ROI with Azure Managed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panose="020B0502040204020203" pitchFamily="34" charset="0"/>
                <a:ea typeface="+mn-ea"/>
                <a:cs typeface="+mn-cs"/>
              </a:rPr>
              <a:t>T: Let’s take a look at how a Microsoft customer has optimized costs on Azure. &lt;click&gt;</a:t>
            </a:r>
          </a:p>
          <a:p>
            <a:endParaRPr lang="en-US" sz="3200" dirty="0"/>
          </a:p>
          <a:p>
            <a:r>
              <a:rPr lang="en-US" sz="2800" u="sng" dirty="0">
                <a:solidFill>
                  <a:srgbClr val="0563C1"/>
                </a:solidFill>
                <a:effectLst/>
                <a:latin typeface="Calibri" panose="020F0502020204030204" pitchFamily="34" charset="0"/>
                <a:ea typeface="Times New Roman" panose="02020603050405020304" pitchFamily="18" charset="0"/>
                <a:hlinkClick r:id="rId4"/>
              </a:rPr>
              <a:t>https://azure.microsoft.com/en-us/resources/forrester-tei-azure-serverless/</a:t>
            </a:r>
            <a:endParaRPr lang="en-US" sz="2800" u="sng" dirty="0">
              <a:solidFill>
                <a:srgbClr val="0563C1"/>
              </a:solidFill>
              <a:effectLst/>
              <a:latin typeface="Calibri" panose="020F0502020204030204" pitchFamily="34" charset="0"/>
              <a:ea typeface="Times New Roman" panose="02020603050405020304" pitchFamily="18" charset="0"/>
            </a:endParaRPr>
          </a:p>
          <a:p>
            <a:endParaRPr lang="en-US" sz="3200" dirty="0"/>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3773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We continuously invest heavily in our platform to improve both price and performance </a:t>
            </a:r>
          </a:p>
          <a:p>
            <a:endParaRPr lang="en-US" sz="3200"/>
          </a:p>
          <a:p>
            <a:r>
              <a:rPr lang="en-US" sz="1800" b="1">
                <a:effectLst/>
                <a:latin typeface="Calibri" panose="020F0502020204030204" pitchFamily="34" charset="0"/>
              </a:rPr>
              <a:t>App Service Premium (V3) Plan </a:t>
            </a:r>
            <a:r>
              <a:rPr lang="en-US" sz="1800" b="0">
                <a:effectLst/>
                <a:latin typeface="Calibri" panose="020F0502020204030204" pitchFamily="34" charset="0"/>
              </a:rPr>
              <a:t>which</a:t>
            </a:r>
            <a:r>
              <a:rPr lang="en-US" sz="1800" b="1">
                <a:effectLst/>
                <a:latin typeface="Calibri" panose="020F0502020204030204" pitchFamily="34" charset="0"/>
              </a:rPr>
              <a:t> </a:t>
            </a:r>
            <a:r>
              <a:rPr lang="en-US" sz="1800">
                <a:effectLst/>
                <a:latin typeface="Calibri" panose="020F0502020204030204" pitchFamily="34" charset="0"/>
              </a:rPr>
              <a:t>leverages the latest Azure VM hardware to deliver improved performance and better scalability. This offering includes more powerful 2,4, and 8 </a:t>
            </a:r>
            <a:r>
              <a:rPr lang="en-US" sz="1800" err="1">
                <a:effectLst/>
                <a:latin typeface="Calibri" panose="020F0502020204030204" pitchFamily="34" charset="0"/>
              </a:rPr>
              <a:t>vCcore</a:t>
            </a:r>
            <a:r>
              <a:rPr lang="en-US" sz="1800">
                <a:effectLst/>
                <a:latin typeface="Calibri" panose="020F0502020204030204" pitchFamily="34" charset="0"/>
              </a:rPr>
              <a:t> options with memory stretching up to 32 gigs to better support large, enterprise web applications. Offered at a 20% discount vs. comparable PV2 configurations this is our most performant and cost competitive offering to date.</a:t>
            </a:r>
          </a:p>
          <a:p>
            <a:endParaRPr lang="en-US" sz="1800" b="1">
              <a:effectLst/>
              <a:latin typeface="Calibri" panose="020F0502020204030204" pitchFamily="34" charset="0"/>
            </a:endParaRPr>
          </a:p>
          <a:p>
            <a:r>
              <a:rPr lang="en-US" sz="1800" b="1">
                <a:effectLst/>
                <a:latin typeface="Calibri" panose="020F0502020204030204" pitchFamily="34" charset="0"/>
              </a:rPr>
              <a:t>One of the most important capabilities in Premiumv3 is Windows Containers support which</a:t>
            </a:r>
            <a:r>
              <a:rPr lang="en-US" sz="1800">
                <a:effectLst/>
                <a:latin typeface="Calibri" panose="020F0502020204030204" pitchFamily="34" charset="0"/>
              </a:rPr>
              <a:t> is available in more regions and updated with full support for regional network integration, Private Link and Managed Server Identity. Customers can lift and shift a wide variety of .NET framework applications, including those using COM+ and those with OS dependencies and take advantage of the fully managed features of App Service. </a:t>
            </a:r>
          </a:p>
          <a:p>
            <a:endParaRPr lang="en-US" sz="1800">
              <a:effectLst/>
              <a:latin typeface="Calibri" panose="020F0502020204030204" pitchFamily="34" charset="0"/>
            </a:endParaRPr>
          </a:p>
          <a:p>
            <a:r>
              <a:rPr lang="en-US" sz="1800" b="1">
                <a:effectLst/>
                <a:latin typeface="Calibri" panose="020F0502020204030204" pitchFamily="34" charset="0"/>
              </a:rPr>
              <a:t>This plan is roughly 20% cheaper than PAYG rates for Pv2 </a:t>
            </a:r>
            <a:r>
              <a:rPr lang="en-US" sz="1800" b="0">
                <a:effectLst/>
                <a:latin typeface="Calibri" panose="020F0502020204030204" pitchFamily="34" charset="0"/>
              </a:rPr>
              <a:t>and we’ve introduced new Dev/Test rates for non-production workloads (around 40% off PAYG) and also introduced new Reserved Instance pricing for production workloads offering savings up to 55% for a three year commitment. </a:t>
            </a:r>
            <a:endParaRPr lang="en-US" sz="3200" b="1"/>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78132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apple-system"/>
              </a:rPr>
              <a:t>Multi-tenant – same scale unit, shared operating network, shared front end – allows for fast scaling</a:t>
            </a:r>
          </a:p>
          <a:p>
            <a:pPr algn="l"/>
            <a:r>
              <a:rPr lang="en-US" b="0" i="0">
                <a:solidFill>
                  <a:srgbClr val="242424"/>
                </a:solidFill>
                <a:effectLst/>
                <a:latin typeface="-apple-system"/>
              </a:rPr>
              <a:t>ASE – deployed into customer </a:t>
            </a:r>
            <a:r>
              <a:rPr lang="en-US" b="0" i="0" err="1">
                <a:solidFill>
                  <a:srgbClr val="242424"/>
                </a:solidFill>
                <a:effectLst/>
                <a:latin typeface="-apple-system"/>
              </a:rPr>
              <a:t>vnet</a:t>
            </a:r>
            <a:r>
              <a:rPr lang="en-US" b="0" i="0">
                <a:solidFill>
                  <a:srgbClr val="242424"/>
                </a:solidFill>
                <a:effectLst/>
                <a:latin typeface="-apple-system"/>
              </a:rPr>
              <a:t> so apps don’t require additional features to be enabled, single tenant system (satisfies compliance requirements for that)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7283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Multi-tenant ASP can hold only 30 instances</a:t>
            </a:r>
          </a:p>
          <a:p>
            <a:r>
              <a:rPr lang="en-US"/>
              <a:t>App Service Environment allows for much larger scale in a single environment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48515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In addition to improving cash flow, let’s examine how migration of your .NET applications to Azure will allow them to scale to meet any fluctuations in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kern="120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Segoe UI" panose="020B0502040204020203" pitchFamily="34" charset="0"/>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83529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a:t>With more people working, connecting, and shopping online demands on your applications are at an all time high.  </a:t>
            </a:r>
          </a:p>
          <a:p>
            <a:endParaRPr lang="en-US" sz="3200"/>
          </a:p>
          <a:p>
            <a:r>
              <a:rPr lang="en-US" sz="3200"/>
              <a:t>The ability to quickly scale your apps to meet this increased demand is critical to meeting the needs of your customers, however scaling your web apps to meet changes in demand isn’t always simple.</a:t>
            </a:r>
          </a:p>
          <a:p>
            <a:endParaRPr lang="en-US" sz="3200"/>
          </a:p>
          <a:p>
            <a:r>
              <a:rPr lang="en-US" sz="3200"/>
              <a:t>IT leaders need to consider and prioritize a host of various issues:</a:t>
            </a:r>
          </a:p>
          <a:p>
            <a:pPr marL="171450" indent="-171450">
              <a:buFont typeface="Arial" panose="020B0604020202020204" pitchFamily="34" charset="0"/>
              <a:buChar char="•"/>
            </a:pPr>
            <a:r>
              <a:rPr lang="en-US" sz="3200"/>
              <a:t>Physical resource limitations</a:t>
            </a:r>
          </a:p>
          <a:p>
            <a:pPr marL="171450" indent="-171450">
              <a:buFont typeface="Arial" panose="020B0604020202020204" pitchFamily="34" charset="0"/>
              <a:buChar char="•"/>
            </a:pPr>
            <a:r>
              <a:rPr lang="en-US" sz="3200"/>
              <a:t>Adaptation to changing requirements</a:t>
            </a:r>
          </a:p>
          <a:p>
            <a:pPr marL="171450" indent="-171450">
              <a:buFont typeface="Arial" panose="020B0604020202020204" pitchFamily="34" charset="0"/>
              <a:buChar char="•"/>
            </a:pPr>
            <a:r>
              <a:rPr lang="en-US" sz="3200"/>
              <a:t>Memory management issues</a:t>
            </a:r>
          </a:p>
          <a:p>
            <a:pPr marL="171450" indent="-171450">
              <a:buFont typeface="Arial" panose="020B0604020202020204" pitchFamily="34" charset="0"/>
              <a:buChar char="•"/>
            </a:pPr>
            <a:r>
              <a:rPr lang="en-US" sz="3200"/>
              <a:t>Backup and database restore difficulties</a:t>
            </a:r>
          </a:p>
          <a:p>
            <a:pPr marL="171450" indent="-171450">
              <a:buFont typeface="Arial" panose="020B0604020202020204" pitchFamily="34" charset="0"/>
              <a:buChar char="•"/>
            </a:pPr>
            <a:r>
              <a:rPr lang="en-US" sz="3200"/>
              <a:t>Database engine efficiency</a:t>
            </a:r>
          </a:p>
          <a:p>
            <a:pPr marL="171450" indent="-171450">
              <a:buFont typeface="Arial" panose="020B0604020202020204" pitchFamily="34" charset="0"/>
              <a:buChar char="•"/>
            </a:pPr>
            <a:r>
              <a:rPr lang="en-US" sz="3200"/>
              <a:t>Server configuration optimization</a:t>
            </a:r>
          </a:p>
          <a:p>
            <a:endParaRPr lang="en-US" sz="3200"/>
          </a:p>
          <a:p>
            <a:r>
              <a:rPr lang="en-US" sz="3200"/>
              <a:t>With a .NET app approach on Azure, you can be confident that your web apps will be able to scale to handle any increase in traffic. Let’s take a look at how.</a:t>
            </a:r>
          </a:p>
          <a:p>
            <a:endParaRPr lang="en-US" sz="320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t>&lt;click&gt;</a:t>
            </a:r>
          </a:p>
          <a:p>
            <a:endParaRPr lang="en-US" sz="3200"/>
          </a:p>
          <a:p>
            <a:endParaRPr lang="en-US" sz="3200"/>
          </a:p>
          <a:p>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08507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59206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1800" kern="1200">
                <a:solidFill>
                  <a:schemeClr val="tx1"/>
                </a:solidFill>
                <a:latin typeface="Segoe UI" panose="020B0502040204020203" pitchFamily="34" charset="0"/>
                <a:ea typeface="+mn-ea"/>
                <a:cs typeface="+mn-cs"/>
              </a:rPr>
              <a:t>Azure can help to scale .NET applications in three key areas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1800" kern="1200">
                <a:solidFill>
                  <a:schemeClr val="tx1"/>
                </a:solidFill>
                <a:latin typeface="Segoe UI" panose="020B0502040204020203" pitchFamily="34" charset="0"/>
                <a:ea typeface="+mn-ea"/>
                <a:cs typeface="+mn-cs"/>
              </a:rPr>
              <a:t>An enterprise grade web hosting platform allows business to easily right-size infrastructure to meet demand. </a:t>
            </a:r>
            <a:r>
              <a:rPr kumimoji="0" lang="en-US" sz="18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Power your app on an enterprise grade web hosting platform that serves over </a:t>
            </a:r>
            <a:r>
              <a:rPr kumimoji="0" lang="en-US" sz="18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2 million sites </a:t>
            </a:r>
            <a:r>
              <a:rPr kumimoji="0" lang="en-US" sz="18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processes </a:t>
            </a:r>
            <a:r>
              <a:rPr kumimoji="0" lang="en-US" sz="18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41 billion requests </a:t>
            </a:r>
            <a:r>
              <a:rPr kumimoji="0" lang="en-US" sz="18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a:t>
            </a:r>
            <a:r>
              <a:rPr kumimoji="0" lang="en-US" sz="18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9 trillion SQL queries </a:t>
            </a:r>
            <a:r>
              <a:rPr kumimoji="0" lang="en-US" sz="18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per day</a:t>
            </a:r>
            <a:r>
              <a:rPr lang="en-US" sz="1800" kern="1200">
                <a:solidFill>
                  <a:schemeClr val="tx1"/>
                </a:solidFill>
                <a:latin typeface="Segoe UI" panose="020B0502040204020203" pitchFamily="34" charset="0"/>
                <a:ea typeface="+mn-ea"/>
                <a:cs typeface="+mn-cs"/>
              </a:rPr>
              <a:t>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1800" kern="1200">
                <a:solidFill>
                  <a:schemeClr val="tx1"/>
                </a:solidFill>
                <a:latin typeface="Segoe UI" panose="020B0502040204020203" pitchFamily="34" charset="0"/>
                <a:ea typeface="+mn-ea"/>
                <a:cs typeface="+mn-cs"/>
              </a:rPr>
              <a:t>In terms of efficiency, with PaaS services built for SQL and .NET you can be sure that you can build with confidence from day 1.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1800" kern="1200">
                <a:solidFill>
                  <a:schemeClr val="tx1"/>
                </a:solidFill>
                <a:latin typeface="Segoe UI" panose="020B0502040204020203" pitchFamily="34" charset="0"/>
                <a:ea typeface="+mn-ea"/>
                <a:cs typeface="+mn-cs"/>
              </a:rPr>
              <a:t>And in terms of security, </a:t>
            </a:r>
            <a:r>
              <a:rPr lang="en-US" sz="1800">
                <a:cs typeface="Segoe UI" panose="020B0502040204020203" pitchFamily="34" charset="0"/>
              </a:rPr>
              <a:t>Azure Security Center will </a:t>
            </a:r>
            <a:r>
              <a:rPr lang="en-US" sz="1800" kern="1200">
                <a:solidFill>
                  <a:schemeClr val="tx1"/>
                </a:solidFill>
                <a:latin typeface="Segoe UI" panose="020B0502040204020203" pitchFamily="34" charset="0"/>
                <a:ea typeface="+mn-ea"/>
                <a:cs typeface="Segoe UI" panose="020B0502040204020203" pitchFamily="34" charset="0"/>
              </a:rPr>
              <a:t>i</a:t>
            </a:r>
            <a:r>
              <a:rPr lang="en-US" sz="1800">
                <a:cs typeface="Segoe UI" panose="020B0502040204020203" pitchFamily="34" charset="0"/>
              </a:rPr>
              <a:t>mprove your security posture and threat protection with extensive compliance certifications.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endParaRPr lang="en-US" sz="1800" kern="1200">
              <a:solidFill>
                <a:schemeClr val="tx1"/>
              </a:solidFill>
              <a:latin typeface="Segoe UI" panose="020B0502040204020203" pitchFamily="34" charset="0"/>
              <a:ea typeface="+mn-ea"/>
              <a:cs typeface="+mn-cs"/>
            </a:endParaRPr>
          </a:p>
          <a:p>
            <a:pPr marL="228600" marR="0" indent="-228600">
              <a:lnSpc>
                <a:spcPct val="107000"/>
              </a:lnSpc>
              <a:spcBef>
                <a:spcPts val="0"/>
              </a:spcBef>
              <a:spcAft>
                <a:spcPts val="800"/>
              </a:spcAft>
              <a:buFont typeface="+mj-lt"/>
              <a:buAutoNum type="arabicPeriod"/>
            </a:pPr>
            <a:endParaRPr lang="en-US" sz="1800"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1800" b="1" i="1" kern="120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1800" b="1"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1800" b="1" kern="1200">
                <a:solidFill>
                  <a:schemeClr val="tx1"/>
                </a:solidFill>
                <a:latin typeface="Segoe UI" panose="020B0502040204020203" pitchFamily="34" charset="0"/>
                <a:ea typeface="+mn-ea"/>
                <a:cs typeface="+mn-cs"/>
              </a:rPr>
              <a:t>T: Let’s take a look at how a Microsoft customer has scaled on Azure. &lt;click&gt;</a:t>
            </a:r>
          </a:p>
          <a:p>
            <a:pPr marL="228600" marR="0" indent="-228600">
              <a:lnSpc>
                <a:spcPct val="107000"/>
              </a:lnSpc>
              <a:spcBef>
                <a:spcPts val="0"/>
              </a:spcBef>
              <a:spcAft>
                <a:spcPts val="800"/>
              </a:spcAft>
              <a:buFont typeface="+mj-lt"/>
              <a:buAutoNum type="arabicPeriod"/>
            </a:pPr>
            <a:endParaRPr lang="en-US" sz="1800" kern="1200">
              <a:solidFill>
                <a:schemeClr val="tx1"/>
              </a:solidFill>
              <a:latin typeface="Segoe UI" panose="020B0502040204020203" pitchFamily="34" charset="0"/>
              <a:ea typeface="+mn-ea"/>
              <a:cs typeface="+mn-cs"/>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9550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a:solidFill>
                  <a:schemeClr val="tx1"/>
                </a:solidFill>
                <a:effectLst/>
                <a:latin typeface="+mn-lt"/>
                <a:ea typeface="+mn-ea"/>
                <a:cs typeface="+mn-cs"/>
              </a:rPr>
              <a:t>Lastly we take a look at the need to adjust to new realities and meet the pressing needs of customers and employees with agility and innovate purposefully to prepare for the future.</a:t>
            </a:r>
          </a:p>
          <a:p>
            <a:endParaRPr lang="en-US" sz="18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Segoe UI" panose="020B0502040204020203" pitchFamily="34" charset="0"/>
                <a:ea typeface="+mn-ea"/>
                <a:cs typeface="+mn-cs"/>
              </a:rPr>
              <a:t>&lt;click&gt;</a:t>
            </a:r>
          </a:p>
          <a:p>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949771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mj-lt"/>
              <a:buNone/>
              <a:tabLst/>
              <a:defRPr/>
            </a:pPr>
            <a:r>
              <a:rPr lang="en-US" sz="1800" kern="1200" dirty="0">
                <a:solidFill>
                  <a:schemeClr val="tx1"/>
                </a:solidFill>
                <a:latin typeface="Segoe UI" panose="020B0502040204020203" pitchFamily="34" charset="0"/>
                <a:ea typeface="+mn-ea"/>
                <a:cs typeface="+mn-cs"/>
              </a:rPr>
              <a:t>A .NET app approach on Azure enables you to stand up critical capabilities quickly and with confidence, so you can meet any demand as it comes up.</a:t>
            </a:r>
          </a:p>
          <a:p>
            <a:pPr marL="0" marR="0" indent="0">
              <a:lnSpc>
                <a:spcPct val="107000"/>
              </a:lnSpc>
              <a:spcBef>
                <a:spcPts val="0"/>
              </a:spcBef>
              <a:spcAft>
                <a:spcPts val="800"/>
              </a:spcAft>
              <a:buFont typeface="+mj-lt"/>
              <a:buNone/>
            </a:pPr>
            <a:endParaRPr lang="en-US" sz="180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1800" kern="1200" dirty="0">
                <a:solidFill>
                  <a:schemeClr val="tx1"/>
                </a:solidFill>
                <a:latin typeface="Segoe UI" panose="020B0502040204020203" pitchFamily="34" charset="0"/>
                <a:ea typeface="+mn-ea"/>
                <a:cs typeface="+mn-cs"/>
              </a:rPr>
              <a:t>Migration of your .NET applications to Azure allows developers to publish code changes directly to app service quickly responding to changing user needs. </a:t>
            </a:r>
          </a:p>
          <a:p>
            <a:pPr marL="171450" marR="0" indent="-171450">
              <a:lnSpc>
                <a:spcPct val="107000"/>
              </a:lnSpc>
              <a:spcBef>
                <a:spcPts val="0"/>
              </a:spcBef>
              <a:spcAft>
                <a:spcPts val="800"/>
              </a:spcAft>
              <a:buFont typeface="Arial" panose="020B0604020202020204" pitchFamily="34" charset="0"/>
              <a:buChar char="•"/>
            </a:pPr>
            <a:r>
              <a:rPr lang="en-US" sz="1800" kern="1200" dirty="0">
                <a:solidFill>
                  <a:schemeClr val="tx1"/>
                </a:solidFill>
                <a:latin typeface="Segoe UI" panose="020B0502040204020203" pitchFamily="34" charset="0"/>
                <a:ea typeface="+mn-ea"/>
                <a:cs typeface="+mn-cs"/>
              </a:rPr>
              <a:t>Developers can also quickly test and deploy these capabilities and connect them to new data sources thereby extending applications to interact with any system.  </a:t>
            </a:r>
          </a:p>
          <a:p>
            <a:pPr marL="171450" marR="0" indent="-171450">
              <a:lnSpc>
                <a:spcPct val="107000"/>
              </a:lnSpc>
              <a:spcBef>
                <a:spcPts val="0"/>
              </a:spcBef>
              <a:spcAft>
                <a:spcPts val="800"/>
              </a:spcAft>
              <a:buFont typeface="Arial" panose="020B0604020202020204" pitchFamily="34" charset="0"/>
              <a:buChar char="•"/>
            </a:pPr>
            <a:r>
              <a:rPr lang="en-US" sz="1800" kern="1200" dirty="0">
                <a:solidFill>
                  <a:schemeClr val="tx1"/>
                </a:solidFill>
                <a:latin typeface="Segoe UI" panose="020B0502040204020203" pitchFamily="34" charset="0"/>
                <a:ea typeface="+mn-ea"/>
                <a:cs typeface="+mn-cs"/>
              </a:rPr>
              <a:t>Your dev team will also be able to work and innovate knowing that they are benefitting from comprehensive web application security.</a:t>
            </a:r>
          </a:p>
          <a:p>
            <a:pPr marL="171450" marR="0" indent="-171450">
              <a:lnSpc>
                <a:spcPct val="107000"/>
              </a:lnSpc>
              <a:spcBef>
                <a:spcPts val="0"/>
              </a:spcBef>
              <a:spcAft>
                <a:spcPts val="800"/>
              </a:spcAft>
              <a:buFont typeface="Arial" panose="020B0604020202020204" pitchFamily="34" charset="0"/>
              <a:buChar char="•"/>
            </a:pPr>
            <a:endParaRPr lang="en-US" sz="18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18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18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800" b="1" kern="1200" dirty="0">
                <a:solidFill>
                  <a:schemeClr val="tx1"/>
                </a:solidFill>
                <a:latin typeface="Segoe UI" panose="020B0502040204020203" pitchFamily="34" charset="0"/>
                <a:ea typeface="+mn-ea"/>
                <a:cs typeface="+mn-cs"/>
              </a:rPr>
              <a:t>T: So let’s see standing up critical capabilities in action. &lt;click&gt;</a:t>
            </a:r>
          </a:p>
          <a:p>
            <a:pPr marL="0" marR="0" indent="0">
              <a:lnSpc>
                <a:spcPct val="107000"/>
              </a:lnSpc>
              <a:spcBef>
                <a:spcPts val="0"/>
              </a:spcBef>
              <a:spcAft>
                <a:spcPts val="800"/>
              </a:spcAft>
              <a:buFont typeface="Arial" panose="020B0604020202020204" pitchFamily="34" charset="0"/>
              <a:buNone/>
            </a:pPr>
            <a:endParaRPr lang="en-US" sz="1800" kern="1200" dirty="0">
              <a:solidFill>
                <a:schemeClr val="tx1"/>
              </a:solidFill>
              <a:latin typeface="Segoe UI" panose="020B0502040204020203" pitchFamily="34" charset="0"/>
              <a:ea typeface="+mn-ea"/>
              <a:cs typeface="+mn-cs"/>
            </a:endParaRP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20467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2012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Cross-platform and open source, .NET </a:t>
            </a:r>
            <a:r>
              <a:rPr lang="en-US" sz="1200" b="1">
                <a:solidFill>
                  <a:schemeClr val="tx2"/>
                </a:solidFill>
              </a:rPr>
              <a:t>is a unified development platform for building anything. </a:t>
            </a:r>
            <a:r>
              <a:rPr lang="en-US" sz="1200">
                <a:solidFill>
                  <a:schemeClr val="tx2"/>
                </a:solidFill>
              </a:rPr>
              <a:t>You can use the same tools, libraries, languages and runtime to build any application across web, mobile, desktop, AI/ML, data, gaming, and IoT workloads. </a:t>
            </a:r>
            <a:r>
              <a:rPr lang="en-US" baseline="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a:t>With .NET 6, we’ve unified the SDK, common base libraries, and runtime on which all of these app models sit. </a:t>
            </a:r>
          </a:p>
          <a:p>
            <a:endParaRPr lang="en-US" baseline="0"/>
          </a:p>
          <a:p>
            <a:r>
              <a:rPr lang="en-US" baseline="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I’d like to highlight some big accomplishments we’ve made with the .NET community. The .NET ecosystem has seen some significant momentum in the last few years. </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err="1">
                <a:solidFill>
                  <a:srgbClr val="000000"/>
                </a:solidFill>
                <a:effectLst/>
                <a:latin typeface="Segoe UI" panose="020B0502040204020203" pitchFamily="34" charset="0"/>
                <a:ea typeface="Times New Roman" panose="02020603050405020304" pitchFamily="18" charset="0"/>
              </a:rPr>
              <a:t>StackOverflow</a:t>
            </a:r>
            <a:r>
              <a:rPr lang="en-US" sz="1200" kern="120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to .NET 6! They either filed issues or submitted pull requests to the .NET related repositories for the .NET 6 release.  THANK YOU!</a:t>
            </a:r>
            <a:endParaRPr lang="en-US" sz="1000" kern="120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We’re always focused on having the best performance. Here you can see the </a:t>
            </a:r>
            <a:r>
              <a:rPr lang="en-US" sz="1200" kern="1200" err="1">
                <a:solidFill>
                  <a:srgbClr val="000000"/>
                </a:solidFill>
                <a:effectLst/>
                <a:latin typeface="Segoe UI" panose="020B0502040204020203" pitchFamily="34" charset="0"/>
                <a:ea typeface="Times New Roman" panose="02020603050405020304" pitchFamily="18" charset="0"/>
              </a:rPr>
              <a:t>TechEmpower</a:t>
            </a:r>
            <a:r>
              <a:rPr lang="en-US" sz="1200" kern="120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EF Core performance on .NET 6 has </a:t>
            </a:r>
            <a:r>
              <a:rPr lang="en-US" sz="1800" b="1">
                <a:effectLst/>
                <a:latin typeface="Calibri" panose="020F0502020204030204" pitchFamily="34" charset="0"/>
                <a:ea typeface="Times New Roman" panose="02020603050405020304" pitchFamily="18" charset="0"/>
              </a:rPr>
              <a:t>improved a whopping 92% </a:t>
            </a:r>
            <a:r>
              <a:rPr lang="en-US" sz="180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Query performance is </a:t>
            </a:r>
            <a:r>
              <a:rPr lang="en-US" sz="1800" b="1">
                <a:effectLst/>
                <a:latin typeface="Calibri" panose="020F0502020204030204" pitchFamily="34" charset="0"/>
                <a:ea typeface="Times New Roman" panose="02020603050405020304" pitchFamily="18" charset="0"/>
              </a:rPr>
              <a:t>36%</a:t>
            </a:r>
            <a:r>
              <a:rPr lang="en-US" sz="180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The .NET+ASP.NET+EF stack is the 2</a:t>
            </a:r>
            <a:r>
              <a:rPr lang="en-US" sz="1800" baseline="30000">
                <a:effectLst/>
                <a:latin typeface="Calibri" panose="020F0502020204030204" pitchFamily="34" charset="0"/>
                <a:ea typeface="Times New Roman" panose="02020603050405020304" pitchFamily="18" charset="0"/>
              </a:rPr>
              <a:t>nd</a:t>
            </a:r>
            <a:r>
              <a:rPr lang="en-US" sz="1800">
                <a:effectLst/>
                <a:latin typeface="Calibri" panose="020F0502020204030204" pitchFamily="34" charset="0"/>
                <a:ea typeface="Times New Roman" panose="02020603050405020304" pitchFamily="18" charset="0"/>
              </a:rPr>
              <a:t> most highly-performing entry in the “Full ORM” category </a:t>
            </a:r>
          </a:p>
          <a:p>
            <a:pPr marL="0" marR="0" lvl="0" indent="0">
              <a:spcBef>
                <a:spcPts val="0"/>
              </a:spcBef>
              <a:spcAft>
                <a:spcPts val="0"/>
              </a:spcAft>
              <a:buSzPts val="1000"/>
              <a:buFont typeface="Symbol" panose="05050102010706020507" pitchFamily="18" charset="2"/>
              <a:buNone/>
              <a:tabLst>
                <a:tab pos="457200" algn="l"/>
              </a:tabLst>
            </a:pPr>
            <a:endParaRPr lang="en-US" sz="1800" i="1">
              <a:effectLst/>
              <a:latin typeface="Calibri" panose="020F0502020204030204" pitchFamily="34" charset="0"/>
              <a:ea typeface="Times New Roman" panose="02020603050405020304" pitchFamily="18" charset="0"/>
            </a:endParaRPr>
          </a:p>
          <a:p>
            <a:pPr marL="0" marR="0" lvl="0" indent="0">
              <a:spcBef>
                <a:spcPts val="0"/>
              </a:spcBef>
              <a:spcAft>
                <a:spcPts val="0"/>
              </a:spcAft>
              <a:buSzPts val="1000"/>
              <a:buFont typeface="Symbol" panose="05050102010706020507" pitchFamily="18" charset="2"/>
              <a:buNone/>
              <a:tabLst>
                <a:tab pos="457200" algn="l"/>
              </a:tabLst>
            </a:pPr>
            <a:r>
              <a:rPr lang="en-US" sz="1800" i="1">
                <a:effectLst/>
                <a:latin typeface="Calibri" panose="020F0502020204030204" pitchFamily="34" charset="0"/>
                <a:ea typeface="Times New Roman" panose="02020603050405020304" pitchFamily="18" charset="0"/>
              </a:rPr>
              <a:t>(it’s 5</a:t>
            </a:r>
            <a:r>
              <a:rPr lang="en-US" sz="1800" i="1" baseline="30000">
                <a:effectLst/>
                <a:latin typeface="Calibri" panose="020F0502020204030204" pitchFamily="34" charset="0"/>
                <a:ea typeface="Times New Roman" panose="02020603050405020304" pitchFamily="18" charset="0"/>
              </a:rPr>
              <a:t>th</a:t>
            </a:r>
            <a:r>
              <a:rPr lang="en-US" sz="1800" i="1">
                <a:effectLst/>
                <a:latin typeface="Calibri" panose="020F0502020204030204" pitchFamily="34" charset="0"/>
                <a:ea typeface="Times New Roman" panose="02020603050405020304" pitchFamily="18" charset="0"/>
              </a:rPr>
              <a:t> place, but the 1</a:t>
            </a:r>
            <a:r>
              <a:rPr lang="en-US" sz="1800" i="1" baseline="30000">
                <a:effectLst/>
                <a:latin typeface="Calibri" panose="020F0502020204030204" pitchFamily="34" charset="0"/>
                <a:ea typeface="Times New Roman" panose="02020603050405020304" pitchFamily="18" charset="0"/>
              </a:rPr>
              <a:t>st</a:t>
            </a:r>
            <a:r>
              <a:rPr lang="en-US" sz="1800" i="1">
                <a:effectLst/>
                <a:latin typeface="Calibri" panose="020F0502020204030204" pitchFamily="34" charset="0"/>
                <a:ea typeface="Times New Roman" panose="02020603050405020304" pitchFamily="18" charset="0"/>
              </a:rPr>
              <a:t> four are the same). </a:t>
            </a:r>
            <a:r>
              <a:rPr lang="en-US" sz="1800" i="1" err="1">
                <a:effectLst/>
                <a:latin typeface="Calibri" panose="020F0502020204030204" pitchFamily="34" charset="0"/>
                <a:ea typeface="Times New Roman" panose="02020603050405020304" pitchFamily="18" charset="0"/>
              </a:rPr>
              <a:t>Seb</a:t>
            </a:r>
            <a:r>
              <a:rPr lang="en-US" sz="1800" i="1">
                <a:effectLst/>
                <a:latin typeface="Calibri" panose="020F0502020204030204" pitchFamily="34" charset="0"/>
                <a:ea typeface="Times New Roman" panose="02020603050405020304" pitchFamily="18" charset="0"/>
              </a:rPr>
              <a:t> thinks that the first may not qualify for “Full ORM” status, so we may actually be the top runner here.)</a:t>
            </a:r>
            <a:endParaRPr lang="en-US" sz="1800" i="1">
              <a:effectLst/>
              <a:latin typeface="Calibri" panose="020F0502020204030204" pitchFamily="34" charset="0"/>
              <a:ea typeface="Calibri" panose="020F0502020204030204" pitchFamily="34" charset="0"/>
            </a:endParaRPr>
          </a:p>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200" b="1" dirty="0">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t>
            </a:r>
          </a:p>
          <a:p>
            <a:pPr marL="0" marR="0"/>
            <a:r>
              <a:rPr lang="en-US" sz="1200" dirty="0">
                <a:solidFill>
                  <a:srgbClr val="000000"/>
                </a:solidFill>
                <a:effectLst/>
                <a:latin typeface="Calibri" panose="020F0502020204030204" pitchFamily="34" charset="0"/>
                <a:ea typeface="Calibri" panose="020F0502020204030204" pitchFamily="34" charset="0"/>
              </a:rPr>
              <a:t>&lt;CLICK&gt;</a:t>
            </a:r>
          </a:p>
          <a:p>
            <a:pPr marL="0" marR="0"/>
            <a:endParaRPr lang="en-US" sz="12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.NET 6 we’ll finish the unification of .NET by bringing in the AOT workloads that are supported by the Momo runtime to bring one unified SDK, base class libraries and toolchain.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We’ll provide a native, cross-platform framework for building apps for iOS, Android, Windows and MacOS as the next evolution of Xamarin.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will also continue investing in the cross-platform web UI stack by expanding on the capabilities of ASP.NET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We’re also making it much easier and simpler to build cloud native apps and will continue investing in performance not only at runtime but also build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812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continue to invest in performance up and down the stack and the benefits for web developers are huge. ASP.NET is ranked #1 on the </a:t>
            </a:r>
            <a:r>
              <a:rPr lang="en-US" sz="1800" err="1">
                <a:effectLst/>
                <a:latin typeface="Calibri" panose="020F0502020204030204" pitchFamily="34" charset="0"/>
                <a:ea typeface="Calibri" panose="020F0502020204030204" pitchFamily="34" charset="0"/>
                <a:cs typeface="Times New Roman" panose="02020603050405020304" pitchFamily="18" charset="0"/>
              </a:rPr>
              <a:t>TechEmpower</a:t>
            </a:r>
            <a:r>
              <a:rPr lang="en-US" sz="1800">
                <a:effectLst/>
                <a:latin typeface="Calibri" panose="020F0502020204030204" pitchFamily="34" charset="0"/>
                <a:ea typeface="Calibri" panose="020F0502020204030204" pitchFamily="34" charset="0"/>
                <a:cs typeface="Times New Roman" panose="02020603050405020304" pitchFamily="18" charset="0"/>
              </a:rPr>
              <a:t> benchmarks.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 have also focused on several cloud &amp; web investments, such as smaller, faster, single file applications that use less memory which are appropriate for microservices and containerized applications across operating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We’ve added </a:t>
            </a:r>
            <a:r>
              <a:rPr lang="en-US" sz="1800" err="1">
                <a:effectLst/>
                <a:latin typeface="Calibri" panose="020F0502020204030204" pitchFamily="34" charset="0"/>
                <a:ea typeface="Calibri" panose="020F0502020204030204" pitchFamily="34" charset="0"/>
                <a:cs typeface="Times New Roman" panose="02020603050405020304" pitchFamily="18" charset="0"/>
              </a:rPr>
              <a:t>OpenAPI</a:t>
            </a:r>
            <a:r>
              <a:rPr lang="en-US" sz="1800">
                <a:effectLst/>
                <a:latin typeface="Calibri" panose="020F0502020204030204" pitchFamily="34" charset="0"/>
                <a:ea typeface="Calibri" panose="020F0502020204030204" pitchFamily="34" charset="0"/>
                <a:cs typeface="Times New Roman" panose="02020603050405020304" pitchFamily="18" charset="0"/>
              </a:rPr>
              <a:t> support in REST APIs which make it easy to publish to Azure API Management along with client generation for easy testing and debugging.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With Windows Subsystem for Linux we’ve also made it simple to develop on Windows for Linux and debugging vial WSL 2 is included in Visual Studio 2019 16.8 that just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.NET 5 also supports full stack C# development with Blazor, that can run on the server or on the client via </a:t>
            </a:r>
            <a:r>
              <a:rPr lang="en-US" sz="180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800">
                <a:effectLst/>
                <a:latin typeface="Calibri" panose="020F0502020204030204" pitchFamily="34" charset="0"/>
                <a:ea typeface="Calibri" panose="020F0502020204030204" pitchFamily="34" charset="0"/>
                <a:cs typeface="Times New Roman" panose="02020603050405020304" pitchFamily="18" charset="0"/>
              </a:rPr>
              <a:t>. That means you don’t need to use JavaScript anymore to build SPAs and these apps are automatically PWAs.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Now we know it can be time consuming porting your applications from .NET Framework to the latest .NET versions. How can you get here more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To help you move to .NET 6, we’ve released the .NET Upgrade Assistant. It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We’ve had over 40K downloads of the preview version. Customers like Optimizely have given us a lot of great feedback through the preview period and now we’re ready to make it generally available. </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607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71671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656040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62702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a:solidFill>
                  <a:schemeClr val="tx1"/>
                </a:solidFill>
                <a:effectLst/>
                <a:latin typeface="Segoe UI Light" pitchFamily="34" charset="0"/>
                <a:ea typeface="+mn-ea"/>
                <a:cs typeface="+mn-cs"/>
              </a:rPr>
              <a:t>The Azure Migration Program </a:t>
            </a:r>
            <a:r>
              <a:rPr lang="en-US" sz="18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1800" kern="1200">
              <a:solidFill>
                <a:schemeClr val="tx1"/>
              </a:solidFill>
              <a:effectLst/>
              <a:latin typeface="Segoe UI Light" pitchFamily="34" charset="0"/>
              <a:ea typeface="+mn-ea"/>
              <a:cs typeface="+mn-cs"/>
            </a:endParaRPr>
          </a:p>
          <a:p>
            <a:r>
              <a:rPr lang="en-US" sz="18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18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1800" b="1" kern="1200">
                <a:solidFill>
                  <a:schemeClr val="tx1"/>
                </a:solidFill>
                <a:effectLst/>
                <a:latin typeface="Segoe UI Light" pitchFamily="34" charset="0"/>
                <a:ea typeface="+mn-ea"/>
                <a:cs typeface="+mn-cs"/>
              </a:rPr>
              <a:t>Technical skill building</a:t>
            </a:r>
            <a:r>
              <a:rPr lang="en-US" sz="18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18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8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8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800" b="1" kern="1200">
                <a:solidFill>
                  <a:schemeClr val="tx1"/>
                </a:solidFill>
                <a:effectLst/>
                <a:latin typeface="Segoe UI Light" pitchFamily="34" charset="0"/>
                <a:ea typeface="+mn-ea"/>
                <a:cs typeface="+mn-cs"/>
              </a:rPr>
              <a:t>Free Azure tools </a:t>
            </a:r>
            <a:r>
              <a:rPr lang="en-US" sz="1800" kern="1200">
                <a:solidFill>
                  <a:schemeClr val="tx1"/>
                </a:solidFill>
                <a:effectLst/>
                <a:latin typeface="Segoe UI Light" pitchFamily="34" charset="0"/>
                <a:ea typeface="+mn-ea"/>
                <a:cs typeface="+mn-cs"/>
              </a:rPr>
              <a:t>to help you efficiently execute migrations</a:t>
            </a:r>
            <a:r>
              <a:rPr lang="en-US" sz="18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800" b="1" kern="1200">
                <a:solidFill>
                  <a:schemeClr val="tx1"/>
                </a:solidFill>
                <a:effectLst/>
                <a:latin typeface="Segoe UI Light" pitchFamily="34" charset="0"/>
                <a:ea typeface="+mn-ea"/>
                <a:cs typeface="+mn-cs"/>
              </a:rPr>
              <a:t>And cost effective offers</a:t>
            </a:r>
            <a:r>
              <a:rPr lang="en-US" sz="1800" kern="1200">
                <a:solidFill>
                  <a:schemeClr val="tx1"/>
                </a:solidFill>
                <a:effectLst/>
                <a:latin typeface="Segoe UI Light" pitchFamily="34" charset="0"/>
                <a:ea typeface="+mn-ea"/>
                <a:cs typeface="+mn-cs"/>
              </a:rPr>
              <a:t> to help you save money before, during, and after migration </a:t>
            </a:r>
            <a:endParaRPr lang="en-US" sz="3200">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sz="3200">
              <a:effectLst/>
            </a:endParaRPr>
          </a:p>
          <a:p>
            <a:pPr fontAlgn="base"/>
            <a:endParaRPr lang="en-US" sz="1800" kern="1200">
              <a:solidFill>
                <a:schemeClr val="tx1"/>
              </a:solidFill>
              <a:effectLst/>
              <a:latin typeface="Segoe UI Light" pitchFamily="34" charset="0"/>
              <a:ea typeface="+mn-ea"/>
              <a:cs typeface="+mn-cs"/>
            </a:endParaRPr>
          </a:p>
          <a:p>
            <a:pPr fontAlgn="base"/>
            <a:r>
              <a:rPr lang="en-US" sz="1800" kern="1200">
                <a:solidFill>
                  <a:schemeClr val="tx1"/>
                </a:solidFill>
                <a:effectLst/>
                <a:latin typeface="Segoe UI Light" pitchFamily="34" charset="0"/>
                <a:ea typeface="+mn-ea"/>
                <a:cs typeface="+mn-cs"/>
              </a:rPr>
              <a:t> </a:t>
            </a:r>
          </a:p>
          <a:p>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580834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Get started today! Existing customers should explore cost optimization opportunities with Azure Cost management and Azure Advisor. Be sure to take advantage of existing offers like the Azure Hybrid Benefit, Azure Reservations, Azure Dev/Test Pricing and Azure Spot Virtual Machines. </a:t>
            </a:r>
          </a:p>
          <a:p>
            <a:endParaRPr lang="en-US" sz="3200" dirty="0"/>
          </a:p>
          <a:p>
            <a:r>
              <a:rPr lang="en-US" sz="3200" dirty="0"/>
              <a:t>Think about moving your servers, databases and applications to the cloud. Get your free assessment for Azure migrate. </a:t>
            </a:r>
          </a:p>
          <a:p>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Segoe UI" panose="020B0502040204020203" pitchFamily="34" charset="0"/>
                <a:ea typeface="+mn-ea"/>
                <a:cs typeface="+mn-cs"/>
              </a:rPr>
              <a:t>&lt;click&gt;</a:t>
            </a:r>
          </a:p>
          <a:p>
            <a:endParaRPr lang="en-US" sz="3200" dirty="0"/>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930398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800" b="0" i="0" u="none" strike="noStrike" kern="120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800" b="1" i="0" u="none" strike="noStrike" kern="1200">
              <a:solidFill>
                <a:schemeClr val="tx1"/>
              </a:solidFill>
              <a:effectLst/>
              <a:latin typeface="Segoe UI Light" pitchFamily="34" charset="0"/>
              <a:ea typeface="+mn-ea"/>
              <a:cs typeface="+mn-cs"/>
            </a:endParaRPr>
          </a:p>
          <a:p>
            <a:pPr rtl="0" eaLnBrk="1" fontAlgn="t" latinLnBrk="0" hangingPunct="1"/>
            <a:r>
              <a:rPr lang="en-US" sz="1800" b="1" i="0" u="none" strike="noStrike" kern="1200">
                <a:solidFill>
                  <a:schemeClr val="tx1"/>
                </a:solidFill>
                <a:effectLst/>
                <a:latin typeface="Segoe UI Light" pitchFamily="34" charset="0"/>
                <a:ea typeface="+mn-ea"/>
                <a:cs typeface="+mn-cs"/>
              </a:rPr>
              <a:t>Service Sweet</a:t>
            </a:r>
            <a:r>
              <a:rPr lang="en-US" sz="1800" b="1" i="0" u="none" strike="noStrike" kern="1200" baseline="0">
                <a:solidFill>
                  <a:schemeClr val="tx1"/>
                </a:solidFill>
                <a:effectLst/>
                <a:latin typeface="Segoe UI Light" pitchFamily="34" charset="0"/>
                <a:ea typeface="+mn-ea"/>
                <a:cs typeface="+mn-cs"/>
              </a:rPr>
              <a:t> spots</a:t>
            </a:r>
            <a:endParaRPr lang="en-US" sz="1800" b="0" i="0" u="none" strike="noStrike" kern="1200">
              <a:solidFill>
                <a:schemeClr val="tx1"/>
              </a:solidFill>
              <a:effectLst/>
              <a:latin typeface="Segoe UI Light" pitchFamily="34" charset="0"/>
              <a:ea typeface="+mn-ea"/>
              <a:cs typeface="+mn-cs"/>
            </a:endParaRPr>
          </a:p>
          <a:p>
            <a:pPr rtl="0" eaLnBrk="1" fontAlgn="t" latinLnBrk="0" hangingPunct="1"/>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Azure App Service Web</a:t>
            </a:r>
            <a:r>
              <a:rPr lang="en-US" sz="1800" b="0" i="0" u="none" strike="noStrike" kern="1200" baseline="0">
                <a:solidFill>
                  <a:schemeClr val="tx1"/>
                </a:solidFill>
                <a:effectLst/>
                <a:latin typeface="Segoe UI Light" pitchFamily="34" charset="0"/>
                <a:ea typeface="+mn-ea"/>
                <a:cs typeface="+mn-cs"/>
              </a:rPr>
              <a:t> Apps</a:t>
            </a:r>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Deploy scalable</a:t>
            </a:r>
            <a:r>
              <a:rPr lang="en-US" sz="1800" b="0" i="0" u="none" strike="noStrike" kern="1200" baseline="0">
                <a:solidFill>
                  <a:schemeClr val="tx1"/>
                </a:solidFill>
                <a:effectLst/>
                <a:latin typeface="Segoe UI Light" pitchFamily="34" charset="0"/>
                <a:ea typeface="+mn-ea"/>
                <a:cs typeface="+mn-cs"/>
              </a:rPr>
              <a:t> web apps and services for Linux and Windows (with or without using containers) </a:t>
            </a:r>
          </a:p>
          <a:p>
            <a:pPr rtl="0" eaLnBrk="1" fontAlgn="t" latinLnBrk="0" hangingPunct="1"/>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Azure Container Instances</a:t>
            </a:r>
          </a:p>
          <a:p>
            <a:pPr rtl="0" eaLnBrk="1" fontAlgn="t" latinLnBrk="0" hangingPunct="1"/>
            <a:r>
              <a:rPr lang="en-US" sz="1800" b="0" i="0" u="none" strike="noStrike" kern="120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Azure Kubernetes </a:t>
            </a:r>
            <a:r>
              <a:rPr lang="en-US" sz="1800" b="0" i="0" u="none" strike="noStrike" kern="1200" baseline="0">
                <a:solidFill>
                  <a:schemeClr val="tx1"/>
                </a:solidFill>
                <a:effectLst/>
                <a:latin typeface="Segoe UI Light" pitchFamily="34" charset="0"/>
                <a:ea typeface="+mn-ea"/>
                <a:cs typeface="+mn-cs"/>
              </a:rPr>
              <a:t>Service (AKS)</a:t>
            </a:r>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Azure</a:t>
            </a:r>
            <a:r>
              <a:rPr lang="en-US" sz="1800" b="0" i="0" u="none" strike="noStrike" kern="1200" baseline="0">
                <a:solidFill>
                  <a:schemeClr val="tx1"/>
                </a:solidFill>
                <a:effectLst/>
                <a:latin typeface="Segoe UI Light" pitchFamily="34" charset="0"/>
                <a:ea typeface="+mn-ea"/>
                <a:cs typeface="+mn-cs"/>
              </a:rPr>
              <a:t> Batch</a:t>
            </a:r>
            <a:endParaRPr lang="en-US" sz="1800" b="0" i="0" u="none" strike="noStrike" kern="1200">
              <a:solidFill>
                <a:schemeClr val="tx1"/>
              </a:solidFill>
              <a:effectLst/>
              <a:latin typeface="Segoe UI Light" pitchFamily="34" charset="0"/>
              <a:ea typeface="+mn-ea"/>
              <a:cs typeface="+mn-cs"/>
            </a:endParaRPr>
          </a:p>
          <a:p>
            <a:pPr rtl="0" eaLnBrk="1" fontAlgn="t" latinLnBrk="0" hangingPunct="1"/>
            <a:r>
              <a:rPr lang="en-US" sz="1800" b="0" i="0" u="none" strike="noStrike" kern="1200">
                <a:solidFill>
                  <a:schemeClr val="tx1"/>
                </a:solidFill>
                <a:effectLst/>
                <a:latin typeface="Segoe UI Light" pitchFamily="34" charset="0"/>
                <a:ea typeface="+mn-ea"/>
                <a:cs typeface="+mn-cs"/>
              </a:rPr>
              <a:t>Schedule</a:t>
            </a:r>
            <a:r>
              <a:rPr lang="en-US" sz="1800" b="0" i="0" u="none" strike="noStrike" kern="1200" baseline="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800" b="0" i="0" u="none" strike="noStrike"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556679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Segoe UI Light" pitchFamily="34" charset="0"/>
                <a:ea typeface="+mn-ea"/>
                <a:cs typeface="+mn-cs"/>
              </a:rPr>
              <a:t>https://docs.microsoft.com/en-us/azure/architecture/guide/technology-choices/compute-decision-tree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296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5:33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2463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554360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238652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68187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mn-lt"/>
                <a:ea typeface="+mn-ea"/>
                <a:cs typeface="+mn-cs"/>
              </a:rPr>
              <a:t>Companies are being forced to transform themselves and that trend is only accelerating as “physical first” business models are being tested and digital channels being strained as customer and employees are being asked to engage with brands and businesses remotely. </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Those that make the transformation survive, as it is of economic imperative to do so. For many, that transformation begins with .NET and SQL which have been the foundation of modern web experiences for over twenty years. Not all organizations have the luxury of a carte-blanche to build cloud-native apps, and many are looking for help on how to modernize existing applications. That’s where Azure can help. </a:t>
            </a:r>
          </a:p>
          <a:p>
            <a:endParaRPr lang="en-US" sz="1800" kern="1200" dirty="0">
              <a:solidFill>
                <a:schemeClr val="tx1"/>
              </a:solidFill>
              <a:effectLst/>
              <a:latin typeface="+mn-l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kern="1200" spc="0" baseline="0" dirty="0">
                <a:ln>
                  <a:noFill/>
                </a:ln>
                <a:solidFill>
                  <a:srgbClr val="737373"/>
                </a:solidFill>
                <a:effectLst/>
                <a:latin typeface="Segoe UI" panose="020B0502040204020203" pitchFamily="34" charset="0"/>
                <a:ea typeface="Times New Roman" panose="02020603050405020304" pitchFamily="18" charset="0"/>
                <a:cs typeface="+mn-cs"/>
              </a:rPr>
              <a:t>Gartner, Application Modernization Should Be Business-Centric, Continuous and Multiplatform, Thomas </a:t>
            </a:r>
            <a:r>
              <a:rPr lang="en-US" sz="1800" b="0" i="0" kern="1200" spc="0" baseline="0" dirty="0" err="1">
                <a:ln>
                  <a:noFill/>
                </a:ln>
                <a:solidFill>
                  <a:srgbClr val="737373"/>
                </a:solidFill>
                <a:effectLst/>
                <a:latin typeface="Segoe UI" panose="020B0502040204020203" pitchFamily="34" charset="0"/>
                <a:ea typeface="Times New Roman" panose="02020603050405020304" pitchFamily="18" charset="0"/>
                <a:cs typeface="+mn-cs"/>
              </a:rPr>
              <a:t>Klinect</a:t>
            </a:r>
            <a:r>
              <a:rPr lang="en-US" sz="1800" b="0" i="0" kern="1200" spc="0" baseline="0" dirty="0">
                <a:ln>
                  <a:noFill/>
                </a:ln>
                <a:solidFill>
                  <a:srgbClr val="737373"/>
                </a:solidFill>
                <a:effectLst/>
                <a:latin typeface="Segoe UI" panose="020B0502040204020203" pitchFamily="34" charset="0"/>
                <a:ea typeface="Times New Roman" panose="02020603050405020304" pitchFamily="18" charset="0"/>
                <a:cs typeface="+mn-cs"/>
              </a:rPr>
              <a:t>, Stefan Van Der </a:t>
            </a:r>
            <a:r>
              <a:rPr lang="en-US" sz="1800" b="0" i="0" kern="1200" spc="0" baseline="0" dirty="0" err="1">
                <a:ln>
                  <a:noFill/>
                </a:ln>
                <a:solidFill>
                  <a:srgbClr val="737373"/>
                </a:solidFill>
                <a:effectLst/>
                <a:latin typeface="Segoe UI" panose="020B0502040204020203" pitchFamily="34" charset="0"/>
                <a:ea typeface="Times New Roman" panose="02020603050405020304" pitchFamily="18" charset="0"/>
                <a:cs typeface="+mn-cs"/>
              </a:rPr>
              <a:t>Zijden</a:t>
            </a:r>
            <a:r>
              <a:rPr lang="en-US" sz="1800" b="0" i="0" kern="1200" spc="0" baseline="0" dirty="0">
                <a:ln>
                  <a:noFill/>
                </a:ln>
                <a:solidFill>
                  <a:srgbClr val="737373"/>
                </a:solidFill>
                <a:effectLst/>
                <a:latin typeface="Segoe UI" panose="020B0502040204020203" pitchFamily="34" charset="0"/>
                <a:ea typeface="Times New Roman" panose="02020603050405020304" pitchFamily="18" charset="0"/>
                <a:cs typeface="+mn-cs"/>
              </a:rPr>
              <a:t>, 15 August 2019</a:t>
            </a:r>
            <a:endParaRPr lang="en-US" sz="18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https://www.gartner.com/en/newsroom/press-releases/2018-09-12-gartner-forecasts-worldwide-public-cloud-revenue-to-grow-17-percent-in-2019</a:t>
            </a:r>
            <a:endParaRPr lang="en-US" sz="1400" kern="1200" dirty="0">
              <a:solidFill>
                <a:schemeClr val="tx1"/>
              </a:solidFill>
              <a:effectLst/>
              <a:latin typeface="+mn-lt"/>
              <a:ea typeface="+mn-ea"/>
              <a:cs typeface="+mn-cs"/>
            </a:endParaRPr>
          </a:p>
          <a:p>
            <a:r>
              <a:rPr lang="en-US" sz="1800" dirty="0">
                <a:hlinkClick r:id="rId3"/>
              </a:rPr>
              <a:t>https://azure.microsoft.com/en-us/overview/security/</a:t>
            </a:r>
            <a:endParaRPr lang="en-US" sz="1800" dirty="0"/>
          </a:p>
          <a:p>
            <a:r>
              <a:rPr lang="en-US" sz="1800" dirty="0">
                <a:hlinkClick r:id="rId4"/>
              </a:rPr>
              <a:t>https://azure.microsoft.com/en-us/overview/trusted-cloud/</a:t>
            </a:r>
            <a:r>
              <a:rPr lang="en-US" sz="1800" dirty="0"/>
              <a:t> - Azure invests over $1B USD in security R&amp;D, and analyzes 6.5 trillion threat signals daily </a:t>
            </a:r>
            <a:endParaRPr lang="en-US" sz="1400" kern="1200" dirty="0">
              <a:solidFill>
                <a:schemeClr val="tx1"/>
              </a:solidFill>
              <a:effectLst/>
              <a:latin typeface="+mn-lt"/>
              <a:ea typeface="+mn-ea"/>
              <a:cs typeface="+mn-cs"/>
            </a:endParaRPr>
          </a:p>
          <a:p>
            <a:endParaRPr lang="en-US" sz="1800" kern="1200" dirty="0">
              <a:solidFill>
                <a:schemeClr val="tx1"/>
              </a:solidFill>
              <a:effectLst/>
              <a:latin typeface="+mn-lt"/>
              <a:ea typeface="+mn-ea"/>
              <a:cs typeface="+mn-cs"/>
            </a:endParaRP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271953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398189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1800" kern="1200">
                <a:solidFill>
                  <a:schemeClr val="tx1"/>
                </a:solidFill>
                <a:latin typeface="Segoe UI Light" pitchFamily="34" charset="0"/>
                <a:ea typeface="+mn-ea"/>
                <a:cs typeface="+mn-cs"/>
              </a:rPr>
              <a:t>Gartner. “6 Best Practices for Creating a Container Platform Strategy.” April 23, 2019. </a:t>
            </a:r>
            <a:r>
              <a:rPr lang="en-US" sz="18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1800" kern="1200">
              <a:solidFill>
                <a:schemeClr val="tx1"/>
              </a:solidFill>
              <a:latin typeface="Segoe UI Light" pitchFamily="34" charset="0"/>
              <a:ea typeface="+mn-ea"/>
              <a:cs typeface="+mn-cs"/>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050122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63428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a:t>
            </a:r>
            <a:r>
              <a:rPr lang="en-US" sz="1800" dirty="0" err="1">
                <a:effectLst/>
                <a:latin typeface="Segoe UI" panose="020B0502040204020203" pitchFamily="34" charset="0"/>
                <a:ea typeface="Calibri" panose="020F0502020204030204" pitchFamily="34" charset="0"/>
              </a:rPr>
              <a:t>Episerver</a:t>
            </a:r>
            <a:r>
              <a:rPr lang="en-US" sz="1800" dirty="0">
                <a:effectLst/>
                <a:latin typeface="Segoe UI" panose="020B0502040204020203" pitchFamily="34" charset="0"/>
                <a:ea typeface="Calibri" panose="020F0502020204030204" pitchFamily="34" charset="0"/>
              </a:rPr>
              <a:t>)</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759981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a:t>
            </a:r>
            <a:r>
              <a:rPr lang="en-US" sz="1800" dirty="0" err="1">
                <a:effectLst/>
                <a:latin typeface="Segoe UI" panose="020B0502040204020203" pitchFamily="34" charset="0"/>
                <a:ea typeface="Calibri" panose="020F0502020204030204" pitchFamily="34" charset="0"/>
              </a:rPr>
              <a:t>Episerver</a:t>
            </a:r>
            <a:r>
              <a:rPr lang="en-US" sz="1800" dirty="0">
                <a:effectLst/>
                <a:latin typeface="Segoe UI" panose="020B0502040204020203" pitchFamily="34" charset="0"/>
                <a:ea typeface="Calibri" panose="020F0502020204030204" pitchFamily="34" charset="0"/>
              </a:rPr>
              <a:t>)</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33152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u="sng" kern="1200">
                <a:solidFill>
                  <a:schemeClr val="tx1"/>
                </a:solidFill>
                <a:effectLst/>
                <a:latin typeface="+mn-lt"/>
                <a:ea typeface="+mn-ea"/>
                <a:cs typeface="+mn-cs"/>
                <a:hlinkClick r:id="rId3"/>
              </a:rPr>
              <a:t>Azure Migrate</a:t>
            </a:r>
            <a:r>
              <a:rPr lang="en-US" sz="1800" kern="1200">
                <a:solidFill>
                  <a:schemeClr val="tx1"/>
                </a:solidFill>
                <a:effectLst/>
                <a:latin typeface="+mn-lt"/>
                <a:ea typeface="+mn-ea"/>
                <a:cs typeface="+mn-cs"/>
              </a:rPr>
              <a:t> performs detailed assessment of application and database readiness including preferred hosting options in Azure and relevant pricing details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Run applications with confidence letting Azure handle auto-patching for database, OS and runtimes, automated database backup, configurable alerts and logging.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Easily add custom domains, SSL certificates, single sign-on (SSO), and identity-service integration to your apps.</a:t>
            </a:r>
          </a:p>
          <a:p>
            <a:pPr marL="171450" lvl="0" indent="-171450">
              <a:buFont typeface="Arial" panose="020B0604020202020204" pitchFamily="34" charset="0"/>
              <a:buChar char="•"/>
            </a:pPr>
            <a:r>
              <a:rPr lang="en-US" sz="1800" u="sng" kern="1200">
                <a:solidFill>
                  <a:schemeClr val="tx1"/>
                </a:solidFill>
                <a:effectLst/>
                <a:latin typeface="+mn-lt"/>
                <a:ea typeface="+mn-ea"/>
                <a:cs typeface="+mn-cs"/>
                <a:hlinkClick r:id="rId4"/>
              </a:rPr>
              <a:t>Reduce regulatory and compliance costs</a:t>
            </a:r>
            <a:r>
              <a:rPr lang="en-US" sz="1800" kern="1200">
                <a:solidFill>
                  <a:schemeClr val="tx1"/>
                </a:solidFill>
                <a:effectLst/>
                <a:latin typeface="+mn-lt"/>
                <a:ea typeface="+mn-ea"/>
                <a:cs typeface="+mn-cs"/>
              </a:rPr>
              <a:t> by automating or simplifying over 30% of monitoring work versus on-premises hosted applications.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Use your existing .NET and SQL skills and experience to modernize or develop new apps on Azure SQL Database and Azure SQL Managed Instance.</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Use </a:t>
            </a:r>
            <a:r>
              <a:rPr lang="en-US" sz="1800" u="sng" kern="1200">
                <a:solidFill>
                  <a:schemeClr val="tx1"/>
                </a:solidFill>
                <a:effectLst/>
                <a:latin typeface="+mn-lt"/>
                <a:ea typeface="+mn-ea"/>
                <a:cs typeface="+mn-cs"/>
                <a:hlinkClick r:id="rId5"/>
              </a:rPr>
              <a:t>GitHub Actions</a:t>
            </a:r>
            <a:r>
              <a:rPr lang="en-US" sz="1800" kern="1200">
                <a:solidFill>
                  <a:schemeClr val="tx1"/>
                </a:solidFill>
                <a:effectLst/>
                <a:latin typeface="+mn-lt"/>
                <a:ea typeface="+mn-ea"/>
                <a:cs typeface="+mn-cs"/>
              </a:rPr>
              <a:t> to automate the testing and deployment of your applications onto App Service’s global infrastructure.</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508132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kern="1200">
                <a:solidFill>
                  <a:schemeClr val="tx1"/>
                </a:solidFill>
                <a:effectLst/>
                <a:latin typeface="+mn-lt"/>
                <a:ea typeface="+mn-ea"/>
                <a:cs typeface="+mn-cs"/>
              </a:rPr>
              <a:t>Built-in, AI-powered </a:t>
            </a:r>
            <a:r>
              <a:rPr lang="en-US" sz="1800" u="sng" kern="1200">
                <a:solidFill>
                  <a:schemeClr val="tx1"/>
                </a:solidFill>
                <a:effectLst/>
                <a:latin typeface="+mn-lt"/>
                <a:ea typeface="+mn-ea"/>
                <a:cs typeface="+mn-cs"/>
                <a:hlinkClick r:id="rId3"/>
              </a:rPr>
              <a:t>automatic tuning</a:t>
            </a:r>
            <a:r>
              <a:rPr lang="en-US" sz="1800" kern="1200">
                <a:solidFill>
                  <a:schemeClr val="tx1"/>
                </a:solidFill>
                <a:effectLst/>
                <a:latin typeface="+mn-lt"/>
                <a:ea typeface="+mn-ea"/>
                <a:cs typeface="+mn-cs"/>
              </a:rPr>
              <a:t> and adaptive </a:t>
            </a:r>
            <a:r>
              <a:rPr lang="en-US" sz="1800" u="sng" kern="1200">
                <a:solidFill>
                  <a:schemeClr val="tx1"/>
                </a:solidFill>
                <a:effectLst/>
                <a:latin typeface="+mn-lt"/>
                <a:ea typeface="+mn-ea"/>
                <a:cs typeface="+mn-cs"/>
                <a:hlinkClick r:id="rId4"/>
              </a:rPr>
              <a:t>query optimization</a:t>
            </a:r>
            <a:r>
              <a:rPr lang="en-US" sz="1800" kern="1200">
                <a:solidFill>
                  <a:schemeClr val="tx1"/>
                </a:solidFill>
                <a:effectLst/>
                <a:latin typeface="+mn-lt"/>
                <a:ea typeface="+mn-ea"/>
                <a:cs typeface="+mn-cs"/>
              </a:rPr>
              <a:t> supports peak performance in Azure SQL Database.</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Break down how increased traffic or upstream dependencies are affecting response times with rich </a:t>
            </a:r>
            <a:r>
              <a:rPr lang="en-US" sz="1800" u="sng" kern="1200">
                <a:solidFill>
                  <a:schemeClr val="tx1"/>
                </a:solidFill>
                <a:effectLst/>
                <a:latin typeface="+mn-lt"/>
                <a:ea typeface="+mn-ea"/>
                <a:cs typeface="+mn-cs"/>
                <a:hlinkClick r:id="rId5"/>
              </a:rPr>
              <a:t>out of the box monitoring for ASP.NET applications</a:t>
            </a:r>
            <a:r>
              <a:rPr lang="en-US" sz="1800" kern="1200">
                <a:solidFill>
                  <a:schemeClr val="tx1"/>
                </a:solidFill>
                <a:effectLst/>
                <a:latin typeface="+mn-lt"/>
                <a:ea typeface="+mn-ea"/>
                <a:cs typeface="+mn-cs"/>
              </a:rPr>
              <a:t> in Application Insights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Improve availability, security and performance while reducing costs with personalized recommendations from </a:t>
            </a:r>
            <a:r>
              <a:rPr lang="en-US" sz="1800" u="sng" kern="1200">
                <a:solidFill>
                  <a:schemeClr val="tx1"/>
                </a:solidFill>
                <a:effectLst/>
                <a:latin typeface="+mn-lt"/>
                <a:ea typeface="+mn-ea"/>
                <a:cs typeface="+mn-cs"/>
                <a:hlinkClick r:id="rId6"/>
              </a:rPr>
              <a:t>Azure Advisor</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View application resource usage in real time and configure alerts to respond to unexpected conditions with Azure Monitor</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717145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u="sng" kern="1200">
                <a:solidFill>
                  <a:schemeClr val="tx1"/>
                </a:solidFill>
                <a:effectLst/>
                <a:latin typeface="+mn-lt"/>
                <a:ea typeface="+mn-ea"/>
                <a:cs typeface="+mn-cs"/>
                <a:hlinkClick r:id="rId3"/>
              </a:rPr>
              <a:t>Increase developer productivity by 50%</a:t>
            </a:r>
            <a:r>
              <a:rPr lang="en-US" sz="1800" kern="1200">
                <a:solidFill>
                  <a:schemeClr val="tx1"/>
                </a:solidFill>
                <a:effectLst/>
                <a:latin typeface="+mn-lt"/>
                <a:ea typeface="+mn-ea"/>
                <a:cs typeface="+mn-cs"/>
              </a:rPr>
              <a:t> using serverless tools like Logic Apps and Functions to integrate your application with any internal and external systems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Eliminate replica staging environments and ship new versions and features with zero downtime using </a:t>
            </a:r>
            <a:r>
              <a:rPr lang="en-US" sz="1800" u="sng" kern="1200">
                <a:solidFill>
                  <a:schemeClr val="tx1"/>
                </a:solidFill>
                <a:effectLst/>
                <a:latin typeface="+mn-lt"/>
                <a:ea typeface="+mn-ea"/>
                <a:cs typeface="+mn-cs"/>
                <a:hlinkClick r:id="rId4"/>
              </a:rPr>
              <a:t>deployment slots</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Avoid re- building on-premises objects like SQL and Windows logins, groups and privileges, SQL Server agent jobs and SSIS packages with migration tools available in Azure Migrate</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Use App Insights to break down how increased traffic or upstream dependencies are affecting response times</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075782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kern="1200">
                <a:solidFill>
                  <a:schemeClr val="tx1"/>
                </a:solidFill>
                <a:effectLst/>
                <a:latin typeface="+mn-lt"/>
                <a:ea typeface="+mn-ea"/>
                <a:cs typeface="+mn-cs"/>
              </a:rPr>
              <a:t>Power your app on an enterprise grade hosting platform that serves over 2 million sites,  processes over 41 billion requests per day and over 9 trillion SQL database queries per day.</a:t>
            </a:r>
          </a:p>
          <a:p>
            <a:pPr marL="171450" lvl="0" indent="-171450">
              <a:buFont typeface="Arial" panose="020B0604020202020204" pitchFamily="34" charset="0"/>
              <a:buChar char="•"/>
            </a:pPr>
            <a:r>
              <a:rPr lang="en-US" sz="1800" u="sng" kern="1200">
                <a:solidFill>
                  <a:schemeClr val="tx1"/>
                </a:solidFill>
                <a:effectLst/>
                <a:latin typeface="+mn-lt"/>
                <a:ea typeface="+mn-ea"/>
                <a:cs typeface="+mn-cs"/>
              </a:rPr>
              <a:t>Build on infrastructure with a 99.95% SLA won’t fail when your customers need it most</a:t>
            </a:r>
            <a:r>
              <a:rPr lang="en-US" sz="18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800" u="sng" kern="1200">
                <a:solidFill>
                  <a:schemeClr val="tx1"/>
                </a:solidFill>
                <a:effectLst/>
                <a:latin typeface="+mn-lt"/>
                <a:ea typeface="+mn-ea"/>
                <a:cs typeface="+mn-cs"/>
              </a:rPr>
              <a:t>Rapidly adapt to changing requirements with auto-scaling SQL Database serverless compute and Hyperscale storage up to 100 TB.</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Scale your app to meet demand with over 58 regions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Easily scale out underlying VMs to match demand or configure </a:t>
            </a:r>
            <a:r>
              <a:rPr lang="en-US" sz="1800" u="sng" kern="1200">
                <a:solidFill>
                  <a:schemeClr val="tx1"/>
                </a:solidFill>
                <a:effectLst/>
                <a:latin typeface="+mn-lt"/>
                <a:ea typeface="+mn-ea"/>
                <a:cs typeface="+mn-cs"/>
                <a:hlinkClick r:id="rId3"/>
              </a:rPr>
              <a:t>auto-scaling</a:t>
            </a:r>
            <a:r>
              <a:rPr lang="en-US" sz="1800" kern="1200">
                <a:solidFill>
                  <a:schemeClr val="tx1"/>
                </a:solidFill>
                <a:effectLst/>
                <a:latin typeface="+mn-lt"/>
                <a:ea typeface="+mn-ea"/>
                <a:cs typeface="+mn-cs"/>
              </a:rPr>
              <a:t> to sense and respond to changing traffic patterns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Right size your app with configurable CPU, memory, disk space and easily add new features like custom domains and certificates with a few clicks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You can </a:t>
            </a:r>
            <a:r>
              <a:rPr lang="en-US" sz="1800" u="sng" kern="1200">
                <a:solidFill>
                  <a:schemeClr val="tx1"/>
                </a:solidFill>
                <a:effectLst/>
                <a:latin typeface="+mn-lt"/>
                <a:ea typeface="+mn-ea"/>
                <a:cs typeface="+mn-cs"/>
                <a:hlinkClick r:id="rId4"/>
              </a:rPr>
              <a:t>use deployment slots</a:t>
            </a:r>
            <a:r>
              <a:rPr lang="en-US" sz="1800" kern="1200">
                <a:solidFill>
                  <a:schemeClr val="tx1"/>
                </a:solidFill>
                <a:effectLst/>
                <a:latin typeface="+mn-lt"/>
                <a:ea typeface="+mn-ea"/>
                <a:cs typeface="+mn-cs"/>
              </a:rPr>
              <a:t> to coordinate your QA, staging, and production deployments.</a:t>
            </a:r>
          </a:p>
          <a:p>
            <a:pPr marL="0" indent="0">
              <a:buFont typeface="Arial" panose="020B0604020202020204" pitchFamily="34" charset="0"/>
              <a:buNone/>
            </a:pPr>
            <a:endParaRPr lang="en-US" sz="1800" kern="1200">
              <a:solidFill>
                <a:schemeClr val="tx1"/>
              </a:solidFill>
              <a:effectLst/>
              <a:latin typeface="+mn-lt"/>
              <a:ea typeface="+mn-ea"/>
              <a:cs typeface="+mn-cs"/>
            </a:endParaRPr>
          </a:p>
          <a:p>
            <a:pPr marL="171450" indent="-171450">
              <a:buFont typeface="Arial" panose="020B0604020202020204" pitchFamily="34" charset="0"/>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991699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kern="1200">
                <a:solidFill>
                  <a:schemeClr val="tx1"/>
                </a:solidFill>
                <a:effectLst/>
                <a:latin typeface="+mn-lt"/>
                <a:ea typeface="+mn-ea"/>
                <a:cs typeface="+mn-cs"/>
              </a:rPr>
              <a:t>Build on managed infrastructure and database offerings that are purpose built for (.NET) web hosting.</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Native integration with IIS offers familiar runtime experience from day one.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Access familiar logging sources like Application Event Logs and log/trace information emitted via System. Diagnostics with </a:t>
            </a:r>
            <a:r>
              <a:rPr lang="en-US" sz="1800" u="sng" kern="1200">
                <a:solidFill>
                  <a:schemeClr val="tx1"/>
                </a:solidFill>
                <a:effectLst/>
                <a:latin typeface="+mn-lt"/>
                <a:ea typeface="+mn-ea"/>
                <a:cs typeface="+mn-cs"/>
                <a:hlinkClick r:id="rId3"/>
              </a:rPr>
              <a:t>built-in logging capabilities</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URL Rewrite is pre-installed for </a:t>
            </a:r>
            <a:r>
              <a:rPr lang="en-US" sz="1800" kern="1200" err="1">
                <a:solidFill>
                  <a:schemeClr val="tx1"/>
                </a:solidFill>
                <a:effectLst/>
                <a:latin typeface="+mn-lt"/>
                <a:ea typeface="+mn-ea"/>
                <a:cs typeface="+mn-cs"/>
              </a:rPr>
              <a:t>devs</a:t>
            </a:r>
            <a:r>
              <a:rPr lang="en-US" sz="1800" kern="1200">
                <a:solidFill>
                  <a:schemeClr val="tx1"/>
                </a:solidFill>
                <a:effectLst/>
                <a:latin typeface="+mn-lt"/>
                <a:ea typeface="+mn-ea"/>
                <a:cs typeface="+mn-cs"/>
              </a:rPr>
              <a:t> to define custom rules in </a:t>
            </a:r>
            <a:r>
              <a:rPr lang="en-US" sz="1800" kern="1200" err="1">
                <a:solidFill>
                  <a:schemeClr val="tx1"/>
                </a:solidFill>
                <a:effectLst/>
                <a:latin typeface="+mn-lt"/>
                <a:ea typeface="+mn-ea"/>
                <a:cs typeface="+mn-cs"/>
              </a:rPr>
              <a:t>web.config</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ASP.NET apps relying on InProc session state can ensure HTTP sessions are always routed back to the same server using App Service’s support sticky sessions.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Run non-interactive utility code or console worker apps alongside ASP.NET apps with </a:t>
            </a:r>
            <a:r>
              <a:rPr lang="en-US" sz="1800" u="sng" kern="1200" err="1">
                <a:solidFill>
                  <a:schemeClr val="tx1"/>
                </a:solidFill>
                <a:effectLst/>
                <a:latin typeface="+mn-lt"/>
                <a:ea typeface="+mn-ea"/>
                <a:cs typeface="+mn-cs"/>
                <a:hlinkClick r:id="rId4"/>
              </a:rPr>
              <a:t>WebJobs</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Quickly connect to Azure SQL Database with .NET Core and .NET with Visual Studio and query data with Transact-SQL statements you’re familiar with.</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Seamlessly build against a managed SQL offering that shares a common code base with SQL Server and uses identical SQL language, query processing, management features and tools. </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10200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dirty="0">
                <a:solidFill>
                  <a:schemeClr val="tx1"/>
                </a:solidFill>
                <a:effectLst/>
                <a:latin typeface="+mn-lt"/>
                <a:ea typeface="+mn-ea"/>
                <a:cs typeface="+mn-cs"/>
              </a:rPr>
              <a:t>https://docs.microsoft.com/en-us/azure/guides/operations/azure-operations-guide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037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3200">
                <a:cs typeface="Segoe UI" panose="020B0502040204020203" pitchFamily="34" charset="0"/>
              </a:rPr>
              <a:t>React to traffic loads with Azure </a:t>
            </a:r>
            <a:r>
              <a:rPr lang="en-US" sz="3200" err="1">
                <a:cs typeface="Segoe UI" panose="020B0502040204020203" pitchFamily="34" charset="0"/>
              </a:rPr>
              <a:t>Autoscale</a:t>
            </a:r>
            <a:r>
              <a:rPr lang="en-US" sz="3200">
                <a:cs typeface="Segoe UI" panose="020B0502040204020203" pitchFamily="34" charset="0"/>
              </a:rPr>
              <a:t> and perform traffic routing and load-balancing through Azure Front Door. </a:t>
            </a:r>
          </a:p>
          <a:p>
            <a:pPr marL="171450" indent="-171450">
              <a:buFont typeface="Arial"/>
              <a:buChar char="•"/>
            </a:pPr>
            <a:r>
              <a:rPr lang="en-US" sz="3200">
                <a:cs typeface="Segoe UI" panose="020B0502040204020203" pitchFamily="34" charset="0"/>
              </a:rPr>
              <a:t>Reduce latency by placing your content assets closer to your customers, with Azure Content Delivery Network.</a:t>
            </a:r>
          </a:p>
          <a:p>
            <a:pPr marL="171450" indent="-171450">
              <a:buFont typeface="Arial"/>
              <a:buChar char="•"/>
            </a:pPr>
            <a:r>
              <a:rPr lang="en-US" sz="3200">
                <a:cs typeface="Segoe UI" panose="020B0502040204020203" pitchFamily="34" charset="0"/>
              </a:rPr>
              <a:t>Protect your applications with Azure Web Application Firewall, Azure Firewall, and Application Gateway.</a:t>
            </a:r>
          </a:p>
          <a:p>
            <a:pPr marL="171450" indent="-171450">
              <a:buFont typeface="Arial"/>
              <a:buChar char="•"/>
            </a:pPr>
            <a:r>
              <a:rPr lang="en-US" sz="3200">
                <a:cs typeface="Segoe UI" panose="020B0502040204020203" pitchFamily="34" charset="0"/>
              </a:rPr>
              <a:t>Improve your security posture and threat protection with Azure Security Center and extensive compliance certifications.</a:t>
            </a:r>
          </a:p>
          <a:p>
            <a:pPr marL="171450" indent="-171450">
              <a:buFont typeface="Arial"/>
              <a:buChar char="•"/>
            </a:pPr>
            <a:r>
              <a:rPr lang="en-US" sz="3200">
                <a:cs typeface="Segoe UI" panose="020B0502040204020203" pitchFamily="34" charset="0"/>
              </a:rPr>
              <a:t>Intelligent threat detection and proactive vulnerability assessment alert and remediate potential threats to the database.</a:t>
            </a:r>
          </a:p>
          <a:p>
            <a:pPr marL="171450" indent="-171450">
              <a:buFont typeface="Arial"/>
              <a:buChar char="•"/>
            </a:pPr>
            <a:r>
              <a:rPr lang="en-US" sz="3200">
                <a:cs typeface="Segoe UI" panose="020B0502040204020203" pitchFamily="34" charset="0"/>
              </a:rPr>
              <a:t>Layers of security with the broadest range of built-in security controls across T-SQL, authentication, networking and key management.</a:t>
            </a:r>
          </a:p>
          <a:p>
            <a:pPr marL="171450" indent="-171450">
              <a:buFont typeface="Arial"/>
              <a:buChar char="•"/>
            </a:pPr>
            <a:r>
              <a:rPr lang="en-US" sz="3200">
                <a:cs typeface="Segoe UI" panose="020B0502040204020203" pitchFamily="34" charset="0"/>
              </a:rPr>
              <a:t>Most comprehensive compliance coverage (90+ offerings) of any cloud database service.</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145286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kern="1200">
                <a:solidFill>
                  <a:schemeClr val="tx1"/>
                </a:solidFill>
                <a:effectLst/>
                <a:latin typeface="+mn-lt"/>
                <a:ea typeface="+mn-ea"/>
                <a:cs typeface="+mn-cs"/>
              </a:rPr>
              <a:t>Make and ship changes faster with native integration with Visual Studio, GitHub and App Service</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Seamless </a:t>
            </a:r>
            <a:r>
              <a:rPr lang="en-US" sz="1800" u="sng" kern="1200">
                <a:solidFill>
                  <a:schemeClr val="tx1"/>
                </a:solidFill>
                <a:effectLst/>
                <a:latin typeface="+mn-lt"/>
                <a:ea typeface="+mn-ea"/>
                <a:cs typeface="+mn-cs"/>
                <a:hlinkClick r:id="rId3"/>
              </a:rPr>
              <a:t>remote</a:t>
            </a:r>
            <a:r>
              <a:rPr lang="en-US" sz="1800" kern="1200">
                <a:solidFill>
                  <a:schemeClr val="tx1"/>
                </a:solidFill>
                <a:effectLst/>
                <a:latin typeface="+mn-lt"/>
                <a:ea typeface="+mn-ea"/>
                <a:cs typeface="+mn-cs"/>
              </a:rPr>
              <a:t> and </a:t>
            </a:r>
            <a:r>
              <a:rPr lang="en-US" sz="1800" u="sng" kern="1200">
                <a:solidFill>
                  <a:schemeClr val="tx1"/>
                </a:solidFill>
                <a:effectLst/>
                <a:latin typeface="+mn-lt"/>
                <a:ea typeface="+mn-ea"/>
                <a:cs typeface="+mn-cs"/>
                <a:hlinkClick r:id="rId4"/>
              </a:rPr>
              <a:t>live-site</a:t>
            </a:r>
            <a:r>
              <a:rPr lang="en-US" sz="1800" kern="1200">
                <a:solidFill>
                  <a:schemeClr val="tx1"/>
                </a:solidFill>
                <a:effectLst/>
                <a:latin typeface="+mn-lt"/>
                <a:ea typeface="+mn-ea"/>
                <a:cs typeface="+mn-cs"/>
              </a:rPr>
              <a:t> debugging for ASP.NET apps lets you diagnose issues and production environments and resolve quickly, without impacting traffic.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Create </a:t>
            </a:r>
            <a:r>
              <a:rPr lang="en-US" sz="1800" u="sng" kern="1200">
                <a:solidFill>
                  <a:schemeClr val="tx1"/>
                </a:solidFill>
                <a:effectLst/>
                <a:latin typeface="+mn-lt"/>
                <a:ea typeface="+mn-ea"/>
                <a:cs typeface="+mn-cs"/>
                <a:hlinkClick r:id="rId5"/>
              </a:rPr>
              <a:t>custom automated workflows</a:t>
            </a:r>
            <a:r>
              <a:rPr lang="en-US" sz="1800" kern="1200">
                <a:solidFill>
                  <a:schemeClr val="tx1"/>
                </a:solidFill>
                <a:effectLst/>
                <a:latin typeface="+mn-lt"/>
                <a:ea typeface="+mn-ea"/>
                <a:cs typeface="+mn-cs"/>
              </a:rPr>
              <a:t> to build, test, package, release and deploy to Azure following a push or pull request, using GitHub Actions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Build end-to-end Continuous Integration/Continuous Deployment (CI/CD) capabilities directly in the repository</a:t>
            </a:r>
          </a:p>
          <a:p>
            <a:pPr marL="171450" lvl="0" indent="-171450">
              <a:buFont typeface="Arial" panose="020B0604020202020204" pitchFamily="34" charset="0"/>
              <a:buChar char="•"/>
            </a:pPr>
            <a:r>
              <a:rPr lang="en-US" sz="1800" u="sng" kern="1200">
                <a:solidFill>
                  <a:schemeClr val="tx1"/>
                </a:solidFill>
                <a:effectLst/>
                <a:latin typeface="+mn-lt"/>
                <a:ea typeface="+mn-ea"/>
                <a:cs typeface="+mn-cs"/>
                <a:hlinkClick r:id="rId6"/>
              </a:rPr>
              <a:t>Publish code updates</a:t>
            </a:r>
            <a:r>
              <a:rPr lang="en-US" sz="1800" kern="1200">
                <a:solidFill>
                  <a:schemeClr val="tx1"/>
                </a:solidFill>
                <a:effectLst/>
                <a:latin typeface="+mn-lt"/>
                <a:ea typeface="+mn-ea"/>
                <a:cs typeface="+mn-cs"/>
              </a:rPr>
              <a:t> directly to App Service with VS and VS Code integration</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Ensure governance from anywhere by using Azure Policy to maintain visibility into whether your codebase or services are compromised</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331861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kern="1200">
                <a:solidFill>
                  <a:schemeClr val="tx1"/>
                </a:solidFill>
                <a:effectLst/>
                <a:latin typeface="+mn-lt"/>
                <a:ea typeface="+mn-ea"/>
                <a:cs typeface="+mn-cs"/>
              </a:rPr>
              <a:t>Easily connect to new data sources and bring insights from other apps and systems with hundreds of pre-built Logic Apps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Automatically turn legacy web services into modern REST-based APIs by creating façades for your back-end services.</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Connect on-premises APIs to cloud services with </a:t>
            </a:r>
            <a:r>
              <a:rPr lang="en-US" sz="1800" u="sng" kern="1200">
                <a:solidFill>
                  <a:schemeClr val="tx1"/>
                </a:solidFill>
                <a:effectLst/>
                <a:latin typeface="+mn-lt"/>
                <a:ea typeface="+mn-ea"/>
                <a:cs typeface="+mn-cs"/>
                <a:hlinkClick r:id="rId3"/>
              </a:rPr>
              <a:t>API Management</a:t>
            </a:r>
            <a:endParaRPr lang="en-US" sz="1800" kern="1200">
              <a:solidFill>
                <a:schemeClr val="tx1"/>
              </a:solidFill>
              <a:effectLst/>
              <a:latin typeface="+mn-lt"/>
              <a:ea typeface="+mn-ea"/>
              <a:cs typeface="+mn-cs"/>
            </a:endParaRPr>
          </a:p>
          <a:p>
            <a:pPr marL="171450" lvl="0" indent="-171450">
              <a:buFont typeface="Arial" panose="020B0604020202020204" pitchFamily="34" charset="0"/>
              <a:buChar char="•"/>
            </a:pPr>
            <a:r>
              <a:rPr lang="en-US" sz="1800" kern="1200">
                <a:solidFill>
                  <a:schemeClr val="tx1"/>
                </a:solidFill>
                <a:effectLst/>
                <a:latin typeface="+mn-lt"/>
                <a:ea typeface="+mn-ea"/>
                <a:cs typeface="+mn-cs"/>
              </a:rPr>
              <a:t>Optimize your website for mobile to reach more customers and reduce site search time with interactive bots.</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5184623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800" u="sng" kern="1200">
                <a:solidFill>
                  <a:schemeClr val="tx1"/>
                </a:solidFill>
                <a:effectLst/>
                <a:latin typeface="+mn-lt"/>
                <a:ea typeface="+mn-ea"/>
                <a:cs typeface="+mn-cs"/>
                <a:hlinkClick r:id="rId3"/>
              </a:rPr>
              <a:t>Built-in web app security</a:t>
            </a:r>
            <a:r>
              <a:rPr lang="en-US" sz="1800" kern="1200">
                <a:solidFill>
                  <a:schemeClr val="tx1"/>
                </a:solidFill>
                <a:effectLst/>
                <a:latin typeface="+mn-lt"/>
                <a:ea typeface="+mn-ea"/>
                <a:cs typeface="+mn-cs"/>
              </a:rPr>
              <a:t> controls for network, data, identity and logging allows you to scale without worrying about breaching customer confidence.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Empower partners and employees to securely access web apps and data while working remote using Azure AD B2B</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Increase website security </a:t>
            </a:r>
            <a:r>
              <a:rPr lang="en-US" sz="1800" u="sng" kern="1200">
                <a:solidFill>
                  <a:schemeClr val="tx1"/>
                </a:solidFill>
                <a:effectLst/>
                <a:latin typeface="+mn-lt"/>
                <a:ea typeface="+mn-ea"/>
                <a:cs typeface="+mn-cs"/>
                <a:hlinkClick r:id="rId4"/>
              </a:rPr>
              <a:t>Azure AD multi-factor authentication</a:t>
            </a:r>
            <a:r>
              <a:rPr lang="en-US" sz="18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800" u="sng" kern="1200">
                <a:solidFill>
                  <a:schemeClr val="tx1"/>
                </a:solidFill>
                <a:effectLst/>
                <a:latin typeface="+mn-lt"/>
                <a:ea typeface="+mn-ea"/>
                <a:cs typeface="+mn-cs"/>
                <a:hlinkClick r:id="rId5"/>
              </a:rPr>
              <a:t>Store secrets and credentials</a:t>
            </a:r>
            <a:r>
              <a:rPr lang="en-US" sz="1800" kern="1200">
                <a:solidFill>
                  <a:schemeClr val="tx1"/>
                </a:solidFill>
                <a:effectLst/>
                <a:latin typeface="+mn-lt"/>
                <a:ea typeface="+mn-ea"/>
                <a:cs typeface="+mn-cs"/>
              </a:rPr>
              <a:t> with no changes to .NET code</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Securely expand sign-in options for end customers, including services like Facebook, Google and others for using Azure AD B2C. </a:t>
            </a:r>
          </a:p>
          <a:p>
            <a:pPr marL="171450" lvl="0" indent="-171450">
              <a:buFont typeface="Arial" panose="020B0604020202020204" pitchFamily="34" charset="0"/>
              <a:buChar char="•"/>
            </a:pPr>
            <a:r>
              <a:rPr lang="en-US" sz="1800" kern="1200">
                <a:solidFill>
                  <a:schemeClr val="tx1"/>
                </a:solidFill>
                <a:effectLst/>
                <a:latin typeface="+mn-lt"/>
                <a:ea typeface="+mn-ea"/>
                <a:cs typeface="+mn-cs"/>
              </a:rPr>
              <a:t>Maintain customer trust thanks to $1bn+ Azure has made in investments for security R&amp;D and 3,500 cyber security experts</a:t>
            </a:r>
          </a:p>
          <a:p>
            <a:pPr marL="171450" indent="-171450">
              <a:buFont typeface="Arial"/>
              <a:buChar char="•"/>
            </a:pPr>
            <a:endParaRPr lang="en-US" sz="3200">
              <a:cs typeface="Segoe UI" panose="020B0502040204020203" pitchFamily="34" charset="0"/>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40494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Segoe UI Light" panose="020B0502040204020203" pitchFamily="34" charset="0"/>
                <a:ea typeface="Calibri" panose="020F0502020204030204" pitchFamily="34" charset="0"/>
                <a:cs typeface="Arial" panose="020B0604020202020204" pitchFamily="34" charset="0"/>
              </a:rPr>
              <a:t>While the drivers of modernization vary, increasingly CIOs are looking to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Light" panose="020B0502040204020203" pitchFamily="34" charset="0"/>
                <a:ea typeface="Calibri" panose="020F0502020204030204" pitchFamily="34" charset="0"/>
                <a:cs typeface="Symbol" panose="05050102010706020507" pitchFamily="18" charset="2"/>
              </a:rPr>
              <a:t>Quickly scale applications and databases experiencing demand and usage spikes </a:t>
            </a:r>
            <a:endParaRPr lang="en-US" sz="180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Light" panose="020B0502040204020203" pitchFamily="34" charset="0"/>
                <a:ea typeface="Calibri" panose="020F0502020204030204" pitchFamily="34" charset="0"/>
                <a:cs typeface="Symbol" panose="05050102010706020507" pitchFamily="18" charset="2"/>
              </a:rPr>
              <a:t>Prioritize new features based on urgent user need – what are the critical capabilities needed today?</a:t>
            </a:r>
            <a:endParaRPr lang="en-US" sz="180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Light" panose="020B0502040204020203" pitchFamily="34" charset="0"/>
                <a:ea typeface="Calibri" panose="020F0502020204030204" pitchFamily="34" charset="0"/>
                <a:cs typeface="Symbol" panose="05050102010706020507" pitchFamily="18" charset="2"/>
              </a:rPr>
              <a:t>Focus their IT staff on urgent, priority tasks (not maintenance)</a:t>
            </a:r>
            <a:endParaRPr lang="en-US" sz="180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Light" panose="020B0502040204020203" pitchFamily="34" charset="0"/>
                <a:ea typeface="Calibri" panose="020F0502020204030204" pitchFamily="34" charset="0"/>
                <a:cs typeface="Symbol" panose="05050102010706020507" pitchFamily="18" charset="2"/>
              </a:rPr>
              <a:t>Rationalize CAPEX for private datacenter investment and optimize their application and data estate</a:t>
            </a:r>
            <a:endParaRPr lang="en-US" sz="180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Segoe UI Light" panose="020B0502040204020203" pitchFamily="34" charset="0"/>
                <a:ea typeface="Calibri" panose="020F0502020204030204" pitchFamily="34" charset="0"/>
                <a:cs typeface="Symbol" panose="05050102010706020507" pitchFamily="18" charset="2"/>
              </a:rPr>
              <a:t>Rethink the way they develop apps to reflect new/altered realities “how will we need to do business now”</a:t>
            </a:r>
          </a:p>
          <a:p>
            <a:pPr marL="0" marR="0" lvl="0" indent="0">
              <a:lnSpc>
                <a:spcPct val="107000"/>
              </a:lnSpc>
              <a:spcBef>
                <a:spcPts val="0"/>
              </a:spcBef>
              <a:spcAft>
                <a:spcPts val="800"/>
              </a:spcAft>
              <a:buFont typeface="Symbol" panose="05050102010706020507" pitchFamily="18" charset="2"/>
              <a:buNone/>
            </a:pPr>
            <a:endParaRPr lang="en-US" sz="1800">
              <a:effectLst/>
              <a:latin typeface="Calibri" panose="020F0502020204030204" pitchFamily="34" charset="0"/>
              <a:ea typeface="Calibri" panose="020F0502020204030204" pitchFamily="34" charset="0"/>
              <a:cs typeface="Symbol" panose="05050102010706020507" pitchFamily="18" charset="2"/>
            </a:endParaRP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19459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accent5"/>
                </a:solidFill>
                <a:effectLst/>
                <a:uLnTx/>
                <a:uFillTx/>
                <a:latin typeface="Segoe UI"/>
                <a:ea typeface="+mn-ea"/>
                <a:cs typeface="+mn-cs"/>
              </a:rPr>
              <a:t>Microsoft is the trusted partner that can help </a:t>
            </a:r>
            <a:r>
              <a:rPr lang="en-US" sz="1800">
                <a:effectLst/>
                <a:latin typeface="Segoe UI Light" panose="020B0502040204020203" pitchFamily="34" charset="0"/>
                <a:ea typeface="Calibri" panose="020F0502020204030204" pitchFamily="34" charset="0"/>
                <a:cs typeface="Arial" panose="020B0604020202020204" pitchFamily="34" charset="0"/>
              </a:rPr>
              <a:t>modernize applications and data and drive cost savings without time consuming and expensive rework and code changes..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Light" panose="020B0502040204020203" pitchFamily="34" charset="0"/>
                <a:ea typeface="Calibri" panose="020F0502020204030204" pitchFamily="34" charset="0"/>
                <a:cs typeface="Arial" panose="020B0604020202020204" pitchFamily="34" charset="0"/>
              </a:rPr>
              <a:t>We’ve been the stewards of .NET, SQL and Visual Studio for over two decades, improving those products and building a fully managed and optimized home in Azure for the apps that depend on them.</a:t>
            </a:r>
          </a:p>
          <a:p>
            <a:pPr marL="0" marR="0">
              <a:lnSpc>
                <a:spcPct val="107000"/>
              </a:lnSpc>
              <a:spcBef>
                <a:spcPts val="0"/>
              </a:spcBef>
              <a:spcAft>
                <a:spcPts val="800"/>
              </a:spcAft>
            </a:pPr>
            <a:endParaRPr lang="en-US" sz="180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Light" panose="020B0502040204020203" pitchFamily="34" charset="0"/>
                <a:ea typeface="Calibri" panose="020F0502020204030204" pitchFamily="34" charset="0"/>
                <a:cs typeface="Arial" panose="020B0604020202020204" pitchFamily="34" charset="0"/>
              </a:rPr>
              <a:t>We built our managed services are built on IIS and the SQL code base, and offer 99.95%+ SLAs on millions of .NET apps, billions of request and trillions of SQL queries every day. </a:t>
            </a:r>
          </a:p>
          <a:p>
            <a:pPr>
              <a:lnSpc>
                <a:spcPct val="107000"/>
              </a:lnSpc>
              <a:spcAft>
                <a:spcPts val="800"/>
              </a:spcAft>
            </a:pPr>
            <a:endParaRPr lang="en-US" sz="3200"/>
          </a:p>
          <a:p>
            <a:pPr>
              <a:lnSpc>
                <a:spcPct val="107000"/>
              </a:lnSpc>
              <a:spcAft>
                <a:spcPts val="800"/>
              </a:spcAft>
            </a:pPr>
            <a:r>
              <a:rPr lang="en-US" sz="3200">
                <a:effectLst/>
              </a:rPr>
              <a:t>We’ve custom built migration assistants to assess your applications, databases and even your </a:t>
            </a:r>
            <a:r>
              <a:rPr lang="en-US" sz="3200" err="1">
                <a:effectLst/>
              </a:rPr>
              <a:t>.net</a:t>
            </a:r>
            <a:r>
              <a:rPr lang="en-US" sz="3200">
                <a:effectLst/>
              </a:rPr>
              <a:t> code and migrate workloads seamlessly to our managed services</a:t>
            </a:r>
            <a:r>
              <a:rPr lang="en-US" sz="3200"/>
              <a:t>, </a:t>
            </a:r>
            <a:r>
              <a:rPr lang="en-US" sz="3200">
                <a:hlinkClick r:id="rId3"/>
              </a:rPr>
              <a:t>containerize them</a:t>
            </a:r>
            <a:r>
              <a:rPr lang="en-US" sz="3200"/>
              <a:t> with Windows Containers</a:t>
            </a:r>
            <a:r>
              <a:rPr lang="en-US" sz="3200">
                <a:effectLst/>
              </a:rPr>
              <a:t> and </a:t>
            </a:r>
            <a:r>
              <a:rPr lang="en-US" sz="3200"/>
              <a:t>even update the code to </a:t>
            </a:r>
            <a:r>
              <a:rPr lang="en-US" sz="3200">
                <a:effectLst/>
              </a:rPr>
              <a:t>modern frameworks like .NET 5.</a:t>
            </a:r>
            <a:r>
              <a:rPr lang="en-US" sz="3200"/>
              <a:t> </a:t>
            </a:r>
            <a:endParaRPr lang="en-US" sz="3200">
              <a:latin typeface="Segoe UI Light"/>
              <a:cs typeface="Segoe UI Light"/>
            </a:endParaRPr>
          </a:p>
          <a:p>
            <a:pPr>
              <a:lnSpc>
                <a:spcPct val="107000"/>
              </a:lnSpc>
              <a:spcAft>
                <a:spcPts val="800"/>
              </a:spcAft>
            </a:pPr>
            <a:endParaRPr lang="en-US" sz="3200">
              <a:latin typeface="Calibri"/>
              <a:ea typeface="Calibri" panose="020F0502020204030204" pitchFamily="34" charset="0"/>
              <a:cs typeface="Calibri"/>
            </a:endParaRPr>
          </a:p>
          <a:p>
            <a:pPr>
              <a:lnSpc>
                <a:spcPct val="107000"/>
              </a:lnSpc>
              <a:spcAft>
                <a:spcPts val="800"/>
              </a:spcAft>
            </a:pPr>
            <a:r>
              <a:rPr lang="en-US" sz="1800">
                <a:effectLst/>
                <a:latin typeface="Segoe UI Light"/>
                <a:ea typeface="Calibri" panose="020F0502020204030204" pitchFamily="34" charset="0"/>
                <a:cs typeface="Segoe UI Light"/>
              </a:rPr>
              <a:t>We can provide additional support and subsidies for large projects through our Azure Migration &amp; Modernization Program</a:t>
            </a:r>
            <a:endParaRPr lang="en-US" sz="3200">
              <a:latin typeface="Segoe UI Light"/>
              <a:cs typeface="Segoe UI Light"/>
            </a:endParaRPr>
          </a:p>
          <a:p>
            <a:pPr marL="0" marR="0">
              <a:lnSpc>
                <a:spcPct val="107000"/>
              </a:lnSpc>
              <a:spcBef>
                <a:spcPts val="0"/>
              </a:spcBef>
              <a:spcAft>
                <a:spcPts val="800"/>
              </a:spcAft>
            </a:pPr>
            <a:endParaRPr lang="en-US" sz="180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Light" panose="020B0502040204020203" pitchFamily="34" charset="0"/>
                <a:ea typeface="Calibri" panose="020F0502020204030204" pitchFamily="34" charset="0"/>
                <a:cs typeface="Arial" panose="020B0604020202020204" pitchFamily="34" charset="0"/>
              </a:rPr>
              <a:t>And we’ve tailored offers for Microsoft customers looking to get started with Azure – our Azure Hybrid Benefit and Enterprise Dev/Test offers help you maximize the investment in your existing on-premise SQL and VS licenses and new commitment discounts through reserved instances offer savings up to 55% for production workloads.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3200"/>
          </a:p>
          <a:p>
            <a:pPr marL="0" marR="0" lvl="0" indent="0" algn="l" defTabSz="914225" rtl="0" eaLnBrk="1" fontAlgn="auto" latinLnBrk="0" hangingPunct="1">
              <a:lnSpc>
                <a:spcPct val="90000"/>
              </a:lnSpc>
              <a:spcBef>
                <a:spcPts val="0"/>
              </a:spcBef>
              <a:spcAft>
                <a:spcPts val="600"/>
              </a:spcAft>
              <a:buClrTx/>
              <a:buSzTx/>
              <a:buFontTx/>
              <a:buNone/>
              <a:tabLst/>
              <a:defRPr/>
            </a:pPr>
            <a:r>
              <a:rPr lang="en-US" sz="1800">
                <a:solidFill>
                  <a:schemeClr val="tx1"/>
                </a:solidFill>
              </a:rPr>
              <a:t>¹</a:t>
            </a:r>
            <a:r>
              <a:rPr kumimoji="0" lang="en-US" sz="1800" b="0" i="0" u="none" strike="noStrike" kern="1200" cap="none" spc="0" normalizeH="0" baseline="0" noProof="0">
                <a:ln>
                  <a:noFill/>
                </a:ln>
                <a:solidFill>
                  <a:schemeClr val="accent5"/>
                </a:solidFill>
                <a:effectLst/>
                <a:uLnTx/>
                <a:uFillTx/>
                <a:latin typeface="Segoe UI"/>
                <a:ea typeface="+mn-ea"/>
                <a:cs typeface="+mn-cs"/>
              </a:rPr>
              <a:t> All Claims as of 2/20/2019.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30000" noProof="0">
                <a:ln>
                  <a:noFill/>
                </a:ln>
                <a:solidFill>
                  <a:schemeClr val="accent2"/>
                </a:solidFill>
                <a:effectLst/>
                <a:uLnTx/>
                <a:uFillTx/>
                <a:latin typeface="Segoe UI"/>
                <a:ea typeface="+mn-ea"/>
                <a:cs typeface="+mn-cs"/>
              </a:rPr>
              <a:t> </a:t>
            </a:r>
            <a:r>
              <a:rPr kumimoji="0" lang="en-US" sz="1800" b="0" i="0" u="none" strike="noStrike" kern="1200" cap="none" spc="0" normalizeH="0" baseline="0" noProof="0">
                <a:ln>
                  <a:noFill/>
                </a:ln>
                <a:solidFill>
                  <a:schemeClr val="accent2"/>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http://www.tpc.org/4081</a:t>
            </a:r>
            <a:r>
              <a:rPr kumimoji="0" lang="en-US" sz="1800" b="0" i="0" u="none" strike="noStrike" kern="1200" cap="none" spc="0" normalizeH="0" baseline="0" noProof="0">
                <a:ln>
                  <a:noFill/>
                </a:ln>
                <a:solidFill>
                  <a:srgbClr val="757575"/>
                </a:solidFill>
                <a:effectLst/>
                <a:uLnTx/>
                <a:uFillTx/>
                <a:latin typeface="Segoe UI"/>
                <a:ea typeface="+mn-ea"/>
                <a:cs typeface="+mn-cs"/>
              </a:rPr>
              <a:t>; </a:t>
            </a:r>
            <a:r>
              <a:rPr kumimoji="0" lang="en-US" sz="1800" b="0" i="0" u="none" strike="noStrike" kern="1200" cap="none" spc="0" normalizeH="0" baseline="30000" noProof="0">
                <a:ln>
                  <a:noFill/>
                </a:ln>
                <a:solidFill>
                  <a:srgbClr val="757575"/>
                </a:solidFill>
                <a:effectLst/>
                <a:uLnTx/>
                <a:uFillTx/>
                <a:latin typeface="Segoe UI"/>
                <a:ea typeface="+mn-ea"/>
                <a:cs typeface="+mn-cs"/>
              </a:rPr>
              <a:t> </a:t>
            </a:r>
            <a:r>
              <a:rPr kumimoji="0" lang="en-US" sz="1800" b="0" i="0" u="none" strike="noStrike" kern="1200" cap="none" spc="0" normalizeH="0" baseline="0" noProof="0">
                <a:ln>
                  <a:noFill/>
                </a:ln>
                <a:solidFill>
                  <a:schemeClr val="accent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http://www.tpc.org/3331</a:t>
            </a:r>
            <a:r>
              <a:rPr kumimoji="0" lang="en-US" sz="1800" b="0" i="0" u="none" strike="noStrike" kern="1200" cap="none" spc="0" normalizeH="0" baseline="0" noProof="0">
                <a:ln>
                  <a:noFill/>
                </a:ln>
                <a:solidFill>
                  <a:srgbClr val="757575"/>
                </a:solidFill>
                <a:effectLst/>
                <a:uLnTx/>
                <a:uFillTx/>
                <a:latin typeface="Segoe UI"/>
                <a:ea typeface="+mn-ea"/>
                <a:cs typeface="+mn-cs"/>
              </a:rPr>
              <a:t>; </a:t>
            </a:r>
            <a:r>
              <a:rPr kumimoji="0" lang="en-US" sz="1800" b="0" i="0" u="none" strike="noStrike" kern="1200" cap="none" spc="0" normalizeH="0" baseline="0" noProof="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http://www.tpc.org/3329</a:t>
            </a:r>
            <a:r>
              <a:rPr kumimoji="0" lang="en-US" sz="1800" b="0" i="0" u="none" strike="noStrike" kern="1200" cap="none" spc="0" normalizeH="0" baseline="0" noProof="0">
                <a:ln>
                  <a:noFill/>
                </a:ln>
                <a:solidFill>
                  <a:srgbClr val="757575"/>
                </a:solidFill>
                <a:effectLst/>
                <a:uLnTx/>
                <a:uFillTx/>
                <a:latin typeface="Segoe UI"/>
                <a:ea typeface="+mn-ea"/>
                <a:cs typeface="+mn-cs"/>
              </a:rPr>
              <a:t>; </a:t>
            </a:r>
            <a:r>
              <a:rPr kumimoji="0" lang="en-US" sz="1800" b="0" i="0" u="none" strike="noStrike" kern="1200" cap="none" spc="0" normalizeH="0" baseline="0" noProof="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http://www.tpc.org/3321</a:t>
            </a:r>
            <a:r>
              <a:rPr kumimoji="0" lang="en-US" sz="1800" b="0" i="0" u="none" strike="noStrike" kern="1200" cap="none" spc="0" normalizeH="0" baseline="0" noProof="0">
                <a:ln>
                  <a:noFill/>
                </a:ln>
                <a:solidFill>
                  <a:srgbClr val="757575"/>
                </a:solidFill>
                <a:effectLst/>
                <a:uLnTx/>
                <a:uFillTx/>
                <a:latin typeface="Segoe UI"/>
                <a:ea typeface="+mn-ea"/>
                <a:cs typeface="+mn-cs"/>
              </a:rPr>
              <a:t>; </a:t>
            </a:r>
            <a:r>
              <a:rPr kumimoji="0" lang="en-US" sz="1800" b="0" i="0" u="none" strike="noStrike" kern="1200" cap="none" spc="0" normalizeH="0" baseline="30000" noProof="0">
                <a:ln>
                  <a:noFill/>
                </a:ln>
                <a:solidFill>
                  <a:srgbClr val="757575"/>
                </a:solidFill>
                <a:effectLst/>
                <a:uLnTx/>
                <a:uFillTx/>
                <a:latin typeface="Segoe UI"/>
                <a:ea typeface="+mn-ea"/>
                <a:cs typeface="+mn-cs"/>
              </a:rPr>
              <a:t> </a:t>
            </a:r>
            <a:r>
              <a:rPr kumimoji="0" lang="en-US" sz="1800" b="0" i="0" u="none" strike="noStrike" kern="1200" cap="none" spc="0" normalizeH="0" baseline="0" noProof="0">
                <a:ln>
                  <a:noFill/>
                </a:ln>
                <a:solidFill>
                  <a:schemeClr val="accent5"/>
                </a:solidFill>
                <a:effectLst/>
                <a:uLnTx/>
                <a:uFillTx/>
                <a:latin typeface="Segoe UI"/>
                <a:ea typeface="+mn-ea"/>
                <a:cs typeface="+mn-cs"/>
              </a:rPr>
              <a:t>National Institute of Standards and Technology Comprehensive Vulnerability Database</a:t>
            </a:r>
          </a:p>
          <a:p>
            <a:pPr defTabSz="914225">
              <a:lnSpc>
                <a:spcPct val="90000"/>
              </a:lnSpc>
              <a:spcAft>
                <a:spcPts val="600"/>
              </a:spcAft>
              <a:defRPr/>
            </a:pPr>
            <a:r>
              <a:rPr lang="en-US" sz="1800" b="1">
                <a:solidFill>
                  <a:schemeClr val="accent5"/>
                </a:solidFill>
                <a:latin typeface="Segoe UI"/>
              </a:rPr>
              <a:t>**</a:t>
            </a:r>
            <a:r>
              <a:rPr lang="en-US" sz="1800" b="1">
                <a:solidFill>
                  <a:schemeClr val="accent5"/>
                </a:solidFill>
                <a:latin typeface="Segoe UI "/>
                <a:cs typeface="Segoe UI Semilight" panose="020B0402040204020203" pitchFamily="34" charset="0"/>
              </a:rPr>
              <a:t> </a:t>
            </a:r>
            <a:r>
              <a:rPr lang="en-US" sz="1800">
                <a:solidFill>
                  <a:schemeClr val="accent5"/>
                </a:solidFill>
              </a:rPr>
              <a:t>Data sets derived from industry-recognized TPC-E Benchmark™. Simulated 400 concurrent users, unlimited pacing, 8 deg of parallelism, 5 test runs. Results above were for Premium SSD storage on Windows Server.  Similar tests run for Red Hat Enterprise Linux and for high-end storage.</a:t>
            </a:r>
          </a:p>
          <a:p>
            <a:pPr defTabSz="914225">
              <a:lnSpc>
                <a:spcPct val="90000"/>
              </a:lnSpc>
              <a:spcAft>
                <a:spcPts val="600"/>
              </a:spcAft>
              <a:defRPr/>
            </a:pPr>
            <a:r>
              <a:rPr lang="en-US" sz="1800">
                <a:solidFill>
                  <a:schemeClr val="accent2"/>
                </a:solidFill>
                <a:hlinkClick r:id="rId8">
                  <a:extLst>
                    <a:ext uri="{A12FA001-AC4F-418D-AE19-62706E023703}">
                      <ahyp:hlinkClr xmlns:ahyp="http://schemas.microsoft.com/office/drawing/2018/hyperlinkcolor" val="tx"/>
                    </a:ext>
                  </a:extLst>
                </a:hlinkClick>
              </a:rPr>
              <a:t>https://gigaom.com/report/sql-transaction-processing-price-performance-testing-azure-eas-vs-aws-r5a/</a:t>
            </a:r>
            <a:r>
              <a:rPr lang="en-US" sz="1800">
                <a:solidFill>
                  <a:schemeClr val="accent2"/>
                </a:solidFill>
              </a:rPr>
              <a:t> </a:t>
            </a:r>
          </a:p>
          <a:p>
            <a:pPr defTabSz="914225">
              <a:lnSpc>
                <a:spcPct val="90000"/>
              </a:lnSpc>
              <a:spcAft>
                <a:spcPts val="600"/>
              </a:spcAft>
              <a:defRPr/>
            </a:pPr>
            <a:endParaRPr lang="en-US" sz="1800">
              <a:solidFill>
                <a:schemeClr val="tx1"/>
              </a:solidFill>
            </a:endParaRPr>
          </a:p>
          <a:p>
            <a:pPr defTabSz="914225">
              <a:lnSpc>
                <a:spcPct val="90000"/>
              </a:lnSpc>
              <a:spcAft>
                <a:spcPts val="600"/>
              </a:spcAft>
              <a:defRPr/>
            </a:pPr>
            <a:r>
              <a:rPr lang="en-US" sz="1800">
                <a:solidFill>
                  <a:schemeClr val="tx1"/>
                </a:solidFill>
              </a:rPr>
              <a:t>² This SLA refers to Azure App Service</a:t>
            </a:r>
            <a:endParaRPr lang="en-US" sz="1800">
              <a:solidFill>
                <a:schemeClr val="accent2"/>
              </a:solidFill>
            </a:endParaRPr>
          </a:p>
          <a:p>
            <a:pPr defTabSz="914225">
              <a:lnSpc>
                <a:spcPct val="90000"/>
              </a:lnSpc>
              <a:spcAft>
                <a:spcPts val="600"/>
              </a:spcAft>
              <a:defRPr/>
            </a:pPr>
            <a:endParaRPr lang="en-US" sz="1800">
              <a:solidFill>
                <a:schemeClr val="accent2"/>
              </a:solidFill>
            </a:endParaRPr>
          </a:p>
          <a:p>
            <a:endParaRPr lang="en-US" sz="3200"/>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820997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800" b="0" i="0" kern="1200">
                <a:solidFill>
                  <a:srgbClr val="E3E3E3"/>
                </a:solidFill>
                <a:effectLst/>
                <a:latin typeface="Segoe UI" panose="020B0502040204020203" pitchFamily="34" charset="0"/>
                <a:ea typeface="+mn-ea"/>
                <a:cs typeface="+mn-cs"/>
              </a:rPr>
              <a:t>There are a number of ways to modernize your infrastructure and code with Azure</a:t>
            </a:r>
          </a:p>
          <a:p>
            <a:pPr marL="0" indent="0" algn="l">
              <a:buFont typeface="Arial" panose="020B0604020202020204" pitchFamily="34" charset="0"/>
              <a:buNone/>
            </a:pPr>
            <a:endParaRPr lang="en-US" sz="1800" b="0" i="0" kern="120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800" b="0" i="0" kern="1200">
                <a:solidFill>
                  <a:srgbClr val="E3E3E3"/>
                </a:solidFill>
                <a:effectLst/>
                <a:latin typeface="Segoe UI" panose="020B0502040204020203" pitchFamily="34" charset="0"/>
                <a:ea typeface="+mn-ea"/>
                <a:cs typeface="+mn-cs"/>
              </a:rPr>
              <a:t>The primary pattern for ASP.NET Framework applications running either as code or in a Windows Container is with App Service and Azure SQL</a:t>
            </a:r>
          </a:p>
          <a:p>
            <a:pPr marL="0" indent="0" algn="l">
              <a:buFont typeface="Arial" panose="020B0604020202020204" pitchFamily="34" charset="0"/>
              <a:buNone/>
            </a:pPr>
            <a:endParaRPr lang="en-US" sz="1800" b="0" i="0" kern="120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800" b="0" i="0" kern="1200">
                <a:solidFill>
                  <a:srgbClr val="E3E3E3"/>
                </a:solidFill>
                <a:effectLst/>
                <a:latin typeface="Segoe UI" panose="020B0502040204020203" pitchFamily="34" charset="0"/>
                <a:ea typeface="+mn-ea"/>
                <a:cs typeface="+mn-cs"/>
              </a:rPr>
              <a:t>Many customers are modernizing their .NET code as they move to the cloud as well and with new support for .NET 5 on App Service, customers can get the flexibility and scalability of .NET Core with the manageability of App Service. </a:t>
            </a:r>
          </a:p>
          <a:p>
            <a:pPr marL="0" indent="0" algn="l">
              <a:buFontTx/>
              <a:buNone/>
            </a:pPr>
            <a:endParaRPr lang="en-US" sz="1800" b="0" i="0" kern="1200">
              <a:solidFill>
                <a:srgbClr val="E3E3E3"/>
              </a:solidFill>
              <a:effectLst/>
              <a:latin typeface="Segoe UI" panose="020B0502040204020203" pitchFamily="34" charset="0"/>
              <a:ea typeface="+mn-ea"/>
              <a:cs typeface="+mn-cs"/>
            </a:endParaRPr>
          </a:p>
          <a:p>
            <a:pPr marL="0" indent="0" algn="l">
              <a:buFontTx/>
              <a:buNone/>
            </a:pPr>
            <a:r>
              <a:rPr lang="en-US" sz="1800" b="0" i="0" kern="1200">
                <a:solidFill>
                  <a:srgbClr val="E3E3E3"/>
                </a:solidFill>
                <a:effectLst/>
                <a:latin typeface="Segoe UI" panose="020B0502040204020203" pitchFamily="34" charset="0"/>
                <a:ea typeface="+mn-ea"/>
                <a:cs typeface="+mn-cs"/>
              </a:rPr>
              <a:t>.NET 5 is also being used to refactor monoliths as microservices and AKS has become a mainstream modernization destination for many applications. This is one of the primary reasons we added coverage for AKS in the Azure Migration Program in 2021.</a:t>
            </a:r>
          </a:p>
          <a:p>
            <a:pPr marL="0" indent="0" algn="l">
              <a:buFontTx/>
              <a:buNone/>
            </a:pPr>
            <a:endParaRPr lang="en-US" sz="1800" b="0" i="0" kern="1200">
              <a:solidFill>
                <a:srgbClr val="E3E3E3"/>
              </a:solidFill>
              <a:effectLst/>
              <a:latin typeface="Segoe UI" panose="020B0502040204020203" pitchFamily="34" charset="0"/>
              <a:ea typeface="+mn-ea"/>
              <a:cs typeface="+mn-cs"/>
            </a:endParaRPr>
          </a:p>
          <a:p>
            <a:pPr marL="0" indent="0" algn="l">
              <a:buFontTx/>
              <a:buNone/>
            </a:pPr>
            <a:r>
              <a:rPr lang="en-US" sz="1800" b="0" i="0" kern="1200">
                <a:solidFill>
                  <a:srgbClr val="E3E3E3"/>
                </a:solidFill>
                <a:effectLst/>
                <a:latin typeface="Segoe UI" panose="020B0502040204020203" pitchFamily="34" charset="0"/>
                <a:ea typeface="+mn-ea"/>
                <a:cs typeface="+mn-cs"/>
              </a:rPr>
              <a:t>Finally seeing .NET being used in conjunction with other frameworks – notably node and python – modernization doesn’t just mean bringing existing code to run on Azure, can modernize the code along the way and also extend the app using multiple frameworks.</a:t>
            </a:r>
          </a:p>
          <a:p>
            <a:pPr marL="0" indent="0" algn="l">
              <a:buFontTx/>
              <a:buNone/>
            </a:pPr>
            <a:endParaRPr lang="en-US" sz="1800" b="0" i="0" kern="1200">
              <a:solidFill>
                <a:srgbClr val="E3E3E3"/>
              </a:solidFill>
              <a:effectLst/>
              <a:latin typeface="Segoe UI" panose="020B0502040204020203" pitchFamily="34" charset="0"/>
              <a:ea typeface="+mn-ea"/>
              <a:cs typeface="+mn-cs"/>
            </a:endParaRPr>
          </a:p>
          <a:p>
            <a:pPr marL="0" indent="0" algn="l">
              <a:buFontTx/>
              <a:buNone/>
            </a:pPr>
            <a:r>
              <a:rPr lang="en-US" sz="1800" b="0" i="0" kern="1200">
                <a:solidFill>
                  <a:srgbClr val="E3E3E3"/>
                </a:solidFill>
                <a:effectLst/>
                <a:latin typeface="Segoe UI" panose="020B0502040204020203" pitchFamily="34" charset="0"/>
                <a:ea typeface="+mn-ea"/>
                <a:cs typeface="+mn-cs"/>
              </a:rPr>
              <a:t>Of all these patterns however, the area where Azure is most differentiated is with App Service and Azure SQL. </a:t>
            </a: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62177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a:solidFill>
                  <a:schemeClr val="tx1"/>
                </a:solidFill>
                <a:effectLst/>
                <a:latin typeface="Segoe UI" panose="020B0502040204020203" pitchFamily="34" charset="0"/>
                <a:ea typeface="+mn-ea"/>
                <a:cs typeface="+mn-cs"/>
              </a:rPr>
              <a:t>For IT leaders who need to reduce the cost of managing their .NET web applications and the SQL databases that power them, Azure offers the only end to end web hosting platform designed from the ground up to build and manage .NET applications. Leveraging our deep expertise in Windows, Visual Studio and ASP.NET, we designed App Service and Azure SQL DB as the home in the cloud for .NET application and the databases that power them.</a:t>
            </a:r>
          </a:p>
          <a:p>
            <a:r>
              <a:rPr lang="en-US" sz="1800" kern="1200">
                <a:solidFill>
                  <a:schemeClr val="tx1"/>
                </a:solidFill>
                <a:effectLst/>
                <a:latin typeface="Segoe UI" panose="020B0502040204020203" pitchFamily="34" charset="0"/>
                <a:ea typeface="+mn-ea"/>
                <a:cs typeface="+mn-cs"/>
              </a:rPr>
              <a:t> </a:t>
            </a:r>
          </a:p>
          <a:p>
            <a:r>
              <a:rPr lang="en-US" sz="1800" kern="1200">
                <a:solidFill>
                  <a:schemeClr val="tx1"/>
                </a:solidFill>
                <a:effectLst/>
                <a:latin typeface="Segoe UI" panose="020B0502040204020203" pitchFamily="34" charset="0"/>
                <a:ea typeface="+mn-ea"/>
                <a:cs typeface="+mn-cs"/>
              </a:rPr>
              <a:t>Simply put, there is no better place to build, host, and manage your .NET applications. Azure App Service—along with Visual Studio family of tools—provides unmatched developer productivity for development, live-site debugging, and zero downtime through deployment slots.  </a:t>
            </a:r>
          </a:p>
          <a:p>
            <a:r>
              <a:rPr lang="en-US" sz="1800" kern="1200">
                <a:solidFill>
                  <a:schemeClr val="tx1"/>
                </a:solidFill>
                <a:effectLst/>
                <a:latin typeface="Segoe UI" panose="020B0502040204020203" pitchFamily="34" charset="0"/>
                <a:ea typeface="+mn-ea"/>
                <a:cs typeface="+mn-cs"/>
              </a:rPr>
              <a:t> </a:t>
            </a:r>
          </a:p>
          <a:p>
            <a:r>
              <a:rPr lang="en-US" sz="1800" kern="1200">
                <a:solidFill>
                  <a:schemeClr val="tx1"/>
                </a:solidFill>
                <a:effectLst/>
                <a:latin typeface="Segoe UI" panose="020B0502040204020203" pitchFamily="34" charset="0"/>
                <a:ea typeface="+mn-ea"/>
                <a:cs typeface="+mn-cs"/>
              </a:rPr>
              <a:t>For ASP.NET apps in particular, Azure has unmatched offers like Azure Hybrid Benefit and Enterprise Dev/Test that significantly reduce the cost of running these workloads on the only fully managed PaaS environment that natively supports Windows. Rather than provide SDKs and plug-ins, we’ve built natively on IIS, integrated Visual Studio directly into the platform to make and ship code changes in real time, and created our managed SQL platform on the same code base as SQL Server. </a:t>
            </a:r>
          </a:p>
          <a:p>
            <a:endParaRPr lang="en-US" sz="1800" kern="1200">
              <a:solidFill>
                <a:schemeClr val="tx1"/>
              </a:solidFill>
              <a:effectLst/>
              <a:latin typeface="Segoe UI" panose="020B0502040204020203" pitchFamily="34" charset="0"/>
              <a:ea typeface="+mn-ea"/>
              <a:cs typeface="+mn-cs"/>
            </a:endParaRPr>
          </a:p>
          <a:p>
            <a:r>
              <a:rPr lang="en-US" sz="1800" kern="1200">
                <a:solidFill>
                  <a:schemeClr val="tx1"/>
                </a:solidFill>
                <a:effectLst/>
                <a:latin typeface="Segoe UI" panose="020B0502040204020203" pitchFamily="34" charset="0"/>
                <a:ea typeface="+mn-ea"/>
                <a:cs typeface="+mn-cs"/>
              </a:rPr>
              <a:t>Azure’s been building, managing and improving these services for 25+ years. We run 2M sites, 40B+ requests and over 9T SQL queries every day with the 99.95% SLA or higher. We are better than AWS in end-to-end developer experience, better than GCP in providing native Windows support, and better than Heroku in supporting enterprise use cases.</a:t>
            </a:r>
          </a:p>
          <a:p>
            <a:r>
              <a:rPr lang="en-US" sz="1800" kern="1200">
                <a:solidFill>
                  <a:schemeClr val="tx1"/>
                </a:solidFill>
                <a:effectLst/>
                <a:latin typeface="Segoe UI" panose="020B0502040204020203" pitchFamily="34" charset="0"/>
                <a:ea typeface="+mn-ea"/>
                <a:cs typeface="+mn-cs"/>
              </a:rPr>
              <a:t> </a:t>
            </a:r>
          </a:p>
          <a:p>
            <a:r>
              <a:rPr lang="en-US" sz="1800" kern="1200">
                <a:solidFill>
                  <a:schemeClr val="tx1"/>
                </a:solidFill>
                <a:effectLst/>
                <a:latin typeface="Segoe UI" panose="020B0502040204020203" pitchFamily="34" charset="0"/>
                <a:ea typeface="+mn-ea"/>
                <a:cs typeface="+mn-cs"/>
              </a:rPr>
              <a:t>And with our free migration assistants it has never been easier to get started.</a:t>
            </a:r>
          </a:p>
          <a:p>
            <a:endParaRPr lang="en-US" sz="1800" kern="1200">
              <a:solidFill>
                <a:schemeClr val="tx1"/>
              </a:solidFill>
              <a:effectLst/>
              <a:latin typeface="Segoe UI" panose="020B0502040204020203" pitchFamily="34" charset="0"/>
              <a:ea typeface="+mn-ea"/>
              <a:cs typeface="+mn-cs"/>
            </a:endParaRPr>
          </a:p>
          <a:p>
            <a:r>
              <a:rPr lang="en-US" sz="1800" kern="1200">
                <a:solidFill>
                  <a:schemeClr val="tx1"/>
                </a:solidFill>
                <a:effectLst/>
                <a:latin typeface="Segoe UI" panose="020B0502040204020203" pitchFamily="34" charset="0"/>
                <a:ea typeface="+mn-ea"/>
                <a:cs typeface="+mn-cs"/>
              </a:rPr>
              <a:t>Let’s take a closer look at how migrating to Azure can help elevate your business.</a:t>
            </a:r>
          </a:p>
          <a:p>
            <a:endParaRPr lang="en-US" sz="18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&lt;click&gt;</a:t>
            </a: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796981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sv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6.xml"/><Relationship Id="rId6" Type="http://schemas.openxmlformats.org/officeDocument/2006/relationships/image" Target="../media/image26.emf"/><Relationship Id="rId5" Type="http://schemas.openxmlformats.org/officeDocument/2006/relationships/image" Target="../media/image31.svg"/><Relationship Id="rId4"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28.sv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335346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335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186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08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38339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38D-D073-4F9B-B741-5A2B0F7BF6E5}"/>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4BA659FB-A4C2-4BBC-9942-25EE0EFCB223}"/>
              </a:ext>
            </a:extLst>
          </p:cNvPr>
          <p:cNvSpPr>
            <a:spLocks noGrp="1"/>
          </p:cNvSpPr>
          <p:nvPr>
            <p:ph sz="quarter" idx="10"/>
          </p:nvPr>
        </p:nvSpPr>
        <p:spPr>
          <a:xfrm>
            <a:off x="588963" y="1625600"/>
            <a:ext cx="2009775" cy="430887"/>
          </a:xfrm>
        </p:spPr>
        <p:txBody>
          <a:bodyPr/>
          <a:lstStyle/>
          <a:p>
            <a:pPr lvl="0"/>
            <a:r>
              <a:rPr lang="en-US"/>
              <a:t>Click to</a:t>
            </a:r>
          </a:p>
        </p:txBody>
      </p:sp>
      <p:sp>
        <p:nvSpPr>
          <p:cNvPr id="11" name="Content Placeholder 10">
            <a:extLst>
              <a:ext uri="{FF2B5EF4-FFF2-40B4-BE49-F238E27FC236}">
                <a16:creationId xmlns:a16="http://schemas.microsoft.com/office/drawing/2014/main" id="{0E64ED87-2F3A-4263-8D94-A91CD6F9C0CF}"/>
              </a:ext>
            </a:extLst>
          </p:cNvPr>
          <p:cNvSpPr>
            <a:spLocks noGrp="1"/>
          </p:cNvSpPr>
          <p:nvPr>
            <p:ph sz="quarter" idx="11"/>
          </p:nvPr>
        </p:nvSpPr>
        <p:spPr>
          <a:xfrm>
            <a:off x="3163888" y="1625600"/>
            <a:ext cx="2009775" cy="430213"/>
          </a:xfrm>
        </p:spPr>
        <p:txBody>
          <a:bodyPr/>
          <a:lstStyle/>
          <a:p>
            <a:pPr lvl="0"/>
            <a:r>
              <a:rPr lang="en-US"/>
              <a:t>Click to</a:t>
            </a:r>
          </a:p>
        </p:txBody>
      </p:sp>
      <p:sp>
        <p:nvSpPr>
          <p:cNvPr id="13" name="Content Placeholder 12">
            <a:extLst>
              <a:ext uri="{FF2B5EF4-FFF2-40B4-BE49-F238E27FC236}">
                <a16:creationId xmlns:a16="http://schemas.microsoft.com/office/drawing/2014/main" id="{F58EEF3E-7614-4B09-AB7D-59294A04C244}"/>
              </a:ext>
            </a:extLst>
          </p:cNvPr>
          <p:cNvSpPr>
            <a:spLocks noGrp="1"/>
          </p:cNvSpPr>
          <p:nvPr>
            <p:ph sz="quarter" idx="12"/>
          </p:nvPr>
        </p:nvSpPr>
        <p:spPr>
          <a:xfrm>
            <a:off x="5718175" y="1625600"/>
            <a:ext cx="1582738" cy="430213"/>
          </a:xfrm>
        </p:spPr>
        <p:txBody>
          <a:bodyPr/>
          <a:lstStyle/>
          <a:p>
            <a:pPr lvl="0"/>
            <a:r>
              <a:rPr lang="en-US"/>
              <a:t>Click to</a:t>
            </a:r>
          </a:p>
        </p:txBody>
      </p:sp>
      <p:sp>
        <p:nvSpPr>
          <p:cNvPr id="15" name="Content Placeholder 14">
            <a:extLst>
              <a:ext uri="{FF2B5EF4-FFF2-40B4-BE49-F238E27FC236}">
                <a16:creationId xmlns:a16="http://schemas.microsoft.com/office/drawing/2014/main" id="{7C648A5F-085C-45AE-A559-E3FD7BDFCCD1}"/>
              </a:ext>
            </a:extLst>
          </p:cNvPr>
          <p:cNvSpPr>
            <a:spLocks noGrp="1"/>
          </p:cNvSpPr>
          <p:nvPr>
            <p:ph sz="quarter" idx="13"/>
          </p:nvPr>
        </p:nvSpPr>
        <p:spPr>
          <a:xfrm>
            <a:off x="7750175" y="1625600"/>
            <a:ext cx="1335088" cy="430213"/>
          </a:xfrm>
        </p:spPr>
        <p:txBody>
          <a:bodyPr/>
          <a:lstStyle/>
          <a:p>
            <a:pPr lvl="0"/>
            <a:r>
              <a:rPr lang="en-US"/>
              <a:t>Click</a:t>
            </a:r>
          </a:p>
        </p:txBody>
      </p:sp>
      <p:sp>
        <p:nvSpPr>
          <p:cNvPr id="17" name="Content Placeholder 16">
            <a:extLst>
              <a:ext uri="{FF2B5EF4-FFF2-40B4-BE49-F238E27FC236}">
                <a16:creationId xmlns:a16="http://schemas.microsoft.com/office/drawing/2014/main" id="{F3EFFEDE-8C1D-4BD8-A3C9-43A8EB9CDB56}"/>
              </a:ext>
            </a:extLst>
          </p:cNvPr>
          <p:cNvSpPr>
            <a:spLocks noGrp="1"/>
          </p:cNvSpPr>
          <p:nvPr>
            <p:ph sz="quarter" idx="14"/>
          </p:nvPr>
        </p:nvSpPr>
        <p:spPr>
          <a:xfrm>
            <a:off x="9521825" y="1625600"/>
            <a:ext cx="2081213" cy="430213"/>
          </a:xfrm>
        </p:spPr>
        <p:txBody>
          <a:bodyPr/>
          <a:lstStyle/>
          <a:p>
            <a:pPr lvl="0"/>
            <a:r>
              <a:rPr lang="en-US"/>
              <a:t>Click to</a:t>
            </a:r>
          </a:p>
        </p:txBody>
      </p:sp>
      <p:sp>
        <p:nvSpPr>
          <p:cNvPr id="19" name="Content Placeholder 18">
            <a:extLst>
              <a:ext uri="{FF2B5EF4-FFF2-40B4-BE49-F238E27FC236}">
                <a16:creationId xmlns:a16="http://schemas.microsoft.com/office/drawing/2014/main" id="{5920BBBA-EFA4-4744-A235-0A162B0DFE1F}"/>
              </a:ext>
            </a:extLst>
          </p:cNvPr>
          <p:cNvSpPr>
            <a:spLocks noGrp="1"/>
          </p:cNvSpPr>
          <p:nvPr>
            <p:ph sz="quarter" idx="15"/>
          </p:nvPr>
        </p:nvSpPr>
        <p:spPr>
          <a:xfrm>
            <a:off x="588963" y="2481263"/>
            <a:ext cx="2009775" cy="431800"/>
          </a:xfrm>
        </p:spPr>
        <p:txBody>
          <a:bodyPr/>
          <a:lstStyle/>
          <a:p>
            <a:pPr lvl="0"/>
            <a:r>
              <a:rPr lang="en-US"/>
              <a:t>Click to</a:t>
            </a:r>
          </a:p>
        </p:txBody>
      </p:sp>
      <p:sp>
        <p:nvSpPr>
          <p:cNvPr id="21" name="Content Placeholder 20">
            <a:extLst>
              <a:ext uri="{FF2B5EF4-FFF2-40B4-BE49-F238E27FC236}">
                <a16:creationId xmlns:a16="http://schemas.microsoft.com/office/drawing/2014/main" id="{D99214A1-E502-4EC3-94BE-1C437A8D4F49}"/>
              </a:ext>
            </a:extLst>
          </p:cNvPr>
          <p:cNvSpPr>
            <a:spLocks noGrp="1"/>
          </p:cNvSpPr>
          <p:nvPr>
            <p:ph sz="quarter" idx="16"/>
          </p:nvPr>
        </p:nvSpPr>
        <p:spPr>
          <a:xfrm>
            <a:off x="3163888" y="2481263"/>
            <a:ext cx="2009775" cy="430212"/>
          </a:xfrm>
        </p:spPr>
        <p:txBody>
          <a:bodyPr/>
          <a:lstStyle/>
          <a:p>
            <a:pPr lvl="0"/>
            <a:r>
              <a:rPr lang="en-US"/>
              <a:t>Click to</a:t>
            </a:r>
          </a:p>
        </p:txBody>
      </p:sp>
      <p:sp>
        <p:nvSpPr>
          <p:cNvPr id="23" name="Content Placeholder 22">
            <a:extLst>
              <a:ext uri="{FF2B5EF4-FFF2-40B4-BE49-F238E27FC236}">
                <a16:creationId xmlns:a16="http://schemas.microsoft.com/office/drawing/2014/main" id="{454E0632-C887-4FC7-BEC1-6BEA7A375A41}"/>
              </a:ext>
            </a:extLst>
          </p:cNvPr>
          <p:cNvSpPr>
            <a:spLocks noGrp="1"/>
          </p:cNvSpPr>
          <p:nvPr>
            <p:ph sz="quarter" idx="17"/>
          </p:nvPr>
        </p:nvSpPr>
        <p:spPr>
          <a:xfrm>
            <a:off x="5718175" y="2481263"/>
            <a:ext cx="1582738" cy="430212"/>
          </a:xfrm>
        </p:spPr>
        <p:txBody>
          <a:bodyPr/>
          <a:lstStyle/>
          <a:p>
            <a:pPr lvl="0"/>
            <a:r>
              <a:rPr lang="en-US"/>
              <a:t>Click to</a:t>
            </a:r>
          </a:p>
        </p:txBody>
      </p:sp>
      <p:sp>
        <p:nvSpPr>
          <p:cNvPr id="25" name="Content Placeholder 24">
            <a:extLst>
              <a:ext uri="{FF2B5EF4-FFF2-40B4-BE49-F238E27FC236}">
                <a16:creationId xmlns:a16="http://schemas.microsoft.com/office/drawing/2014/main" id="{52859595-CFAD-49A7-9C71-EB77017B0476}"/>
              </a:ext>
            </a:extLst>
          </p:cNvPr>
          <p:cNvSpPr>
            <a:spLocks noGrp="1"/>
          </p:cNvSpPr>
          <p:nvPr>
            <p:ph sz="quarter" idx="18"/>
          </p:nvPr>
        </p:nvSpPr>
        <p:spPr>
          <a:xfrm>
            <a:off x="7750175" y="2481263"/>
            <a:ext cx="1335088" cy="430212"/>
          </a:xfrm>
        </p:spPr>
        <p:txBody>
          <a:bodyPr/>
          <a:lstStyle/>
          <a:p>
            <a:pPr lvl="0"/>
            <a:r>
              <a:rPr lang="en-US"/>
              <a:t>Click</a:t>
            </a:r>
          </a:p>
        </p:txBody>
      </p:sp>
      <p:sp>
        <p:nvSpPr>
          <p:cNvPr id="27" name="Content Placeholder 26">
            <a:extLst>
              <a:ext uri="{FF2B5EF4-FFF2-40B4-BE49-F238E27FC236}">
                <a16:creationId xmlns:a16="http://schemas.microsoft.com/office/drawing/2014/main" id="{E96A9FC8-A0F2-4D48-81FA-0ACF0AE6D158}"/>
              </a:ext>
            </a:extLst>
          </p:cNvPr>
          <p:cNvSpPr>
            <a:spLocks noGrp="1"/>
          </p:cNvSpPr>
          <p:nvPr>
            <p:ph sz="quarter" idx="19"/>
          </p:nvPr>
        </p:nvSpPr>
        <p:spPr>
          <a:xfrm>
            <a:off x="9521825" y="2481263"/>
            <a:ext cx="2081213" cy="430212"/>
          </a:xfrm>
        </p:spPr>
        <p:txBody>
          <a:bodyPr/>
          <a:lstStyle/>
          <a:p>
            <a:pPr lvl="0"/>
            <a:r>
              <a:rPr lang="en-US"/>
              <a:t>Click to</a:t>
            </a:r>
          </a:p>
        </p:txBody>
      </p:sp>
      <p:sp>
        <p:nvSpPr>
          <p:cNvPr id="29" name="Content Placeholder 28">
            <a:extLst>
              <a:ext uri="{FF2B5EF4-FFF2-40B4-BE49-F238E27FC236}">
                <a16:creationId xmlns:a16="http://schemas.microsoft.com/office/drawing/2014/main" id="{4CF7BB53-1BF5-4F63-BC39-E0C92780E6F3}"/>
              </a:ext>
            </a:extLst>
          </p:cNvPr>
          <p:cNvSpPr>
            <a:spLocks noGrp="1"/>
          </p:cNvSpPr>
          <p:nvPr>
            <p:ph sz="quarter" idx="20"/>
          </p:nvPr>
        </p:nvSpPr>
        <p:spPr>
          <a:xfrm>
            <a:off x="588963" y="3279775"/>
            <a:ext cx="2009775" cy="431800"/>
          </a:xfrm>
        </p:spPr>
        <p:txBody>
          <a:bodyPr/>
          <a:lstStyle/>
          <a:p>
            <a:pPr lvl="0"/>
            <a:r>
              <a:rPr lang="en-US"/>
              <a:t>Click to</a:t>
            </a:r>
          </a:p>
        </p:txBody>
      </p:sp>
      <p:sp>
        <p:nvSpPr>
          <p:cNvPr id="31" name="Content Placeholder 30">
            <a:extLst>
              <a:ext uri="{FF2B5EF4-FFF2-40B4-BE49-F238E27FC236}">
                <a16:creationId xmlns:a16="http://schemas.microsoft.com/office/drawing/2014/main" id="{C344F5D2-B990-4AA6-BF28-24F0E1AA184B}"/>
              </a:ext>
            </a:extLst>
          </p:cNvPr>
          <p:cNvSpPr>
            <a:spLocks noGrp="1"/>
          </p:cNvSpPr>
          <p:nvPr>
            <p:ph sz="quarter" idx="21"/>
          </p:nvPr>
        </p:nvSpPr>
        <p:spPr>
          <a:xfrm>
            <a:off x="3163888" y="3279775"/>
            <a:ext cx="2009775" cy="430213"/>
          </a:xfrm>
        </p:spPr>
        <p:txBody>
          <a:bodyPr/>
          <a:lstStyle/>
          <a:p>
            <a:pPr lvl="0"/>
            <a:r>
              <a:rPr lang="en-US"/>
              <a:t>Click to</a:t>
            </a:r>
          </a:p>
        </p:txBody>
      </p:sp>
      <p:sp>
        <p:nvSpPr>
          <p:cNvPr id="33" name="Content Placeholder 32">
            <a:extLst>
              <a:ext uri="{FF2B5EF4-FFF2-40B4-BE49-F238E27FC236}">
                <a16:creationId xmlns:a16="http://schemas.microsoft.com/office/drawing/2014/main" id="{78C49D2F-013A-4FBF-9677-355B5AAACC89}"/>
              </a:ext>
            </a:extLst>
          </p:cNvPr>
          <p:cNvSpPr>
            <a:spLocks noGrp="1"/>
          </p:cNvSpPr>
          <p:nvPr>
            <p:ph sz="quarter" idx="22"/>
          </p:nvPr>
        </p:nvSpPr>
        <p:spPr>
          <a:xfrm>
            <a:off x="5718175" y="3279775"/>
            <a:ext cx="1582738" cy="430213"/>
          </a:xfrm>
        </p:spPr>
        <p:txBody>
          <a:bodyPr/>
          <a:lstStyle/>
          <a:p>
            <a:pPr lvl="0"/>
            <a:r>
              <a:rPr lang="en-US"/>
              <a:t>Click to</a:t>
            </a:r>
          </a:p>
        </p:txBody>
      </p:sp>
      <p:sp>
        <p:nvSpPr>
          <p:cNvPr id="35" name="Content Placeholder 34">
            <a:extLst>
              <a:ext uri="{FF2B5EF4-FFF2-40B4-BE49-F238E27FC236}">
                <a16:creationId xmlns:a16="http://schemas.microsoft.com/office/drawing/2014/main" id="{16929122-EE81-42D4-93B8-9A3FBFA51D6F}"/>
              </a:ext>
            </a:extLst>
          </p:cNvPr>
          <p:cNvSpPr>
            <a:spLocks noGrp="1"/>
          </p:cNvSpPr>
          <p:nvPr>
            <p:ph sz="quarter" idx="23"/>
          </p:nvPr>
        </p:nvSpPr>
        <p:spPr>
          <a:xfrm>
            <a:off x="7750175" y="3279775"/>
            <a:ext cx="1335088" cy="430213"/>
          </a:xfrm>
        </p:spPr>
        <p:txBody>
          <a:bodyPr/>
          <a:lstStyle/>
          <a:p>
            <a:pPr lvl="0"/>
            <a:r>
              <a:rPr lang="en-US"/>
              <a:t>Click</a:t>
            </a:r>
          </a:p>
        </p:txBody>
      </p:sp>
      <p:sp>
        <p:nvSpPr>
          <p:cNvPr id="37" name="Content Placeholder 36">
            <a:extLst>
              <a:ext uri="{FF2B5EF4-FFF2-40B4-BE49-F238E27FC236}">
                <a16:creationId xmlns:a16="http://schemas.microsoft.com/office/drawing/2014/main" id="{3E342562-E7DE-4068-9BBD-D740A3E5A4C5}"/>
              </a:ext>
            </a:extLst>
          </p:cNvPr>
          <p:cNvSpPr>
            <a:spLocks noGrp="1"/>
          </p:cNvSpPr>
          <p:nvPr>
            <p:ph sz="quarter" idx="24"/>
          </p:nvPr>
        </p:nvSpPr>
        <p:spPr>
          <a:xfrm>
            <a:off x="9444831" y="3279774"/>
            <a:ext cx="2235200" cy="430213"/>
          </a:xfrm>
        </p:spPr>
        <p:txBody>
          <a:bodyPr/>
          <a:lstStyle/>
          <a:p>
            <a:pPr lvl="0"/>
            <a:r>
              <a:rPr lang="en-US"/>
              <a:t>Click to edit</a:t>
            </a:r>
          </a:p>
        </p:txBody>
      </p:sp>
      <p:sp>
        <p:nvSpPr>
          <p:cNvPr id="39" name="Content Placeholder 38">
            <a:extLst>
              <a:ext uri="{FF2B5EF4-FFF2-40B4-BE49-F238E27FC236}">
                <a16:creationId xmlns:a16="http://schemas.microsoft.com/office/drawing/2014/main" id="{BE6D3C4C-8635-4E8D-86A8-9BC0C64E390B}"/>
              </a:ext>
            </a:extLst>
          </p:cNvPr>
          <p:cNvSpPr>
            <a:spLocks noGrp="1"/>
          </p:cNvSpPr>
          <p:nvPr>
            <p:ph sz="quarter" idx="25"/>
          </p:nvPr>
        </p:nvSpPr>
        <p:spPr>
          <a:xfrm>
            <a:off x="588963" y="4208463"/>
            <a:ext cx="2255837" cy="431800"/>
          </a:xfrm>
        </p:spPr>
        <p:txBody>
          <a:bodyPr/>
          <a:lstStyle/>
          <a:p>
            <a:pPr lvl="0"/>
            <a:r>
              <a:rPr lang="en-US"/>
              <a:t>Click to edit</a:t>
            </a:r>
          </a:p>
        </p:txBody>
      </p:sp>
      <p:sp>
        <p:nvSpPr>
          <p:cNvPr id="41" name="Content Placeholder 40">
            <a:extLst>
              <a:ext uri="{FF2B5EF4-FFF2-40B4-BE49-F238E27FC236}">
                <a16:creationId xmlns:a16="http://schemas.microsoft.com/office/drawing/2014/main" id="{135B9FDA-6A36-4CEB-9238-9BB132B4F910}"/>
              </a:ext>
            </a:extLst>
          </p:cNvPr>
          <p:cNvSpPr>
            <a:spLocks noGrp="1"/>
          </p:cNvSpPr>
          <p:nvPr>
            <p:ph sz="quarter" idx="26"/>
          </p:nvPr>
        </p:nvSpPr>
        <p:spPr>
          <a:xfrm>
            <a:off x="3163888" y="4208463"/>
            <a:ext cx="2009775" cy="430212"/>
          </a:xfrm>
        </p:spPr>
        <p:txBody>
          <a:bodyPr/>
          <a:lstStyle/>
          <a:p>
            <a:pPr lvl="0"/>
            <a:r>
              <a:rPr lang="en-US"/>
              <a:t>Click to</a:t>
            </a:r>
          </a:p>
        </p:txBody>
      </p:sp>
      <p:sp>
        <p:nvSpPr>
          <p:cNvPr id="43" name="Content Placeholder 42">
            <a:extLst>
              <a:ext uri="{FF2B5EF4-FFF2-40B4-BE49-F238E27FC236}">
                <a16:creationId xmlns:a16="http://schemas.microsoft.com/office/drawing/2014/main" id="{30EF747C-C5EB-4C78-9246-43AE98B034EE}"/>
              </a:ext>
            </a:extLst>
          </p:cNvPr>
          <p:cNvSpPr>
            <a:spLocks noGrp="1"/>
          </p:cNvSpPr>
          <p:nvPr>
            <p:ph sz="quarter" idx="27"/>
          </p:nvPr>
        </p:nvSpPr>
        <p:spPr>
          <a:xfrm>
            <a:off x="5718175" y="4208463"/>
            <a:ext cx="1582738" cy="430212"/>
          </a:xfrm>
        </p:spPr>
        <p:txBody>
          <a:bodyPr/>
          <a:lstStyle/>
          <a:p>
            <a:pPr lvl="0"/>
            <a:r>
              <a:rPr lang="en-US"/>
              <a:t>Click to</a:t>
            </a:r>
          </a:p>
        </p:txBody>
      </p:sp>
      <p:sp>
        <p:nvSpPr>
          <p:cNvPr id="45" name="Content Placeholder 44">
            <a:extLst>
              <a:ext uri="{FF2B5EF4-FFF2-40B4-BE49-F238E27FC236}">
                <a16:creationId xmlns:a16="http://schemas.microsoft.com/office/drawing/2014/main" id="{413ACB3E-5D54-4753-A69B-62286B4A047C}"/>
              </a:ext>
            </a:extLst>
          </p:cNvPr>
          <p:cNvSpPr>
            <a:spLocks noGrp="1"/>
          </p:cNvSpPr>
          <p:nvPr>
            <p:ph sz="quarter" idx="28"/>
          </p:nvPr>
        </p:nvSpPr>
        <p:spPr>
          <a:xfrm>
            <a:off x="7750175" y="4208463"/>
            <a:ext cx="1452563" cy="430212"/>
          </a:xfrm>
        </p:spPr>
        <p:txBody>
          <a:bodyPr/>
          <a:lstStyle/>
          <a:p>
            <a:pPr lvl="0"/>
            <a:r>
              <a:rPr lang="en-US"/>
              <a:t>Click to</a:t>
            </a:r>
          </a:p>
        </p:txBody>
      </p:sp>
      <p:sp>
        <p:nvSpPr>
          <p:cNvPr id="47" name="Content Placeholder 46">
            <a:extLst>
              <a:ext uri="{FF2B5EF4-FFF2-40B4-BE49-F238E27FC236}">
                <a16:creationId xmlns:a16="http://schemas.microsoft.com/office/drawing/2014/main" id="{339A2982-8D2C-4E8B-AE2D-8DEF3B59FE82}"/>
              </a:ext>
            </a:extLst>
          </p:cNvPr>
          <p:cNvSpPr>
            <a:spLocks noGrp="1"/>
          </p:cNvSpPr>
          <p:nvPr>
            <p:ph sz="quarter" idx="29"/>
          </p:nvPr>
        </p:nvSpPr>
        <p:spPr>
          <a:xfrm>
            <a:off x="9521825" y="4208463"/>
            <a:ext cx="2157413" cy="430887"/>
          </a:xfrm>
        </p:spPr>
        <p:txBody>
          <a:bodyPr/>
          <a:lstStyle/>
          <a:p>
            <a:pPr lvl="0"/>
            <a:r>
              <a:rPr lang="en-US"/>
              <a:t>Click to edit</a:t>
            </a:r>
          </a:p>
        </p:txBody>
      </p:sp>
    </p:spTree>
    <p:extLst>
      <p:ext uri="{BB962C8B-B14F-4D97-AF65-F5344CB8AC3E}">
        <p14:creationId xmlns:p14="http://schemas.microsoft.com/office/powerpoint/2010/main" val="41582371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9D7-7186-47FB-B5D5-8D04DE5D4C03}"/>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07FBFE0-CDAD-486E-BF22-23AEDB69E412}"/>
              </a:ext>
            </a:extLst>
          </p:cNvPr>
          <p:cNvSpPr>
            <a:spLocks noGrp="1"/>
          </p:cNvSpPr>
          <p:nvPr>
            <p:ph sz="quarter" idx="10"/>
          </p:nvPr>
        </p:nvSpPr>
        <p:spPr>
          <a:xfrm>
            <a:off x="700088" y="1400175"/>
            <a:ext cx="2300287" cy="430887"/>
          </a:xfrm>
        </p:spPr>
        <p:txBody>
          <a:bodyPr/>
          <a:lstStyle/>
          <a:p>
            <a:pPr lvl="0"/>
            <a:r>
              <a:rPr lang="en-US"/>
              <a:t>Click to edit</a:t>
            </a:r>
          </a:p>
        </p:txBody>
      </p:sp>
      <p:sp>
        <p:nvSpPr>
          <p:cNvPr id="10" name="Content Placeholder 9">
            <a:extLst>
              <a:ext uri="{FF2B5EF4-FFF2-40B4-BE49-F238E27FC236}">
                <a16:creationId xmlns:a16="http://schemas.microsoft.com/office/drawing/2014/main" id="{FB4BB388-E746-4386-81D9-F426D88E198D}"/>
              </a:ext>
            </a:extLst>
          </p:cNvPr>
          <p:cNvSpPr>
            <a:spLocks noGrp="1"/>
          </p:cNvSpPr>
          <p:nvPr>
            <p:ph sz="quarter" idx="11"/>
          </p:nvPr>
        </p:nvSpPr>
        <p:spPr>
          <a:xfrm>
            <a:off x="3600450" y="1344155"/>
            <a:ext cx="1871663" cy="430887"/>
          </a:xfrm>
        </p:spPr>
        <p:txBody>
          <a:bodyPr/>
          <a:lstStyle/>
          <a:p>
            <a:pPr lvl="0"/>
            <a:r>
              <a:rPr lang="en-US"/>
              <a:t>Click to</a:t>
            </a:r>
          </a:p>
        </p:txBody>
      </p:sp>
      <p:sp>
        <p:nvSpPr>
          <p:cNvPr id="12" name="Content Placeholder 11">
            <a:extLst>
              <a:ext uri="{FF2B5EF4-FFF2-40B4-BE49-F238E27FC236}">
                <a16:creationId xmlns:a16="http://schemas.microsoft.com/office/drawing/2014/main" id="{1F6666B3-AFAC-4F52-9A3D-51380454C596}"/>
              </a:ext>
            </a:extLst>
          </p:cNvPr>
          <p:cNvSpPr>
            <a:spLocks noGrp="1"/>
          </p:cNvSpPr>
          <p:nvPr>
            <p:ph sz="quarter" idx="12"/>
          </p:nvPr>
        </p:nvSpPr>
        <p:spPr>
          <a:xfrm>
            <a:off x="5943600" y="1344613"/>
            <a:ext cx="2043113" cy="430887"/>
          </a:xfrm>
        </p:spPr>
        <p:txBody>
          <a:bodyPr/>
          <a:lstStyle/>
          <a:p>
            <a:pPr lvl="0"/>
            <a:r>
              <a:rPr lang="en-US"/>
              <a:t>Click to</a:t>
            </a:r>
          </a:p>
        </p:txBody>
      </p:sp>
      <p:sp>
        <p:nvSpPr>
          <p:cNvPr id="14" name="Content Placeholder 13">
            <a:extLst>
              <a:ext uri="{FF2B5EF4-FFF2-40B4-BE49-F238E27FC236}">
                <a16:creationId xmlns:a16="http://schemas.microsoft.com/office/drawing/2014/main" id="{EE18264C-4D87-49A0-A68D-6EE486D7BB15}"/>
              </a:ext>
            </a:extLst>
          </p:cNvPr>
          <p:cNvSpPr>
            <a:spLocks noGrp="1"/>
          </p:cNvSpPr>
          <p:nvPr>
            <p:ph sz="quarter" idx="13"/>
          </p:nvPr>
        </p:nvSpPr>
        <p:spPr>
          <a:xfrm>
            <a:off x="8415338" y="1344613"/>
            <a:ext cx="1871662" cy="430212"/>
          </a:xfrm>
        </p:spPr>
        <p:txBody>
          <a:bodyPr/>
          <a:lstStyle/>
          <a:p>
            <a:pPr lvl="0"/>
            <a:r>
              <a:rPr lang="en-US"/>
              <a:t>Click to</a:t>
            </a:r>
          </a:p>
        </p:txBody>
      </p:sp>
      <p:sp>
        <p:nvSpPr>
          <p:cNvPr id="16" name="Content Placeholder 15">
            <a:extLst>
              <a:ext uri="{FF2B5EF4-FFF2-40B4-BE49-F238E27FC236}">
                <a16:creationId xmlns:a16="http://schemas.microsoft.com/office/drawing/2014/main" id="{607D57A3-E1DF-4035-9B17-CC5E4F1E1E20}"/>
              </a:ext>
            </a:extLst>
          </p:cNvPr>
          <p:cNvSpPr>
            <a:spLocks noGrp="1"/>
          </p:cNvSpPr>
          <p:nvPr>
            <p:ph sz="quarter" idx="14"/>
          </p:nvPr>
        </p:nvSpPr>
        <p:spPr>
          <a:xfrm>
            <a:off x="700088" y="2143125"/>
            <a:ext cx="2443162" cy="430213"/>
          </a:xfrm>
        </p:spPr>
        <p:txBody>
          <a:bodyPr/>
          <a:lstStyle/>
          <a:p>
            <a:pPr lvl="0"/>
            <a:r>
              <a:rPr lang="en-US"/>
              <a:t>Click to edit</a:t>
            </a:r>
          </a:p>
        </p:txBody>
      </p:sp>
      <p:sp>
        <p:nvSpPr>
          <p:cNvPr id="18" name="Content Placeholder 17">
            <a:extLst>
              <a:ext uri="{FF2B5EF4-FFF2-40B4-BE49-F238E27FC236}">
                <a16:creationId xmlns:a16="http://schemas.microsoft.com/office/drawing/2014/main" id="{959109A9-B6D0-4DC3-8DB3-B3C648221FBC}"/>
              </a:ext>
            </a:extLst>
          </p:cNvPr>
          <p:cNvSpPr>
            <a:spLocks noGrp="1"/>
          </p:cNvSpPr>
          <p:nvPr>
            <p:ph sz="quarter" idx="15"/>
          </p:nvPr>
        </p:nvSpPr>
        <p:spPr>
          <a:xfrm>
            <a:off x="3600450" y="2143125"/>
            <a:ext cx="1871663" cy="430213"/>
          </a:xfrm>
        </p:spPr>
        <p:txBody>
          <a:bodyPr/>
          <a:lstStyle/>
          <a:p>
            <a:pPr lvl="0"/>
            <a:r>
              <a:rPr lang="en-US"/>
              <a:t>Click to</a:t>
            </a:r>
          </a:p>
        </p:txBody>
      </p:sp>
      <p:sp>
        <p:nvSpPr>
          <p:cNvPr id="20" name="Content Placeholder 19">
            <a:extLst>
              <a:ext uri="{FF2B5EF4-FFF2-40B4-BE49-F238E27FC236}">
                <a16:creationId xmlns:a16="http://schemas.microsoft.com/office/drawing/2014/main" id="{817A4028-DF34-43E1-82E5-EC24032A5B26}"/>
              </a:ext>
            </a:extLst>
          </p:cNvPr>
          <p:cNvSpPr>
            <a:spLocks noGrp="1"/>
          </p:cNvSpPr>
          <p:nvPr>
            <p:ph sz="quarter" idx="16"/>
          </p:nvPr>
        </p:nvSpPr>
        <p:spPr>
          <a:xfrm>
            <a:off x="5943600" y="2143125"/>
            <a:ext cx="2157413" cy="430887"/>
          </a:xfrm>
        </p:spPr>
        <p:txBody>
          <a:bodyPr/>
          <a:lstStyle/>
          <a:p>
            <a:pPr lvl="0"/>
            <a:r>
              <a:rPr lang="en-US"/>
              <a:t>Click to edit</a:t>
            </a:r>
          </a:p>
        </p:txBody>
      </p:sp>
      <p:sp>
        <p:nvSpPr>
          <p:cNvPr id="22" name="Content Placeholder 21">
            <a:extLst>
              <a:ext uri="{FF2B5EF4-FFF2-40B4-BE49-F238E27FC236}">
                <a16:creationId xmlns:a16="http://schemas.microsoft.com/office/drawing/2014/main" id="{4EA3DACE-1758-4E06-AE66-D3AA11A27CED}"/>
              </a:ext>
            </a:extLst>
          </p:cNvPr>
          <p:cNvSpPr>
            <a:spLocks noGrp="1"/>
          </p:cNvSpPr>
          <p:nvPr>
            <p:ph sz="quarter" idx="17"/>
          </p:nvPr>
        </p:nvSpPr>
        <p:spPr>
          <a:xfrm>
            <a:off x="8415338" y="2143125"/>
            <a:ext cx="2057400" cy="430213"/>
          </a:xfrm>
        </p:spPr>
        <p:txBody>
          <a:bodyPr/>
          <a:lstStyle/>
          <a:p>
            <a:pPr lvl="0"/>
            <a:r>
              <a:rPr lang="en-US"/>
              <a:t>Click to</a:t>
            </a:r>
          </a:p>
        </p:txBody>
      </p:sp>
      <p:sp>
        <p:nvSpPr>
          <p:cNvPr id="24" name="Content Placeholder 23">
            <a:extLst>
              <a:ext uri="{FF2B5EF4-FFF2-40B4-BE49-F238E27FC236}">
                <a16:creationId xmlns:a16="http://schemas.microsoft.com/office/drawing/2014/main" id="{14F28700-1C73-471E-99B8-89688596F403}"/>
              </a:ext>
            </a:extLst>
          </p:cNvPr>
          <p:cNvSpPr>
            <a:spLocks noGrp="1"/>
          </p:cNvSpPr>
          <p:nvPr>
            <p:ph sz="quarter" idx="18"/>
          </p:nvPr>
        </p:nvSpPr>
        <p:spPr>
          <a:xfrm>
            <a:off x="700088" y="2928938"/>
            <a:ext cx="2443162" cy="430212"/>
          </a:xfrm>
        </p:spPr>
        <p:txBody>
          <a:bodyPr/>
          <a:lstStyle/>
          <a:p>
            <a:pPr lvl="0"/>
            <a:r>
              <a:rPr lang="en-US"/>
              <a:t>Click to edit</a:t>
            </a:r>
          </a:p>
        </p:txBody>
      </p:sp>
      <p:sp>
        <p:nvSpPr>
          <p:cNvPr id="26" name="Content Placeholder 25">
            <a:extLst>
              <a:ext uri="{FF2B5EF4-FFF2-40B4-BE49-F238E27FC236}">
                <a16:creationId xmlns:a16="http://schemas.microsoft.com/office/drawing/2014/main" id="{CD72219E-39E0-4997-9381-A32B7A327B3C}"/>
              </a:ext>
            </a:extLst>
          </p:cNvPr>
          <p:cNvSpPr>
            <a:spLocks noGrp="1"/>
          </p:cNvSpPr>
          <p:nvPr>
            <p:ph sz="quarter" idx="19"/>
          </p:nvPr>
        </p:nvSpPr>
        <p:spPr>
          <a:xfrm>
            <a:off x="3600450" y="2928938"/>
            <a:ext cx="1871663" cy="430212"/>
          </a:xfrm>
        </p:spPr>
        <p:txBody>
          <a:bodyPr/>
          <a:lstStyle/>
          <a:p>
            <a:pPr lvl="0"/>
            <a:r>
              <a:rPr lang="en-US"/>
              <a:t>Click to</a:t>
            </a:r>
          </a:p>
        </p:txBody>
      </p:sp>
      <p:sp>
        <p:nvSpPr>
          <p:cNvPr id="28" name="Content Placeholder 27">
            <a:extLst>
              <a:ext uri="{FF2B5EF4-FFF2-40B4-BE49-F238E27FC236}">
                <a16:creationId xmlns:a16="http://schemas.microsoft.com/office/drawing/2014/main" id="{905F9BA0-6299-4C49-9692-F36C97A4FBCC}"/>
              </a:ext>
            </a:extLst>
          </p:cNvPr>
          <p:cNvSpPr>
            <a:spLocks noGrp="1"/>
          </p:cNvSpPr>
          <p:nvPr>
            <p:ph sz="quarter" idx="20"/>
          </p:nvPr>
        </p:nvSpPr>
        <p:spPr>
          <a:xfrm>
            <a:off x="5943600" y="2928938"/>
            <a:ext cx="2157413" cy="430887"/>
          </a:xfrm>
        </p:spPr>
        <p:txBody>
          <a:bodyPr/>
          <a:lstStyle/>
          <a:p>
            <a:pPr lvl="0"/>
            <a:r>
              <a:rPr lang="en-US"/>
              <a:t>Click to edit</a:t>
            </a:r>
          </a:p>
        </p:txBody>
      </p:sp>
      <p:sp>
        <p:nvSpPr>
          <p:cNvPr id="30" name="Content Placeholder 29">
            <a:extLst>
              <a:ext uri="{FF2B5EF4-FFF2-40B4-BE49-F238E27FC236}">
                <a16:creationId xmlns:a16="http://schemas.microsoft.com/office/drawing/2014/main" id="{AFD0D490-C624-4756-8534-621D07C5EA3F}"/>
              </a:ext>
            </a:extLst>
          </p:cNvPr>
          <p:cNvSpPr>
            <a:spLocks noGrp="1"/>
          </p:cNvSpPr>
          <p:nvPr>
            <p:ph sz="quarter" idx="21"/>
          </p:nvPr>
        </p:nvSpPr>
        <p:spPr>
          <a:xfrm>
            <a:off x="8558213" y="2828925"/>
            <a:ext cx="2057400" cy="430887"/>
          </a:xfrm>
        </p:spPr>
        <p:txBody>
          <a:bodyPr/>
          <a:lstStyle/>
          <a:p>
            <a:pPr lvl="0"/>
            <a:r>
              <a:rPr lang="en-US"/>
              <a:t>Click to</a:t>
            </a:r>
          </a:p>
        </p:txBody>
      </p:sp>
    </p:spTree>
    <p:extLst>
      <p:ext uri="{BB962C8B-B14F-4D97-AF65-F5344CB8AC3E}">
        <p14:creationId xmlns:p14="http://schemas.microsoft.com/office/powerpoint/2010/main" val="280995941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8D5D-95B7-455F-879A-26940F23757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817B23-1671-48DA-A0E8-36EB62702904}"/>
              </a:ext>
            </a:extLst>
          </p:cNvPr>
          <p:cNvSpPr>
            <a:spLocks noGrp="1"/>
          </p:cNvSpPr>
          <p:nvPr>
            <p:ph sz="quarter" idx="10"/>
          </p:nvPr>
        </p:nvSpPr>
        <p:spPr>
          <a:xfrm>
            <a:off x="828675" y="1828800"/>
            <a:ext cx="1757363" cy="430887"/>
          </a:xfrm>
        </p:spPr>
        <p:txBody>
          <a:bodyPr/>
          <a:lstStyle/>
          <a:p>
            <a:pPr lvl="0"/>
            <a:r>
              <a:rPr lang="en-US"/>
              <a:t>Click to</a:t>
            </a:r>
          </a:p>
        </p:txBody>
      </p:sp>
      <p:sp>
        <p:nvSpPr>
          <p:cNvPr id="10" name="Content Placeholder 9">
            <a:extLst>
              <a:ext uri="{FF2B5EF4-FFF2-40B4-BE49-F238E27FC236}">
                <a16:creationId xmlns:a16="http://schemas.microsoft.com/office/drawing/2014/main" id="{0075AEFE-9A34-4FBD-83F1-C9400BAEAF6D}"/>
              </a:ext>
            </a:extLst>
          </p:cNvPr>
          <p:cNvSpPr>
            <a:spLocks noGrp="1"/>
          </p:cNvSpPr>
          <p:nvPr>
            <p:ph sz="quarter" idx="11"/>
          </p:nvPr>
        </p:nvSpPr>
        <p:spPr>
          <a:xfrm>
            <a:off x="3300413" y="1828800"/>
            <a:ext cx="1757362" cy="430213"/>
          </a:xfrm>
        </p:spPr>
        <p:txBody>
          <a:bodyPr/>
          <a:lstStyle/>
          <a:p>
            <a:pPr lvl="0"/>
            <a:r>
              <a:rPr lang="en-US"/>
              <a:t>Click to</a:t>
            </a:r>
          </a:p>
        </p:txBody>
      </p:sp>
      <p:sp>
        <p:nvSpPr>
          <p:cNvPr id="12" name="Content Placeholder 11">
            <a:extLst>
              <a:ext uri="{FF2B5EF4-FFF2-40B4-BE49-F238E27FC236}">
                <a16:creationId xmlns:a16="http://schemas.microsoft.com/office/drawing/2014/main" id="{0301BF30-427E-4105-AA86-8ADCBC438BE6}"/>
              </a:ext>
            </a:extLst>
          </p:cNvPr>
          <p:cNvSpPr>
            <a:spLocks noGrp="1"/>
          </p:cNvSpPr>
          <p:nvPr>
            <p:ph sz="quarter" idx="12"/>
          </p:nvPr>
        </p:nvSpPr>
        <p:spPr>
          <a:xfrm>
            <a:off x="5743575" y="1828800"/>
            <a:ext cx="1928813" cy="430213"/>
          </a:xfrm>
        </p:spPr>
        <p:txBody>
          <a:bodyPr/>
          <a:lstStyle/>
          <a:p>
            <a:pPr lvl="0"/>
            <a:r>
              <a:rPr lang="en-US"/>
              <a:t>Click to</a:t>
            </a:r>
          </a:p>
        </p:txBody>
      </p:sp>
      <p:sp>
        <p:nvSpPr>
          <p:cNvPr id="14" name="Content Placeholder 13">
            <a:extLst>
              <a:ext uri="{FF2B5EF4-FFF2-40B4-BE49-F238E27FC236}">
                <a16:creationId xmlns:a16="http://schemas.microsoft.com/office/drawing/2014/main" id="{B01F4E8D-187B-43C3-BD34-EE764B3C7464}"/>
              </a:ext>
            </a:extLst>
          </p:cNvPr>
          <p:cNvSpPr>
            <a:spLocks noGrp="1"/>
          </p:cNvSpPr>
          <p:nvPr>
            <p:ph sz="quarter" idx="13"/>
          </p:nvPr>
        </p:nvSpPr>
        <p:spPr>
          <a:xfrm>
            <a:off x="8415338" y="1828800"/>
            <a:ext cx="2228850" cy="430213"/>
          </a:xfrm>
        </p:spPr>
        <p:txBody>
          <a:bodyPr/>
          <a:lstStyle/>
          <a:p>
            <a:pPr lvl="0"/>
            <a:r>
              <a:rPr lang="en-US"/>
              <a:t>Click to edit</a:t>
            </a:r>
          </a:p>
        </p:txBody>
      </p:sp>
      <p:sp>
        <p:nvSpPr>
          <p:cNvPr id="16" name="Content Placeholder 15">
            <a:extLst>
              <a:ext uri="{FF2B5EF4-FFF2-40B4-BE49-F238E27FC236}">
                <a16:creationId xmlns:a16="http://schemas.microsoft.com/office/drawing/2014/main" id="{5071EDA4-B407-4D2B-BFBC-E1271E981763}"/>
              </a:ext>
            </a:extLst>
          </p:cNvPr>
          <p:cNvSpPr>
            <a:spLocks noGrp="1"/>
          </p:cNvSpPr>
          <p:nvPr>
            <p:ph sz="quarter" idx="14"/>
          </p:nvPr>
        </p:nvSpPr>
        <p:spPr>
          <a:xfrm>
            <a:off x="700088" y="2786063"/>
            <a:ext cx="1885950" cy="430212"/>
          </a:xfrm>
        </p:spPr>
        <p:txBody>
          <a:bodyPr/>
          <a:lstStyle/>
          <a:p>
            <a:pPr lvl="0"/>
            <a:r>
              <a:rPr lang="en-US"/>
              <a:t>Click to</a:t>
            </a:r>
          </a:p>
        </p:txBody>
      </p:sp>
      <p:sp>
        <p:nvSpPr>
          <p:cNvPr id="18" name="Content Placeholder 17">
            <a:extLst>
              <a:ext uri="{FF2B5EF4-FFF2-40B4-BE49-F238E27FC236}">
                <a16:creationId xmlns:a16="http://schemas.microsoft.com/office/drawing/2014/main" id="{CF150AAB-D7E2-46A4-A9D0-C6AF5E2B6FAD}"/>
              </a:ext>
            </a:extLst>
          </p:cNvPr>
          <p:cNvSpPr>
            <a:spLocks noGrp="1"/>
          </p:cNvSpPr>
          <p:nvPr>
            <p:ph sz="quarter" idx="15"/>
          </p:nvPr>
        </p:nvSpPr>
        <p:spPr>
          <a:xfrm>
            <a:off x="3300413" y="2786063"/>
            <a:ext cx="1885950" cy="430212"/>
          </a:xfrm>
        </p:spPr>
        <p:txBody>
          <a:bodyPr/>
          <a:lstStyle/>
          <a:p>
            <a:pPr lvl="0"/>
            <a:r>
              <a:rPr lang="en-US"/>
              <a:t>Click to</a:t>
            </a:r>
          </a:p>
        </p:txBody>
      </p:sp>
      <p:sp>
        <p:nvSpPr>
          <p:cNvPr id="20" name="Content Placeholder 19">
            <a:extLst>
              <a:ext uri="{FF2B5EF4-FFF2-40B4-BE49-F238E27FC236}">
                <a16:creationId xmlns:a16="http://schemas.microsoft.com/office/drawing/2014/main" id="{F4E49ACB-C63C-4579-98CC-594573619262}"/>
              </a:ext>
            </a:extLst>
          </p:cNvPr>
          <p:cNvSpPr>
            <a:spLocks noGrp="1"/>
          </p:cNvSpPr>
          <p:nvPr>
            <p:ph sz="quarter" idx="16"/>
          </p:nvPr>
        </p:nvSpPr>
        <p:spPr>
          <a:xfrm>
            <a:off x="5743575" y="2786063"/>
            <a:ext cx="1928813" cy="430212"/>
          </a:xfrm>
        </p:spPr>
        <p:txBody>
          <a:bodyPr/>
          <a:lstStyle/>
          <a:p>
            <a:pPr lvl="0"/>
            <a:r>
              <a:rPr lang="en-US"/>
              <a:t>Click to</a:t>
            </a:r>
          </a:p>
        </p:txBody>
      </p:sp>
      <p:sp>
        <p:nvSpPr>
          <p:cNvPr id="22" name="Content Placeholder 21">
            <a:extLst>
              <a:ext uri="{FF2B5EF4-FFF2-40B4-BE49-F238E27FC236}">
                <a16:creationId xmlns:a16="http://schemas.microsoft.com/office/drawing/2014/main" id="{959DA8A7-DDFE-4489-A817-D014632553E3}"/>
              </a:ext>
            </a:extLst>
          </p:cNvPr>
          <p:cNvSpPr>
            <a:spLocks noGrp="1"/>
          </p:cNvSpPr>
          <p:nvPr>
            <p:ph sz="quarter" idx="17"/>
          </p:nvPr>
        </p:nvSpPr>
        <p:spPr>
          <a:xfrm>
            <a:off x="8415338" y="2786063"/>
            <a:ext cx="2228850" cy="430887"/>
          </a:xfrm>
        </p:spPr>
        <p:txBody>
          <a:bodyPr/>
          <a:lstStyle/>
          <a:p>
            <a:pPr lvl="0"/>
            <a:r>
              <a:rPr lang="en-US"/>
              <a:t>Click to edit</a:t>
            </a:r>
          </a:p>
        </p:txBody>
      </p:sp>
      <p:sp>
        <p:nvSpPr>
          <p:cNvPr id="24" name="Content Placeholder 23">
            <a:extLst>
              <a:ext uri="{FF2B5EF4-FFF2-40B4-BE49-F238E27FC236}">
                <a16:creationId xmlns:a16="http://schemas.microsoft.com/office/drawing/2014/main" id="{83EF8BF7-4AE0-4EDD-9377-F29F8B25E1CC}"/>
              </a:ext>
            </a:extLst>
          </p:cNvPr>
          <p:cNvSpPr>
            <a:spLocks noGrp="1"/>
          </p:cNvSpPr>
          <p:nvPr>
            <p:ph sz="quarter" idx="18"/>
          </p:nvPr>
        </p:nvSpPr>
        <p:spPr>
          <a:xfrm>
            <a:off x="700088" y="3614738"/>
            <a:ext cx="1885950" cy="430212"/>
          </a:xfrm>
        </p:spPr>
        <p:txBody>
          <a:bodyPr/>
          <a:lstStyle/>
          <a:p>
            <a:pPr lvl="0"/>
            <a:r>
              <a:rPr lang="en-US"/>
              <a:t>Click to</a:t>
            </a:r>
          </a:p>
        </p:txBody>
      </p:sp>
      <p:sp>
        <p:nvSpPr>
          <p:cNvPr id="26" name="Content Placeholder 25">
            <a:extLst>
              <a:ext uri="{FF2B5EF4-FFF2-40B4-BE49-F238E27FC236}">
                <a16:creationId xmlns:a16="http://schemas.microsoft.com/office/drawing/2014/main" id="{E4AE5DB2-CAF2-47E7-9600-C665AD37EA82}"/>
              </a:ext>
            </a:extLst>
          </p:cNvPr>
          <p:cNvSpPr>
            <a:spLocks noGrp="1"/>
          </p:cNvSpPr>
          <p:nvPr>
            <p:ph sz="quarter" idx="19"/>
          </p:nvPr>
        </p:nvSpPr>
        <p:spPr>
          <a:xfrm>
            <a:off x="3300413" y="3614738"/>
            <a:ext cx="1885950" cy="430887"/>
          </a:xfrm>
        </p:spPr>
        <p:txBody>
          <a:bodyPr/>
          <a:lstStyle/>
          <a:p>
            <a:pPr lvl="0"/>
            <a:r>
              <a:rPr lang="en-US"/>
              <a:t>Click to</a:t>
            </a:r>
          </a:p>
        </p:txBody>
      </p:sp>
      <p:sp>
        <p:nvSpPr>
          <p:cNvPr id="28" name="Content Placeholder 27">
            <a:extLst>
              <a:ext uri="{FF2B5EF4-FFF2-40B4-BE49-F238E27FC236}">
                <a16:creationId xmlns:a16="http://schemas.microsoft.com/office/drawing/2014/main" id="{5610AE3C-C292-404F-9E9E-3D4FD534F585}"/>
              </a:ext>
            </a:extLst>
          </p:cNvPr>
          <p:cNvSpPr>
            <a:spLocks noGrp="1"/>
          </p:cNvSpPr>
          <p:nvPr>
            <p:ph sz="quarter" idx="20"/>
          </p:nvPr>
        </p:nvSpPr>
        <p:spPr>
          <a:xfrm>
            <a:off x="5743575" y="3614738"/>
            <a:ext cx="1928813" cy="430212"/>
          </a:xfrm>
        </p:spPr>
        <p:txBody>
          <a:bodyPr/>
          <a:lstStyle/>
          <a:p>
            <a:pPr lvl="0"/>
            <a:r>
              <a:rPr lang="en-US"/>
              <a:t>Click to</a:t>
            </a:r>
          </a:p>
        </p:txBody>
      </p:sp>
      <p:sp>
        <p:nvSpPr>
          <p:cNvPr id="30" name="Content Placeholder 29">
            <a:extLst>
              <a:ext uri="{FF2B5EF4-FFF2-40B4-BE49-F238E27FC236}">
                <a16:creationId xmlns:a16="http://schemas.microsoft.com/office/drawing/2014/main" id="{8C33AD77-6313-4B32-B18E-EE1FFC8FA7C2}"/>
              </a:ext>
            </a:extLst>
          </p:cNvPr>
          <p:cNvSpPr>
            <a:spLocks noGrp="1"/>
          </p:cNvSpPr>
          <p:nvPr>
            <p:ph sz="quarter" idx="21"/>
          </p:nvPr>
        </p:nvSpPr>
        <p:spPr>
          <a:xfrm>
            <a:off x="8415338" y="3614738"/>
            <a:ext cx="2128837" cy="430212"/>
          </a:xfrm>
        </p:spPr>
        <p:txBody>
          <a:bodyPr/>
          <a:lstStyle/>
          <a:p>
            <a:pPr lvl="0"/>
            <a:r>
              <a:rPr lang="en-US"/>
              <a:t>Click to edit</a:t>
            </a:r>
          </a:p>
        </p:txBody>
      </p:sp>
    </p:spTree>
    <p:extLst>
      <p:ext uri="{BB962C8B-B14F-4D97-AF65-F5344CB8AC3E}">
        <p14:creationId xmlns:p14="http://schemas.microsoft.com/office/powerpoint/2010/main" val="1161670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5480-3C80-4F85-957F-01864E279D3B}"/>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6BE7ECEE-C6B9-446B-BC6D-45740C9D2D84}"/>
              </a:ext>
            </a:extLst>
          </p:cNvPr>
          <p:cNvSpPr>
            <a:spLocks noGrp="1"/>
          </p:cNvSpPr>
          <p:nvPr>
            <p:ph sz="quarter" idx="10"/>
          </p:nvPr>
        </p:nvSpPr>
        <p:spPr>
          <a:xfrm>
            <a:off x="1698625" y="2424113"/>
            <a:ext cx="1798638" cy="430887"/>
          </a:xfrm>
        </p:spPr>
        <p:txBody>
          <a:bodyPr/>
          <a:lstStyle/>
          <a:p>
            <a:pPr lvl="0"/>
            <a:r>
              <a:rPr lang="en-US"/>
              <a:t>Click to</a:t>
            </a:r>
          </a:p>
        </p:txBody>
      </p:sp>
      <p:sp>
        <p:nvSpPr>
          <p:cNvPr id="10" name="Content Placeholder 9">
            <a:extLst>
              <a:ext uri="{FF2B5EF4-FFF2-40B4-BE49-F238E27FC236}">
                <a16:creationId xmlns:a16="http://schemas.microsoft.com/office/drawing/2014/main" id="{75DF35D1-7CE6-45E6-B7EE-5B0CDEA3F48A}"/>
              </a:ext>
            </a:extLst>
          </p:cNvPr>
          <p:cNvSpPr>
            <a:spLocks noGrp="1"/>
          </p:cNvSpPr>
          <p:nvPr>
            <p:ph sz="quarter" idx="11"/>
          </p:nvPr>
        </p:nvSpPr>
        <p:spPr>
          <a:xfrm>
            <a:off x="3903663" y="2424113"/>
            <a:ext cx="1641475" cy="430212"/>
          </a:xfrm>
        </p:spPr>
        <p:txBody>
          <a:bodyPr/>
          <a:lstStyle/>
          <a:p>
            <a:pPr lvl="0"/>
            <a:r>
              <a:rPr lang="en-US"/>
              <a:t>Click to</a:t>
            </a:r>
          </a:p>
        </p:txBody>
      </p:sp>
      <p:sp>
        <p:nvSpPr>
          <p:cNvPr id="12" name="Content Placeholder 11">
            <a:extLst>
              <a:ext uri="{FF2B5EF4-FFF2-40B4-BE49-F238E27FC236}">
                <a16:creationId xmlns:a16="http://schemas.microsoft.com/office/drawing/2014/main" id="{865B11A0-2BAD-49A8-A1D8-215C7F4D2FA6}"/>
              </a:ext>
            </a:extLst>
          </p:cNvPr>
          <p:cNvSpPr>
            <a:spLocks noGrp="1"/>
          </p:cNvSpPr>
          <p:nvPr>
            <p:ph sz="quarter" idx="12"/>
          </p:nvPr>
        </p:nvSpPr>
        <p:spPr>
          <a:xfrm>
            <a:off x="5994400" y="2424113"/>
            <a:ext cx="1524000" cy="430212"/>
          </a:xfrm>
        </p:spPr>
        <p:txBody>
          <a:bodyPr/>
          <a:lstStyle/>
          <a:p>
            <a:pPr lvl="0"/>
            <a:r>
              <a:rPr lang="en-US"/>
              <a:t>Click to</a:t>
            </a:r>
          </a:p>
        </p:txBody>
      </p:sp>
      <p:sp>
        <p:nvSpPr>
          <p:cNvPr id="14" name="Content Placeholder 13">
            <a:extLst>
              <a:ext uri="{FF2B5EF4-FFF2-40B4-BE49-F238E27FC236}">
                <a16:creationId xmlns:a16="http://schemas.microsoft.com/office/drawing/2014/main" id="{19538DEF-D1F7-455D-8BF7-8E3F664D8700}"/>
              </a:ext>
            </a:extLst>
          </p:cNvPr>
          <p:cNvSpPr>
            <a:spLocks noGrp="1"/>
          </p:cNvSpPr>
          <p:nvPr>
            <p:ph sz="quarter" idx="13"/>
          </p:nvPr>
        </p:nvSpPr>
        <p:spPr>
          <a:xfrm>
            <a:off x="8026400" y="2424113"/>
            <a:ext cx="1524000" cy="430212"/>
          </a:xfrm>
        </p:spPr>
        <p:txBody>
          <a:bodyPr/>
          <a:lstStyle/>
          <a:p>
            <a:pPr lvl="0"/>
            <a:r>
              <a:rPr lang="en-US"/>
              <a:t>Click to</a:t>
            </a:r>
          </a:p>
        </p:txBody>
      </p:sp>
    </p:spTree>
    <p:extLst>
      <p:ext uri="{BB962C8B-B14F-4D97-AF65-F5344CB8AC3E}">
        <p14:creationId xmlns:p14="http://schemas.microsoft.com/office/powerpoint/2010/main" val="27512560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FA8E-3002-48C2-B517-0A50EDE4E08C}"/>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48C413C-1689-49A3-A044-2D68E44E3D66}"/>
              </a:ext>
            </a:extLst>
          </p:cNvPr>
          <p:cNvSpPr>
            <a:spLocks noGrp="1"/>
          </p:cNvSpPr>
          <p:nvPr>
            <p:ph sz="quarter" idx="10"/>
          </p:nvPr>
        </p:nvSpPr>
        <p:spPr>
          <a:xfrm>
            <a:off x="1292225" y="1639888"/>
            <a:ext cx="1916113" cy="430887"/>
          </a:xfrm>
        </p:spPr>
        <p:txBody>
          <a:bodyPr/>
          <a:lstStyle/>
          <a:p>
            <a:pPr lvl="0"/>
            <a:r>
              <a:rPr lang="en-US"/>
              <a:t>Click to</a:t>
            </a:r>
          </a:p>
        </p:txBody>
      </p:sp>
      <p:sp>
        <p:nvSpPr>
          <p:cNvPr id="10" name="Content Placeholder 9">
            <a:extLst>
              <a:ext uri="{FF2B5EF4-FFF2-40B4-BE49-F238E27FC236}">
                <a16:creationId xmlns:a16="http://schemas.microsoft.com/office/drawing/2014/main" id="{59DC3BCE-85A8-4769-AD9D-5C15D8A87AE0}"/>
              </a:ext>
            </a:extLst>
          </p:cNvPr>
          <p:cNvSpPr>
            <a:spLocks noGrp="1"/>
          </p:cNvSpPr>
          <p:nvPr>
            <p:ph sz="quarter" idx="11"/>
          </p:nvPr>
        </p:nvSpPr>
        <p:spPr>
          <a:xfrm>
            <a:off x="4470400" y="1639888"/>
            <a:ext cx="2046288" cy="430212"/>
          </a:xfrm>
        </p:spPr>
        <p:txBody>
          <a:bodyPr/>
          <a:lstStyle/>
          <a:p>
            <a:pPr lvl="0"/>
            <a:r>
              <a:rPr lang="en-US"/>
              <a:t>Click to</a:t>
            </a:r>
          </a:p>
        </p:txBody>
      </p:sp>
      <p:sp>
        <p:nvSpPr>
          <p:cNvPr id="12" name="Content Placeholder 11">
            <a:extLst>
              <a:ext uri="{FF2B5EF4-FFF2-40B4-BE49-F238E27FC236}">
                <a16:creationId xmlns:a16="http://schemas.microsoft.com/office/drawing/2014/main" id="{B6DD9A60-2D3F-4FA3-81FB-65186612667C}"/>
              </a:ext>
            </a:extLst>
          </p:cNvPr>
          <p:cNvSpPr>
            <a:spLocks noGrp="1"/>
          </p:cNvSpPr>
          <p:nvPr>
            <p:ph sz="quarter" idx="12"/>
          </p:nvPr>
        </p:nvSpPr>
        <p:spPr>
          <a:xfrm>
            <a:off x="1292225" y="2830513"/>
            <a:ext cx="1916113" cy="430887"/>
          </a:xfrm>
        </p:spPr>
        <p:txBody>
          <a:bodyPr/>
          <a:lstStyle/>
          <a:p>
            <a:pPr lvl="0"/>
            <a:r>
              <a:rPr lang="en-US"/>
              <a:t>Click to</a:t>
            </a:r>
          </a:p>
        </p:txBody>
      </p:sp>
      <p:sp>
        <p:nvSpPr>
          <p:cNvPr id="14" name="Content Placeholder 13">
            <a:extLst>
              <a:ext uri="{FF2B5EF4-FFF2-40B4-BE49-F238E27FC236}">
                <a16:creationId xmlns:a16="http://schemas.microsoft.com/office/drawing/2014/main" id="{6830515B-F974-4581-BBBA-B288B879D910}"/>
              </a:ext>
            </a:extLst>
          </p:cNvPr>
          <p:cNvSpPr>
            <a:spLocks noGrp="1"/>
          </p:cNvSpPr>
          <p:nvPr>
            <p:ph sz="quarter" idx="13"/>
          </p:nvPr>
        </p:nvSpPr>
        <p:spPr>
          <a:xfrm>
            <a:off x="4470400" y="2830513"/>
            <a:ext cx="2046288" cy="430212"/>
          </a:xfrm>
        </p:spPr>
        <p:txBody>
          <a:bodyPr/>
          <a:lstStyle/>
          <a:p>
            <a:pPr lvl="0"/>
            <a:r>
              <a:rPr lang="en-US"/>
              <a:t>Click to</a:t>
            </a:r>
          </a:p>
        </p:txBody>
      </p:sp>
      <p:sp>
        <p:nvSpPr>
          <p:cNvPr id="16" name="Content Placeholder 15">
            <a:extLst>
              <a:ext uri="{FF2B5EF4-FFF2-40B4-BE49-F238E27FC236}">
                <a16:creationId xmlns:a16="http://schemas.microsoft.com/office/drawing/2014/main" id="{0062816C-AEE7-4891-B455-C4E5B143003B}"/>
              </a:ext>
            </a:extLst>
          </p:cNvPr>
          <p:cNvSpPr>
            <a:spLocks noGrp="1"/>
          </p:cNvSpPr>
          <p:nvPr>
            <p:ph sz="quarter" idx="14"/>
          </p:nvPr>
        </p:nvSpPr>
        <p:spPr>
          <a:xfrm>
            <a:off x="1292225" y="3657600"/>
            <a:ext cx="2190750" cy="861774"/>
          </a:xfrm>
        </p:spPr>
        <p:txBody>
          <a:bodyPr/>
          <a:lstStyle/>
          <a:p>
            <a:pPr lvl="0"/>
            <a:r>
              <a:rPr lang="en-US"/>
              <a:t>Click to edit Master text</a:t>
            </a:r>
          </a:p>
        </p:txBody>
      </p:sp>
      <p:sp>
        <p:nvSpPr>
          <p:cNvPr id="18" name="Content Placeholder 17">
            <a:extLst>
              <a:ext uri="{FF2B5EF4-FFF2-40B4-BE49-F238E27FC236}">
                <a16:creationId xmlns:a16="http://schemas.microsoft.com/office/drawing/2014/main" id="{5754C9CA-6904-4BA4-A9AE-435C900AF5D7}"/>
              </a:ext>
            </a:extLst>
          </p:cNvPr>
          <p:cNvSpPr>
            <a:spLocks noGrp="1"/>
          </p:cNvSpPr>
          <p:nvPr>
            <p:ph sz="quarter" idx="15"/>
          </p:nvPr>
        </p:nvSpPr>
        <p:spPr>
          <a:xfrm>
            <a:off x="4470400" y="3657600"/>
            <a:ext cx="1727200" cy="861774"/>
          </a:xfrm>
        </p:spPr>
        <p:txBody>
          <a:bodyPr/>
          <a:lstStyle/>
          <a:p>
            <a:pPr lvl="0"/>
            <a:r>
              <a:rPr lang="en-US"/>
              <a:t>Click to edit</a:t>
            </a:r>
          </a:p>
        </p:txBody>
      </p:sp>
    </p:spTree>
    <p:extLst>
      <p:ext uri="{BB962C8B-B14F-4D97-AF65-F5344CB8AC3E}">
        <p14:creationId xmlns:p14="http://schemas.microsoft.com/office/powerpoint/2010/main" val="21991227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FCEB-D311-4D93-BD2F-2B35FE761F6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31D4F8B-12E5-4FF8-8AD1-F574F91A406D}"/>
              </a:ext>
            </a:extLst>
          </p:cNvPr>
          <p:cNvSpPr>
            <a:spLocks noGrp="1"/>
          </p:cNvSpPr>
          <p:nvPr>
            <p:ph sz="quarter" idx="10"/>
          </p:nvPr>
        </p:nvSpPr>
        <p:spPr>
          <a:xfrm>
            <a:off x="1219200" y="1160463"/>
            <a:ext cx="4630738" cy="430887"/>
          </a:xfrm>
        </p:spPr>
        <p:txBody>
          <a:bodyPr/>
          <a:lstStyle/>
          <a:p>
            <a:pPr lvl="0"/>
            <a:r>
              <a:rPr lang="en-US"/>
              <a:t>Click to edit Master text</a:t>
            </a:r>
          </a:p>
        </p:txBody>
      </p:sp>
      <p:sp>
        <p:nvSpPr>
          <p:cNvPr id="12" name="Content Placeholder 11">
            <a:extLst>
              <a:ext uri="{FF2B5EF4-FFF2-40B4-BE49-F238E27FC236}">
                <a16:creationId xmlns:a16="http://schemas.microsoft.com/office/drawing/2014/main" id="{4CBDB161-B4E9-4B93-8837-AAD8AE873B38}"/>
              </a:ext>
            </a:extLst>
          </p:cNvPr>
          <p:cNvSpPr>
            <a:spLocks noGrp="1"/>
          </p:cNvSpPr>
          <p:nvPr>
            <p:ph sz="quarter" idx="11"/>
          </p:nvPr>
        </p:nvSpPr>
        <p:spPr>
          <a:xfrm>
            <a:off x="1219200" y="2409825"/>
            <a:ext cx="4630738" cy="430887"/>
          </a:xfrm>
        </p:spPr>
        <p:txBody>
          <a:bodyPr/>
          <a:lstStyle/>
          <a:p>
            <a:pPr lvl="0"/>
            <a:r>
              <a:rPr lang="en-US"/>
              <a:t>Click to edit Master text</a:t>
            </a:r>
          </a:p>
        </p:txBody>
      </p:sp>
    </p:spTree>
    <p:extLst>
      <p:ext uri="{BB962C8B-B14F-4D97-AF65-F5344CB8AC3E}">
        <p14:creationId xmlns:p14="http://schemas.microsoft.com/office/powerpoint/2010/main" val="7055423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54239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5FCC-6202-45AA-A80C-6B2BB47EFEE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B56EF42-035C-4E84-B115-E35A21BB9C8C}"/>
              </a:ext>
            </a:extLst>
          </p:cNvPr>
          <p:cNvSpPr>
            <a:spLocks noGrp="1"/>
          </p:cNvSpPr>
          <p:nvPr>
            <p:ph sz="quarter" idx="10"/>
          </p:nvPr>
        </p:nvSpPr>
        <p:spPr>
          <a:xfrm>
            <a:off x="957263" y="1414463"/>
            <a:ext cx="1800225" cy="428625"/>
          </a:xfrm>
        </p:spPr>
        <p:txBody>
          <a:bodyPr/>
          <a:lstStyle/>
          <a:p>
            <a:pPr lvl="0"/>
            <a:r>
              <a:rPr lang="en-US"/>
              <a:t>Click to</a:t>
            </a:r>
          </a:p>
        </p:txBody>
      </p:sp>
      <p:sp>
        <p:nvSpPr>
          <p:cNvPr id="6" name="Content Placeholder 5">
            <a:extLst>
              <a:ext uri="{FF2B5EF4-FFF2-40B4-BE49-F238E27FC236}">
                <a16:creationId xmlns:a16="http://schemas.microsoft.com/office/drawing/2014/main" id="{0F9F1442-64D4-45A6-8030-B10EE0DA7817}"/>
              </a:ext>
            </a:extLst>
          </p:cNvPr>
          <p:cNvSpPr>
            <a:spLocks noGrp="1"/>
          </p:cNvSpPr>
          <p:nvPr>
            <p:ph sz="quarter" idx="11"/>
          </p:nvPr>
        </p:nvSpPr>
        <p:spPr>
          <a:xfrm>
            <a:off x="957263" y="2428875"/>
            <a:ext cx="2343150" cy="430887"/>
          </a:xfrm>
        </p:spPr>
        <p:txBody>
          <a:bodyPr/>
          <a:lstStyle/>
          <a:p>
            <a:pPr lvl="0"/>
            <a:r>
              <a:rPr lang="en-US"/>
              <a:t>Click to edit</a:t>
            </a:r>
          </a:p>
        </p:txBody>
      </p:sp>
      <p:sp>
        <p:nvSpPr>
          <p:cNvPr id="8" name="Content Placeholder 7">
            <a:extLst>
              <a:ext uri="{FF2B5EF4-FFF2-40B4-BE49-F238E27FC236}">
                <a16:creationId xmlns:a16="http://schemas.microsoft.com/office/drawing/2014/main" id="{D37EAFF0-0D37-4C08-8253-352E9B7642E4}"/>
              </a:ext>
            </a:extLst>
          </p:cNvPr>
          <p:cNvSpPr>
            <a:spLocks noGrp="1"/>
          </p:cNvSpPr>
          <p:nvPr>
            <p:ph sz="quarter" idx="12"/>
          </p:nvPr>
        </p:nvSpPr>
        <p:spPr>
          <a:xfrm>
            <a:off x="957263" y="3429000"/>
            <a:ext cx="3143250" cy="430887"/>
          </a:xfrm>
        </p:spPr>
        <p:txBody>
          <a:bodyPr/>
          <a:lstStyle/>
          <a:p>
            <a:pPr lvl="0"/>
            <a:r>
              <a:rPr lang="en-US"/>
              <a:t>Click to edit</a:t>
            </a:r>
          </a:p>
        </p:txBody>
      </p:sp>
      <p:sp>
        <p:nvSpPr>
          <p:cNvPr id="3" name="Text Placeholder 2">
            <a:extLst>
              <a:ext uri="{FF2B5EF4-FFF2-40B4-BE49-F238E27FC236}">
                <a16:creationId xmlns:a16="http://schemas.microsoft.com/office/drawing/2014/main" id="{2BE1EEAF-056A-4FD5-85F9-4A878A107300}"/>
              </a:ext>
            </a:extLst>
          </p:cNvPr>
          <p:cNvSpPr>
            <a:spLocks noGrp="1"/>
          </p:cNvSpPr>
          <p:nvPr>
            <p:ph type="body" sz="quarter" idx="13"/>
          </p:nvPr>
        </p:nvSpPr>
        <p:spPr>
          <a:xfrm>
            <a:off x="5148263" y="1490663"/>
            <a:ext cx="4065587" cy="183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4C8B-6A65-4346-B54D-CE753669DDC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EF54C63-3E3A-4177-B8FC-0FF04F31C956}"/>
              </a:ext>
            </a:extLst>
          </p:cNvPr>
          <p:cNvSpPr>
            <a:spLocks noGrp="1"/>
          </p:cNvSpPr>
          <p:nvPr>
            <p:ph sz="quarter" idx="10"/>
          </p:nvPr>
        </p:nvSpPr>
        <p:spPr>
          <a:xfrm>
            <a:off x="1276350" y="1466850"/>
            <a:ext cx="4476750" cy="430887"/>
          </a:xfrm>
        </p:spPr>
        <p:txBody>
          <a:bodyPr/>
          <a:lstStyle/>
          <a:p>
            <a:pPr lvl="0"/>
            <a:r>
              <a:rPr lang="en-US"/>
              <a:t>Click to edit Master text</a:t>
            </a:r>
          </a:p>
        </p:txBody>
      </p:sp>
      <p:sp>
        <p:nvSpPr>
          <p:cNvPr id="6" name="Content Placeholder 5">
            <a:extLst>
              <a:ext uri="{FF2B5EF4-FFF2-40B4-BE49-F238E27FC236}">
                <a16:creationId xmlns:a16="http://schemas.microsoft.com/office/drawing/2014/main" id="{AB2A9212-1E4C-4EB0-90B5-4CAEB5157290}"/>
              </a:ext>
            </a:extLst>
          </p:cNvPr>
          <p:cNvSpPr>
            <a:spLocks noGrp="1"/>
          </p:cNvSpPr>
          <p:nvPr>
            <p:ph sz="quarter" idx="11"/>
          </p:nvPr>
        </p:nvSpPr>
        <p:spPr>
          <a:xfrm>
            <a:off x="1276350" y="2495550"/>
            <a:ext cx="4610100" cy="430213"/>
          </a:xfrm>
        </p:spPr>
        <p:txBody>
          <a:bodyPr/>
          <a:lstStyle/>
          <a:p>
            <a:pPr lvl="0"/>
            <a:r>
              <a:rPr lang="en-US"/>
              <a:t>Click to edit Master text</a:t>
            </a:r>
          </a:p>
        </p:txBody>
      </p:sp>
      <p:sp>
        <p:nvSpPr>
          <p:cNvPr id="8" name="Content Placeholder 7">
            <a:extLst>
              <a:ext uri="{FF2B5EF4-FFF2-40B4-BE49-F238E27FC236}">
                <a16:creationId xmlns:a16="http://schemas.microsoft.com/office/drawing/2014/main" id="{5B13162F-4991-46CD-A810-518709BDE992}"/>
              </a:ext>
            </a:extLst>
          </p:cNvPr>
          <p:cNvSpPr>
            <a:spLocks noGrp="1"/>
          </p:cNvSpPr>
          <p:nvPr>
            <p:ph sz="quarter" idx="12"/>
          </p:nvPr>
        </p:nvSpPr>
        <p:spPr>
          <a:xfrm>
            <a:off x="1276350" y="3429000"/>
            <a:ext cx="4610100" cy="430887"/>
          </a:xfrm>
        </p:spPr>
        <p:txBody>
          <a:bodyPr/>
          <a:lstStyle/>
          <a:p>
            <a:pPr lvl="0"/>
            <a:r>
              <a:rPr lang="en-US"/>
              <a:t>Click to edit Master text</a:t>
            </a:r>
          </a:p>
        </p:txBody>
      </p:sp>
      <p:sp>
        <p:nvSpPr>
          <p:cNvPr id="3" name="Text Placeholder 2">
            <a:extLst>
              <a:ext uri="{FF2B5EF4-FFF2-40B4-BE49-F238E27FC236}">
                <a16:creationId xmlns:a16="http://schemas.microsoft.com/office/drawing/2014/main" id="{DF191C91-D6BF-49B3-9BD3-A9B130BBEE86}"/>
              </a:ext>
            </a:extLst>
          </p:cNvPr>
          <p:cNvSpPr>
            <a:spLocks noGrp="1"/>
          </p:cNvSpPr>
          <p:nvPr>
            <p:ph type="body" sz="quarter" idx="13"/>
          </p:nvPr>
        </p:nvSpPr>
        <p:spPr>
          <a:xfrm>
            <a:off x="7464425" y="715963"/>
            <a:ext cx="309086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69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E8770E27-4413-49D3-A516-413040F4B5F7}"/>
              </a:ext>
            </a:extLst>
          </p:cNvPr>
          <p:cNvSpPr>
            <a:spLocks noGrp="1"/>
          </p:cNvSpPr>
          <p:nvPr>
            <p:ph sz="quarter" idx="13"/>
          </p:nvPr>
        </p:nvSpPr>
        <p:spPr>
          <a:xfrm>
            <a:off x="563369" y="5149620"/>
            <a:ext cx="1884362" cy="441325"/>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F635E704-84A6-4DA1-826A-65F8D4B66D73}"/>
              </a:ext>
            </a:extLst>
          </p:cNvPr>
          <p:cNvSpPr>
            <a:spLocks noGrp="1"/>
          </p:cNvSpPr>
          <p:nvPr>
            <p:ph sz="quarter" idx="14"/>
          </p:nvPr>
        </p:nvSpPr>
        <p:spPr>
          <a:xfrm>
            <a:off x="563369" y="5943439"/>
            <a:ext cx="1884362" cy="441325"/>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1DA2ADB3-8C10-4164-9074-F4ABF34920F0}"/>
              </a:ext>
            </a:extLst>
          </p:cNvPr>
          <p:cNvSpPr>
            <a:spLocks noGrp="1"/>
          </p:cNvSpPr>
          <p:nvPr>
            <p:ph sz="quarter" idx="15"/>
          </p:nvPr>
        </p:nvSpPr>
        <p:spPr>
          <a:xfrm>
            <a:off x="3149253" y="5195734"/>
            <a:ext cx="1884362" cy="441325"/>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4D4AEE1E-B634-47FA-926B-27FCA21B0106}"/>
              </a:ext>
            </a:extLst>
          </p:cNvPr>
          <p:cNvSpPr>
            <a:spLocks noGrp="1"/>
          </p:cNvSpPr>
          <p:nvPr>
            <p:ph sz="quarter" idx="16"/>
          </p:nvPr>
        </p:nvSpPr>
        <p:spPr>
          <a:xfrm>
            <a:off x="3149253" y="5989553"/>
            <a:ext cx="1884362" cy="441325"/>
          </a:xfrm>
        </p:spPr>
        <p:txBody>
          <a:bodyPr/>
          <a:lstStyle>
            <a:lvl1pPr marL="0" indent="0">
              <a:buNone/>
              <a:defRPr/>
            </a:lvl1pPr>
          </a:lstStyle>
          <a:p>
            <a:pPr lvl="0"/>
            <a:endParaRPr lang="en-GB" dirty="0"/>
          </a:p>
        </p:txBody>
      </p:sp>
      <p:sp>
        <p:nvSpPr>
          <p:cNvPr id="11" name="Content Placeholder 10">
            <a:extLst>
              <a:ext uri="{FF2B5EF4-FFF2-40B4-BE49-F238E27FC236}">
                <a16:creationId xmlns:a16="http://schemas.microsoft.com/office/drawing/2014/main" id="{5AA47A29-B09D-4188-BAA0-CF366C1B9B15}"/>
              </a:ext>
            </a:extLst>
          </p:cNvPr>
          <p:cNvSpPr>
            <a:spLocks noGrp="1"/>
          </p:cNvSpPr>
          <p:nvPr>
            <p:ph sz="quarter" idx="17"/>
          </p:nvPr>
        </p:nvSpPr>
        <p:spPr>
          <a:xfrm>
            <a:off x="5353050" y="6119813"/>
            <a:ext cx="2595563" cy="365125"/>
          </a:xfrm>
        </p:spPr>
        <p:txBody>
          <a:bodyPr/>
          <a:lstStyle>
            <a:lvl1pPr marL="0" indent="0">
              <a:buNone/>
              <a:defRPr/>
            </a:lvl1pPr>
          </a:lstStyle>
          <a:p>
            <a:pPr lvl="0"/>
            <a:endParaRPr lang="en-GB" dirty="0"/>
          </a:p>
        </p:txBody>
      </p:sp>
      <p:pic>
        <p:nvPicPr>
          <p:cNvPr id="12" name="Picture 11">
            <a:extLst>
              <a:ext uri="{FF2B5EF4-FFF2-40B4-BE49-F238E27FC236}">
                <a16:creationId xmlns:a16="http://schemas.microsoft.com/office/drawing/2014/main" id="{017F9F54-2B76-490E-926A-4D5560CFE887}"/>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a:stretch/>
        </p:blipFill>
        <p:spPr>
          <a:xfrm>
            <a:off x="-9227" y="487"/>
            <a:ext cx="12201228" cy="6857513"/>
          </a:xfrm>
          <a:prstGeom prst="rect">
            <a:avLst/>
          </a:prstGeom>
        </p:spPr>
      </p:pic>
      <p:sp>
        <p:nvSpPr>
          <p:cNvPr id="4" name="Text Placeholder 3">
            <a:extLst>
              <a:ext uri="{FF2B5EF4-FFF2-40B4-BE49-F238E27FC236}">
                <a16:creationId xmlns:a16="http://schemas.microsoft.com/office/drawing/2014/main" id="{3CB38DEA-E2BA-4C8C-BB75-1C1E00C56777}"/>
              </a:ext>
            </a:extLst>
          </p:cNvPr>
          <p:cNvSpPr>
            <a:spLocks noGrp="1"/>
          </p:cNvSpPr>
          <p:nvPr>
            <p:ph type="body" sz="quarter" idx="18"/>
          </p:nvPr>
        </p:nvSpPr>
        <p:spPr>
          <a:xfrm>
            <a:off x="2032000" y="2527300"/>
            <a:ext cx="4851400"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9495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0CBA-5CCF-4A31-8434-F4B9E335D49B}"/>
              </a:ext>
            </a:extLst>
          </p:cNvPr>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C5B476C-0362-4BF3-86B1-B4F8E5D136A0}"/>
              </a:ext>
            </a:extLst>
          </p:cNvPr>
          <p:cNvSpPr>
            <a:spLocks noGrp="1"/>
          </p:cNvSpPr>
          <p:nvPr>
            <p:ph sz="quarter" idx="13"/>
          </p:nvPr>
        </p:nvSpPr>
        <p:spPr>
          <a:xfrm>
            <a:off x="536575" y="1422400"/>
            <a:ext cx="2728913" cy="3333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426B5DF8-B73A-4E5C-A661-54AA0114B291}"/>
              </a:ext>
            </a:extLst>
          </p:cNvPr>
          <p:cNvSpPr>
            <a:spLocks noGrp="1"/>
          </p:cNvSpPr>
          <p:nvPr>
            <p:ph sz="quarter" idx="14"/>
          </p:nvPr>
        </p:nvSpPr>
        <p:spPr>
          <a:xfrm>
            <a:off x="3643313" y="1422400"/>
            <a:ext cx="1611312" cy="333375"/>
          </a:xfrm>
        </p:spPr>
        <p:txBody>
          <a:bodyPr/>
          <a:lstStyle/>
          <a:p>
            <a:pPr lvl="0"/>
            <a:r>
              <a:rPr lang="en-US" dirty="0"/>
              <a:t>Click to</a:t>
            </a:r>
          </a:p>
        </p:txBody>
      </p:sp>
      <p:sp>
        <p:nvSpPr>
          <p:cNvPr id="10" name="Content Placeholder 9">
            <a:extLst>
              <a:ext uri="{FF2B5EF4-FFF2-40B4-BE49-F238E27FC236}">
                <a16:creationId xmlns:a16="http://schemas.microsoft.com/office/drawing/2014/main" id="{D2814335-B6A7-427F-A11D-C7FAF1447231}"/>
              </a:ext>
            </a:extLst>
          </p:cNvPr>
          <p:cNvSpPr>
            <a:spLocks noGrp="1"/>
          </p:cNvSpPr>
          <p:nvPr>
            <p:ph sz="quarter" idx="15"/>
          </p:nvPr>
        </p:nvSpPr>
        <p:spPr>
          <a:xfrm>
            <a:off x="5623719" y="1422400"/>
            <a:ext cx="1611312" cy="333375"/>
          </a:xfrm>
        </p:spPr>
        <p:txBody>
          <a:bodyPr/>
          <a:lstStyle/>
          <a:p>
            <a:pPr lvl="0"/>
            <a:r>
              <a:rPr lang="en-US" dirty="0"/>
              <a:t>Click to</a:t>
            </a:r>
          </a:p>
        </p:txBody>
      </p:sp>
      <p:sp>
        <p:nvSpPr>
          <p:cNvPr id="12" name="Content Placeholder 11">
            <a:extLst>
              <a:ext uri="{FF2B5EF4-FFF2-40B4-BE49-F238E27FC236}">
                <a16:creationId xmlns:a16="http://schemas.microsoft.com/office/drawing/2014/main" id="{840DD8FC-DA1F-422F-BAE8-53CC091F28FC}"/>
              </a:ext>
            </a:extLst>
          </p:cNvPr>
          <p:cNvSpPr>
            <a:spLocks noGrp="1"/>
          </p:cNvSpPr>
          <p:nvPr>
            <p:ph sz="quarter" idx="16"/>
          </p:nvPr>
        </p:nvSpPr>
        <p:spPr>
          <a:xfrm>
            <a:off x="7577138" y="1422400"/>
            <a:ext cx="1611312" cy="333375"/>
          </a:xfrm>
        </p:spPr>
        <p:txBody>
          <a:bodyPr/>
          <a:lstStyle/>
          <a:p>
            <a:pPr lvl="0"/>
            <a:r>
              <a:rPr lang="en-US" dirty="0"/>
              <a:t>Click to</a:t>
            </a:r>
          </a:p>
        </p:txBody>
      </p:sp>
      <p:sp>
        <p:nvSpPr>
          <p:cNvPr id="14" name="Content Placeholder 13">
            <a:extLst>
              <a:ext uri="{FF2B5EF4-FFF2-40B4-BE49-F238E27FC236}">
                <a16:creationId xmlns:a16="http://schemas.microsoft.com/office/drawing/2014/main" id="{5C9A4D04-2290-40E7-AF01-00A028A64BB2}"/>
              </a:ext>
            </a:extLst>
          </p:cNvPr>
          <p:cNvSpPr>
            <a:spLocks noGrp="1"/>
          </p:cNvSpPr>
          <p:nvPr>
            <p:ph sz="quarter" idx="17"/>
          </p:nvPr>
        </p:nvSpPr>
        <p:spPr>
          <a:xfrm>
            <a:off x="9550400" y="1422400"/>
            <a:ext cx="1973263" cy="333375"/>
          </a:xfrm>
        </p:spPr>
        <p:txBody>
          <a:bodyPr/>
          <a:lstStyle/>
          <a:p>
            <a:pPr lvl="0"/>
            <a:r>
              <a:rPr lang="en-US" dirty="0"/>
              <a:t>Click to</a:t>
            </a:r>
          </a:p>
        </p:txBody>
      </p:sp>
      <p:sp>
        <p:nvSpPr>
          <p:cNvPr id="16" name="Content Placeholder 15">
            <a:extLst>
              <a:ext uri="{FF2B5EF4-FFF2-40B4-BE49-F238E27FC236}">
                <a16:creationId xmlns:a16="http://schemas.microsoft.com/office/drawing/2014/main" id="{5B3CD27A-22E9-4E92-A068-F546C7C728ED}"/>
              </a:ext>
            </a:extLst>
          </p:cNvPr>
          <p:cNvSpPr>
            <a:spLocks noGrp="1"/>
          </p:cNvSpPr>
          <p:nvPr>
            <p:ph sz="quarter" idx="18"/>
          </p:nvPr>
        </p:nvSpPr>
        <p:spPr>
          <a:xfrm>
            <a:off x="363538" y="2119313"/>
            <a:ext cx="2162175" cy="333375"/>
          </a:xfrm>
        </p:spPr>
        <p:txBody>
          <a:bodyPr/>
          <a:lstStyle/>
          <a:p>
            <a:pPr lvl="0"/>
            <a:r>
              <a:rPr lang="en-US" dirty="0"/>
              <a:t>Click to</a:t>
            </a:r>
          </a:p>
        </p:txBody>
      </p:sp>
      <p:sp>
        <p:nvSpPr>
          <p:cNvPr id="18" name="Content Placeholder 17">
            <a:extLst>
              <a:ext uri="{FF2B5EF4-FFF2-40B4-BE49-F238E27FC236}">
                <a16:creationId xmlns:a16="http://schemas.microsoft.com/office/drawing/2014/main" id="{3FC14615-8FED-4DD6-9661-C8855149A677}"/>
              </a:ext>
            </a:extLst>
          </p:cNvPr>
          <p:cNvSpPr>
            <a:spLocks noGrp="1"/>
          </p:cNvSpPr>
          <p:nvPr>
            <p:ph sz="quarter" idx="19"/>
          </p:nvPr>
        </p:nvSpPr>
        <p:spPr>
          <a:xfrm>
            <a:off x="2844800" y="2119313"/>
            <a:ext cx="1611313" cy="333375"/>
          </a:xfrm>
        </p:spPr>
        <p:txBody>
          <a:bodyPr/>
          <a:lstStyle/>
          <a:p>
            <a:pPr lvl="0"/>
            <a:r>
              <a:rPr lang="en-US" dirty="0"/>
              <a:t>Click to </a:t>
            </a:r>
          </a:p>
        </p:txBody>
      </p:sp>
      <p:sp>
        <p:nvSpPr>
          <p:cNvPr id="20" name="Content Placeholder 19">
            <a:extLst>
              <a:ext uri="{FF2B5EF4-FFF2-40B4-BE49-F238E27FC236}">
                <a16:creationId xmlns:a16="http://schemas.microsoft.com/office/drawing/2014/main" id="{C50F31FF-E1F3-44AB-9158-C2457F9DBF17}"/>
              </a:ext>
            </a:extLst>
          </p:cNvPr>
          <p:cNvSpPr>
            <a:spLocks noGrp="1"/>
          </p:cNvSpPr>
          <p:nvPr>
            <p:ph sz="quarter" idx="20"/>
          </p:nvPr>
        </p:nvSpPr>
        <p:spPr>
          <a:xfrm>
            <a:off x="4818063" y="2119313"/>
            <a:ext cx="2279650" cy="333375"/>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8B856BB-5E05-44DE-87BD-A6DF185804FA}"/>
              </a:ext>
            </a:extLst>
          </p:cNvPr>
          <p:cNvSpPr>
            <a:spLocks noGrp="1"/>
          </p:cNvSpPr>
          <p:nvPr>
            <p:ph sz="quarter" idx="21" hasCustomPrompt="1"/>
          </p:nvPr>
        </p:nvSpPr>
        <p:spPr>
          <a:xfrm>
            <a:off x="7445375" y="2119313"/>
            <a:ext cx="1335088" cy="333375"/>
          </a:xfrm>
        </p:spPr>
        <p:txBody>
          <a:bodyPr/>
          <a:lstStyle/>
          <a:p>
            <a:pPr lvl="0"/>
            <a:r>
              <a:rPr lang="en-US" dirty="0"/>
              <a:t>Click l</a:t>
            </a:r>
          </a:p>
        </p:txBody>
      </p:sp>
      <p:sp>
        <p:nvSpPr>
          <p:cNvPr id="24" name="Content Placeholder 23">
            <a:extLst>
              <a:ext uri="{FF2B5EF4-FFF2-40B4-BE49-F238E27FC236}">
                <a16:creationId xmlns:a16="http://schemas.microsoft.com/office/drawing/2014/main" id="{DF581BFF-52B8-4289-893B-0A49D59D305D}"/>
              </a:ext>
            </a:extLst>
          </p:cNvPr>
          <p:cNvSpPr>
            <a:spLocks noGrp="1"/>
          </p:cNvSpPr>
          <p:nvPr>
            <p:ph sz="quarter" idx="22"/>
          </p:nvPr>
        </p:nvSpPr>
        <p:spPr>
          <a:xfrm>
            <a:off x="9188450" y="2119313"/>
            <a:ext cx="2132013" cy="333375"/>
          </a:xfrm>
        </p:spPr>
        <p:txBody>
          <a:bodyPr/>
          <a:lstStyle/>
          <a:p>
            <a:pPr lvl="0"/>
            <a:r>
              <a:rPr lang="en-US" dirty="0"/>
              <a:t>Click to</a:t>
            </a:r>
          </a:p>
        </p:txBody>
      </p:sp>
      <p:sp>
        <p:nvSpPr>
          <p:cNvPr id="26" name="Content Placeholder 25">
            <a:extLst>
              <a:ext uri="{FF2B5EF4-FFF2-40B4-BE49-F238E27FC236}">
                <a16:creationId xmlns:a16="http://schemas.microsoft.com/office/drawing/2014/main" id="{631DEE2D-D7A4-4BD5-9B51-2BEC606F10EC}"/>
              </a:ext>
            </a:extLst>
          </p:cNvPr>
          <p:cNvSpPr>
            <a:spLocks noGrp="1"/>
          </p:cNvSpPr>
          <p:nvPr>
            <p:ph sz="quarter" idx="23"/>
          </p:nvPr>
        </p:nvSpPr>
        <p:spPr>
          <a:xfrm>
            <a:off x="363538" y="2786063"/>
            <a:ext cx="1479550" cy="333375"/>
          </a:xfrm>
        </p:spPr>
        <p:txBody>
          <a:bodyPr/>
          <a:lstStyle/>
          <a:p>
            <a:pPr lvl="0"/>
            <a:r>
              <a:rPr lang="en-US" dirty="0"/>
              <a:t>Click to</a:t>
            </a:r>
          </a:p>
        </p:txBody>
      </p:sp>
      <p:sp>
        <p:nvSpPr>
          <p:cNvPr id="28" name="Content Placeholder 27">
            <a:extLst>
              <a:ext uri="{FF2B5EF4-FFF2-40B4-BE49-F238E27FC236}">
                <a16:creationId xmlns:a16="http://schemas.microsoft.com/office/drawing/2014/main" id="{E057E2C0-35B6-4BC8-A3B5-09653832EDC4}"/>
              </a:ext>
            </a:extLst>
          </p:cNvPr>
          <p:cNvSpPr>
            <a:spLocks noGrp="1"/>
          </p:cNvSpPr>
          <p:nvPr>
            <p:ph sz="quarter" idx="24"/>
          </p:nvPr>
        </p:nvSpPr>
        <p:spPr>
          <a:xfrm>
            <a:off x="2263775" y="2786063"/>
            <a:ext cx="1858963" cy="333375"/>
          </a:xfrm>
        </p:spPr>
        <p:txBody>
          <a:bodyPr/>
          <a:lstStyle/>
          <a:p>
            <a:pPr lvl="0"/>
            <a:r>
              <a:rPr lang="en-US" dirty="0"/>
              <a:t>Click to</a:t>
            </a:r>
          </a:p>
        </p:txBody>
      </p:sp>
      <p:sp>
        <p:nvSpPr>
          <p:cNvPr id="30" name="Content Placeholder 29">
            <a:extLst>
              <a:ext uri="{FF2B5EF4-FFF2-40B4-BE49-F238E27FC236}">
                <a16:creationId xmlns:a16="http://schemas.microsoft.com/office/drawing/2014/main" id="{3CFC4182-A203-423E-AC01-E4609E67E8DE}"/>
              </a:ext>
            </a:extLst>
          </p:cNvPr>
          <p:cNvSpPr>
            <a:spLocks noGrp="1"/>
          </p:cNvSpPr>
          <p:nvPr>
            <p:ph sz="quarter" idx="25"/>
          </p:nvPr>
        </p:nvSpPr>
        <p:spPr>
          <a:xfrm>
            <a:off x="4586288" y="2786063"/>
            <a:ext cx="1611312" cy="333375"/>
          </a:xfrm>
        </p:spPr>
        <p:txBody>
          <a:bodyPr/>
          <a:lstStyle/>
          <a:p>
            <a:pPr lvl="0"/>
            <a:r>
              <a:rPr lang="en-US" dirty="0"/>
              <a:t>Click to</a:t>
            </a:r>
          </a:p>
        </p:txBody>
      </p:sp>
      <p:sp>
        <p:nvSpPr>
          <p:cNvPr id="32" name="Content Placeholder 31">
            <a:extLst>
              <a:ext uri="{FF2B5EF4-FFF2-40B4-BE49-F238E27FC236}">
                <a16:creationId xmlns:a16="http://schemas.microsoft.com/office/drawing/2014/main" id="{D243F624-BCEA-4AD2-A2A3-F1EF97F54C6C}"/>
              </a:ext>
            </a:extLst>
          </p:cNvPr>
          <p:cNvSpPr>
            <a:spLocks noGrp="1"/>
          </p:cNvSpPr>
          <p:nvPr>
            <p:ph sz="quarter" idx="26"/>
          </p:nvPr>
        </p:nvSpPr>
        <p:spPr>
          <a:xfrm>
            <a:off x="6575425" y="2786063"/>
            <a:ext cx="1727200" cy="333375"/>
          </a:xfrm>
        </p:spPr>
        <p:txBody>
          <a:bodyPr/>
          <a:lstStyle/>
          <a:p>
            <a:pPr lvl="0"/>
            <a:r>
              <a:rPr lang="en-US" dirty="0"/>
              <a:t>Click to</a:t>
            </a:r>
          </a:p>
        </p:txBody>
      </p:sp>
      <p:sp>
        <p:nvSpPr>
          <p:cNvPr id="34" name="Content Placeholder 33">
            <a:extLst>
              <a:ext uri="{FF2B5EF4-FFF2-40B4-BE49-F238E27FC236}">
                <a16:creationId xmlns:a16="http://schemas.microsoft.com/office/drawing/2014/main" id="{B6C56C3C-B1B1-4904-BE64-9FDDCFEFCA4F}"/>
              </a:ext>
            </a:extLst>
          </p:cNvPr>
          <p:cNvSpPr>
            <a:spLocks noGrp="1"/>
          </p:cNvSpPr>
          <p:nvPr>
            <p:ph sz="quarter" idx="27"/>
          </p:nvPr>
        </p:nvSpPr>
        <p:spPr>
          <a:xfrm>
            <a:off x="8780463" y="2786063"/>
            <a:ext cx="1438275" cy="333375"/>
          </a:xfrm>
        </p:spPr>
        <p:txBody>
          <a:bodyPr/>
          <a:lstStyle/>
          <a:p>
            <a:pPr lvl="0"/>
            <a:r>
              <a:rPr lang="en-US" dirty="0"/>
              <a:t>Click</a:t>
            </a:r>
          </a:p>
        </p:txBody>
      </p:sp>
      <p:sp>
        <p:nvSpPr>
          <p:cNvPr id="36" name="Content Placeholder 35">
            <a:extLst>
              <a:ext uri="{FF2B5EF4-FFF2-40B4-BE49-F238E27FC236}">
                <a16:creationId xmlns:a16="http://schemas.microsoft.com/office/drawing/2014/main" id="{A22E5324-389C-456D-884E-C7622E2CF63B}"/>
              </a:ext>
            </a:extLst>
          </p:cNvPr>
          <p:cNvSpPr>
            <a:spLocks noGrp="1"/>
          </p:cNvSpPr>
          <p:nvPr>
            <p:ph sz="quarter" idx="28"/>
          </p:nvPr>
        </p:nvSpPr>
        <p:spPr>
          <a:xfrm>
            <a:off x="363538" y="3309938"/>
            <a:ext cx="1697037" cy="428625"/>
          </a:xfrm>
        </p:spPr>
        <p:txBody>
          <a:bodyPr/>
          <a:lstStyle/>
          <a:p>
            <a:pPr lvl="0"/>
            <a:r>
              <a:rPr lang="en-US" dirty="0"/>
              <a:t>Click to</a:t>
            </a:r>
          </a:p>
        </p:txBody>
      </p:sp>
      <p:sp>
        <p:nvSpPr>
          <p:cNvPr id="38" name="Content Placeholder 37">
            <a:extLst>
              <a:ext uri="{FF2B5EF4-FFF2-40B4-BE49-F238E27FC236}">
                <a16:creationId xmlns:a16="http://schemas.microsoft.com/office/drawing/2014/main" id="{0ADF80F7-0C5E-45C3-87FC-494245C631B3}"/>
              </a:ext>
            </a:extLst>
          </p:cNvPr>
          <p:cNvSpPr>
            <a:spLocks noGrp="1"/>
          </p:cNvSpPr>
          <p:nvPr>
            <p:ph sz="quarter" idx="29"/>
          </p:nvPr>
        </p:nvSpPr>
        <p:spPr>
          <a:xfrm>
            <a:off x="2379663" y="3309938"/>
            <a:ext cx="1858962" cy="428625"/>
          </a:xfrm>
        </p:spPr>
        <p:txBody>
          <a:bodyPr/>
          <a:lstStyle/>
          <a:p>
            <a:pPr lvl="0"/>
            <a:r>
              <a:rPr lang="en-US" dirty="0"/>
              <a:t>Click to</a:t>
            </a:r>
          </a:p>
        </p:txBody>
      </p:sp>
      <p:sp>
        <p:nvSpPr>
          <p:cNvPr id="40" name="Content Placeholder 39">
            <a:extLst>
              <a:ext uri="{FF2B5EF4-FFF2-40B4-BE49-F238E27FC236}">
                <a16:creationId xmlns:a16="http://schemas.microsoft.com/office/drawing/2014/main" id="{5F9BF719-8C35-46A1-9643-5705350BD4B4}"/>
              </a:ext>
            </a:extLst>
          </p:cNvPr>
          <p:cNvSpPr>
            <a:spLocks noGrp="1"/>
          </p:cNvSpPr>
          <p:nvPr>
            <p:ph sz="quarter" idx="30"/>
          </p:nvPr>
        </p:nvSpPr>
        <p:spPr>
          <a:xfrm>
            <a:off x="4586288" y="3309938"/>
            <a:ext cx="1611312" cy="428625"/>
          </a:xfrm>
        </p:spPr>
        <p:txBody>
          <a:bodyPr/>
          <a:lstStyle/>
          <a:p>
            <a:pPr lvl="0"/>
            <a:r>
              <a:rPr lang="en-US" dirty="0"/>
              <a:t>Click to</a:t>
            </a:r>
          </a:p>
        </p:txBody>
      </p:sp>
      <p:sp>
        <p:nvSpPr>
          <p:cNvPr id="42" name="Content Placeholder 41">
            <a:extLst>
              <a:ext uri="{FF2B5EF4-FFF2-40B4-BE49-F238E27FC236}">
                <a16:creationId xmlns:a16="http://schemas.microsoft.com/office/drawing/2014/main" id="{B84E7A3A-12D4-4667-A60C-81F2859762D2}"/>
              </a:ext>
            </a:extLst>
          </p:cNvPr>
          <p:cNvSpPr>
            <a:spLocks noGrp="1"/>
          </p:cNvSpPr>
          <p:nvPr>
            <p:ph sz="quarter" idx="31"/>
          </p:nvPr>
        </p:nvSpPr>
        <p:spPr>
          <a:xfrm>
            <a:off x="6429375" y="3309938"/>
            <a:ext cx="1452563" cy="428625"/>
          </a:xfrm>
        </p:spPr>
        <p:txBody>
          <a:bodyPr/>
          <a:lstStyle/>
          <a:p>
            <a:pPr lvl="0"/>
            <a:r>
              <a:rPr lang="en-US" dirty="0"/>
              <a:t>Click</a:t>
            </a:r>
          </a:p>
        </p:txBody>
      </p:sp>
      <p:sp>
        <p:nvSpPr>
          <p:cNvPr id="44" name="Content Placeholder 43">
            <a:extLst>
              <a:ext uri="{FF2B5EF4-FFF2-40B4-BE49-F238E27FC236}">
                <a16:creationId xmlns:a16="http://schemas.microsoft.com/office/drawing/2014/main" id="{4A7EA0D5-9489-41F2-87D9-947F5232A2DA}"/>
              </a:ext>
            </a:extLst>
          </p:cNvPr>
          <p:cNvSpPr>
            <a:spLocks noGrp="1"/>
          </p:cNvSpPr>
          <p:nvPr>
            <p:ph sz="quarter" idx="32"/>
          </p:nvPr>
        </p:nvSpPr>
        <p:spPr>
          <a:xfrm>
            <a:off x="8302625" y="3309938"/>
            <a:ext cx="1509713" cy="428625"/>
          </a:xfrm>
        </p:spPr>
        <p:txBody>
          <a:bodyPr/>
          <a:lstStyle/>
          <a:p>
            <a:pPr lvl="0"/>
            <a:r>
              <a:rPr lang="en-US" dirty="0"/>
              <a:t>Click to</a:t>
            </a:r>
          </a:p>
        </p:txBody>
      </p:sp>
    </p:spTree>
    <p:extLst>
      <p:ext uri="{BB962C8B-B14F-4D97-AF65-F5344CB8AC3E}">
        <p14:creationId xmlns:p14="http://schemas.microsoft.com/office/powerpoint/2010/main" val="24349811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5819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Microsoft Azure">
            <a:extLst>
              <a:ext uri="{FF2B5EF4-FFF2-40B4-BE49-F238E27FC236}">
                <a16:creationId xmlns:a16="http://schemas.microsoft.com/office/drawing/2014/main" id="{AC66F082-AF55-4D94-8D67-5E91ECDD32B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2720822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292109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09228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50325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780350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99145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602228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6194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57389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23183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1937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884061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56184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752886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07760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8494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12 Column Dark Bkg">
    <p:bg>
      <p:bgPr>
        <a:solidFill>
          <a:srgbClr val="0F7B0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6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294084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72839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410472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4056749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825213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1570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0889451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85676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317472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30859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336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4503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94104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Tree>
    <p:extLst>
      <p:ext uri="{BB962C8B-B14F-4D97-AF65-F5344CB8AC3E}">
        <p14:creationId xmlns:p14="http://schemas.microsoft.com/office/powerpoint/2010/main" val="29647930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a:t>Value prop 1</a:t>
            </a:r>
          </a:p>
          <a:p>
            <a:pPr lvl="0"/>
            <a:r>
              <a:rPr lang="en-US"/>
              <a:t>Value prop 2</a:t>
            </a:r>
          </a:p>
          <a:p>
            <a:pPr lvl="0"/>
            <a:r>
              <a:rPr lang="en-US"/>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a:t>CTA 1</a:t>
            </a:r>
          </a:p>
          <a:p>
            <a:pPr lvl="0"/>
            <a:r>
              <a:rPr lang="en-US"/>
              <a:t>CTA 2</a:t>
            </a:r>
          </a:p>
          <a:p>
            <a:pPr lvl="0"/>
            <a:r>
              <a:rPr lang="en-US"/>
              <a:t>CTA 3</a:t>
            </a:r>
          </a:p>
        </p:txBody>
      </p:sp>
    </p:spTree>
    <p:extLst>
      <p:ext uri="{BB962C8B-B14F-4D97-AF65-F5344CB8AC3E}">
        <p14:creationId xmlns:p14="http://schemas.microsoft.com/office/powerpoint/2010/main" val="27507897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47075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042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5253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914027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5764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99464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43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63177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63701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0207657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53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6965273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454693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13437192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748135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52318744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416017288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3939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937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44280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32614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91056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433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190884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677012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119893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Tree>
    <p:extLst>
      <p:ext uri="{BB962C8B-B14F-4D97-AF65-F5344CB8AC3E}">
        <p14:creationId xmlns:p14="http://schemas.microsoft.com/office/powerpoint/2010/main" val="24233776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4158143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836959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a:t>Click to edit Master text styles</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27359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557003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10736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62647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br>
              <a:rPr lang="en-US"/>
            </a:br>
            <a:r>
              <a:rPr lang="en-US"/>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br>
              <a:rPr lang="en-US"/>
            </a:br>
            <a:r>
              <a:rPr lang="en-US"/>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br>
              <a:rPr lang="en-US"/>
            </a:br>
            <a:r>
              <a:rPr lang="en-US"/>
              <a:t>Value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59954993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002557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871829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spTree>
    <p:extLst>
      <p:ext uri="{BB962C8B-B14F-4D97-AF65-F5344CB8AC3E}">
        <p14:creationId xmlns:p14="http://schemas.microsoft.com/office/powerpoint/2010/main" val="974008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3660105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142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0870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135679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97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727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628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445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36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95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863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3790961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985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86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065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19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8796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42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9000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294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31219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972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1366134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41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9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94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9399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101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668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485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7336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23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image" Target="../media/image13.emf"/><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theme" Target="../theme/theme2.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20" Type="http://schemas.openxmlformats.org/officeDocument/2006/relationships/slideLayout" Target="../slideLayouts/slideLayout90.xml"/><Relationship Id="rId41" Type="http://schemas.openxmlformats.org/officeDocument/2006/relationships/slideLayout" Target="../slideLayouts/slideLayout1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4"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4.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theme" Target="../theme/theme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6.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userDrawn="1"/>
        </p:nvPicPr>
        <p:blipFill>
          <a:blip r:embed="rId72"/>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458" r:id="rId2"/>
    <p:sldLayoutId id="2147485390" r:id="rId3"/>
    <p:sldLayoutId id="2147484610" r:id="rId4"/>
    <p:sldLayoutId id="2147485442" r:id="rId5"/>
    <p:sldLayoutId id="2147485443" r:id="rId6"/>
    <p:sldLayoutId id="2147485444" r:id="rId7"/>
    <p:sldLayoutId id="2147485445" r:id="rId8"/>
    <p:sldLayoutId id="2147485446" r:id="rId9"/>
    <p:sldLayoutId id="2147485434" r:id="rId10"/>
    <p:sldLayoutId id="2147485468" r:id="rId11"/>
    <p:sldLayoutId id="2147485472" r:id="rId12"/>
    <p:sldLayoutId id="2147485473" r:id="rId13"/>
    <p:sldLayoutId id="2147485324" r:id="rId14"/>
    <p:sldLayoutId id="2147485326" r:id="rId15"/>
    <p:sldLayoutId id="2147485327" r:id="rId16"/>
    <p:sldLayoutId id="2147485328" r:id="rId17"/>
    <p:sldLayoutId id="2147485329" r:id="rId18"/>
    <p:sldLayoutId id="2147485330" r:id="rId19"/>
    <p:sldLayoutId id="2147485325" r:id="rId20"/>
    <p:sldLayoutId id="2147485331" r:id="rId21"/>
    <p:sldLayoutId id="2147485332" r:id="rId22"/>
    <p:sldLayoutId id="2147485366" r:id="rId23"/>
    <p:sldLayoutId id="2147485333" r:id="rId24"/>
    <p:sldLayoutId id="2147485334" r:id="rId25"/>
    <p:sldLayoutId id="2147485394" r:id="rId26"/>
    <p:sldLayoutId id="2147484710" r:id="rId27"/>
    <p:sldLayoutId id="2147484240" r:id="rId28"/>
    <p:sldLayoutId id="2147484910" r:id="rId29"/>
    <p:sldLayoutId id="2147484911" r:id="rId30"/>
    <p:sldLayoutId id="2147485050" r:id="rId31"/>
    <p:sldLayoutId id="2147485165" r:id="rId32"/>
    <p:sldLayoutId id="2147484941" r:id="rId33"/>
    <p:sldLayoutId id="2147484942" r:id="rId34"/>
    <p:sldLayoutId id="2147485162" r:id="rId35"/>
    <p:sldLayoutId id="2147484639" r:id="rId36"/>
    <p:sldLayoutId id="2147484943" r:id="rId37"/>
    <p:sldLayoutId id="2147484603" r:id="rId38"/>
    <p:sldLayoutId id="2147485346" r:id="rId39"/>
    <p:sldLayoutId id="2147485349" r:id="rId40"/>
    <p:sldLayoutId id="2147485351" r:id="rId41"/>
    <p:sldLayoutId id="2147485369" r:id="rId42"/>
    <p:sldLayoutId id="2147485463" r:id="rId43"/>
    <p:sldLayoutId id="2147485464" r:id="rId44"/>
    <p:sldLayoutId id="2147485385" r:id="rId45"/>
    <p:sldLayoutId id="2147485387" r:id="rId46"/>
    <p:sldLayoutId id="2147485465" r:id="rId47"/>
    <p:sldLayoutId id="2147485453" r:id="rId48"/>
    <p:sldLayoutId id="2147485381" r:id="rId49"/>
    <p:sldLayoutId id="2147484944" r:id="rId50"/>
    <p:sldLayoutId id="2147484945" r:id="rId51"/>
    <p:sldLayoutId id="2147485372" r:id="rId52"/>
    <p:sldLayoutId id="2147485373" r:id="rId53"/>
    <p:sldLayoutId id="2147485466" r:id="rId54"/>
    <p:sldLayoutId id="2147485296" r:id="rId55"/>
    <p:sldLayoutId id="2147485426" r:id="rId56"/>
    <p:sldLayoutId id="2147485392" r:id="rId57"/>
    <p:sldLayoutId id="2147485393" r:id="rId58"/>
    <p:sldLayoutId id="2147485368" r:id="rId59"/>
    <p:sldLayoutId id="2147485367" r:id="rId60"/>
    <p:sldLayoutId id="2147485470" r:id="rId61"/>
    <p:sldLayoutId id="2147485469" r:id="rId62"/>
    <p:sldLayoutId id="2147485338" r:id="rId63"/>
    <p:sldLayoutId id="2147485454" r:id="rId64"/>
    <p:sldLayoutId id="2147485459" r:id="rId65"/>
    <p:sldLayoutId id="2147485364" r:id="rId66"/>
    <p:sldLayoutId id="2147485365" r:id="rId67"/>
    <p:sldLayoutId id="2147485467" r:id="rId68"/>
    <p:sldLayoutId id="2147485462" r:id="rId69"/>
    <p:sldLayoutId id="2147485471"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5154391"/>
      </p:ext>
    </p:extLst>
  </p:cSld>
  <p:clrMap bg1="lt1" tx1="dk1" bg2="lt2" tx2="dk2" accent1="accent1" accent2="accent2" accent3="accent3" accent4="accent4" accent5="accent5" accent6="accent6" hlink="hlink" folHlink="folHlink"/>
  <p:sldLayoutIdLst>
    <p:sldLayoutId id="2147486244" r:id="rId1"/>
    <p:sldLayoutId id="2147486245" r:id="rId2"/>
    <p:sldLayoutId id="2147486246" r:id="rId3"/>
    <p:sldLayoutId id="2147486247" r:id="rId4"/>
    <p:sldLayoutId id="2147486248" r:id="rId5"/>
    <p:sldLayoutId id="2147486249" r:id="rId6"/>
    <p:sldLayoutId id="2147486250" r:id="rId7"/>
    <p:sldLayoutId id="2147486251" r:id="rId8"/>
    <p:sldLayoutId id="2147486252" r:id="rId9"/>
    <p:sldLayoutId id="2147486253" r:id="rId10"/>
    <p:sldLayoutId id="2147486254" r:id="rId11"/>
    <p:sldLayoutId id="2147486255" r:id="rId12"/>
    <p:sldLayoutId id="2147486256" r:id="rId13"/>
    <p:sldLayoutId id="2147486257" r:id="rId14"/>
    <p:sldLayoutId id="2147486258" r:id="rId15"/>
    <p:sldLayoutId id="2147486259" r:id="rId16"/>
    <p:sldLayoutId id="2147486260" r:id="rId17"/>
    <p:sldLayoutId id="2147486261" r:id="rId18"/>
    <p:sldLayoutId id="2147486262" r:id="rId19"/>
    <p:sldLayoutId id="2147486263" r:id="rId20"/>
    <p:sldLayoutId id="2147486264" r:id="rId21"/>
    <p:sldLayoutId id="2147486265" r:id="rId22"/>
    <p:sldLayoutId id="2147486266" r:id="rId23"/>
    <p:sldLayoutId id="2147486267" r:id="rId24"/>
    <p:sldLayoutId id="2147486268" r:id="rId25"/>
    <p:sldLayoutId id="2147486269" r:id="rId26"/>
    <p:sldLayoutId id="2147486271" r:id="rId27"/>
    <p:sldLayoutId id="2147486272" r:id="rId28"/>
    <p:sldLayoutId id="2147486273" r:id="rId29"/>
    <p:sldLayoutId id="2147486274" r:id="rId30"/>
    <p:sldLayoutId id="2147486275" r:id="rId31"/>
    <p:sldLayoutId id="2147486276" r:id="rId32"/>
    <p:sldLayoutId id="2147486279" r:id="rId33"/>
    <p:sldLayoutId id="2147486440" r:id="rId34"/>
    <p:sldLayoutId id="2147486441" r:id="rId35"/>
    <p:sldLayoutId id="2147486442" r:id="rId36"/>
    <p:sldLayoutId id="2147486443" r:id="rId37"/>
    <p:sldLayoutId id="2147486444" r:id="rId38"/>
    <p:sldLayoutId id="2147486445" r:id="rId39"/>
    <p:sldLayoutId id="2147486446" r:id="rId40"/>
    <p:sldLayoutId id="2147486447" r:id="rId41"/>
    <p:sldLayoutId id="2147486505" r:id="rId42"/>
    <p:sldLayoutId id="2147486506"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27928839"/>
      </p:ext>
    </p:extLst>
  </p:cSld>
  <p:clrMap bg1="dk1" tx1="lt1" bg2="dk2" tx2="lt2" accent1="accent1" accent2="accent2" accent3="accent3" accent4="accent4" accent5="accent5" accent6="accent6" hlink="hlink" folHlink="folHlink"/>
  <p:sldLayoutIdLst>
    <p:sldLayoutId id="2147486449" r:id="rId1"/>
    <p:sldLayoutId id="214748645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19385697"/>
      </p:ext>
    </p:extLst>
  </p:cSld>
  <p:clrMap bg1="dk1" tx1="lt1" bg2="dk2" tx2="lt2" accent1="accent1" accent2="accent2" accent3="accent3" accent4="accent4" accent5="accent5" accent6="accent6" hlink="hlink" folHlink="folHlink"/>
  <p:sldLayoutIdLst>
    <p:sldLayoutId id="2147486452" r:id="rId1"/>
    <p:sldLayoutId id="2147486453" r:id="rId2"/>
    <p:sldLayoutId id="2147486454" r:id="rId3"/>
    <p:sldLayoutId id="2147486455" r:id="rId4"/>
    <p:sldLayoutId id="2147486456" r:id="rId5"/>
    <p:sldLayoutId id="2147486457" r:id="rId6"/>
    <p:sldLayoutId id="2147486458" r:id="rId7"/>
    <p:sldLayoutId id="2147486459" r:id="rId8"/>
    <p:sldLayoutId id="2147486460" r:id="rId9"/>
    <p:sldLayoutId id="2147486461" r:id="rId10"/>
    <p:sldLayoutId id="2147486462" r:id="rId11"/>
    <p:sldLayoutId id="21474864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544975815"/>
      </p:ext>
    </p:extLst>
  </p:cSld>
  <p:clrMap bg1="dk1" tx1="lt1" bg2="dk2" tx2="lt2" accent1="accent1" accent2="accent2" accent3="accent3" accent4="accent4" accent5="accent5" accent6="accent6" hlink="hlink" folHlink="folHlink"/>
  <p:sldLayoutIdLst>
    <p:sldLayoutId id="2147486465" r:id="rId1"/>
    <p:sldLayoutId id="2147486466" r:id="rId2"/>
    <p:sldLayoutId id="2147486467" r:id="rId3"/>
    <p:sldLayoutId id="2147486468" r:id="rId4"/>
    <p:sldLayoutId id="2147486469" r:id="rId5"/>
    <p:sldLayoutId id="2147486470" r:id="rId6"/>
    <p:sldLayoutId id="2147486471" r:id="rId7"/>
    <p:sldLayoutId id="2147486472" r:id="rId8"/>
    <p:sldLayoutId id="2147486473" r:id="rId9"/>
    <p:sldLayoutId id="2147486474" r:id="rId10"/>
    <p:sldLayoutId id="2147486475" r:id="rId11"/>
    <p:sldLayoutId id="2147486476" r:id="rId12"/>
    <p:sldLayoutId id="2147486477" r:id="rId13"/>
    <p:sldLayoutId id="2147486478" r:id="rId14"/>
    <p:sldLayoutId id="2147486479" r:id="rId15"/>
    <p:sldLayoutId id="2147486480" r:id="rId16"/>
    <p:sldLayoutId id="2147486481"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7566667"/>
      </p:ext>
    </p:extLst>
  </p:cSld>
  <p:clrMap bg1="lt1" tx1="dk1" bg2="lt2" tx2="dk2" accent1="accent1" accent2="accent2" accent3="accent3" accent4="accent4" accent5="accent5" accent6="accent6" hlink="hlink" folHlink="folHlink"/>
  <p:sldLayoutIdLst>
    <p:sldLayoutId id="2147486483" r:id="rId1"/>
    <p:sldLayoutId id="2147486484" r:id="rId2"/>
    <p:sldLayoutId id="2147486485" r:id="rId3"/>
    <p:sldLayoutId id="2147486486" r:id="rId4"/>
    <p:sldLayoutId id="2147486487" r:id="rId5"/>
    <p:sldLayoutId id="2147486488" r:id="rId6"/>
    <p:sldLayoutId id="2147486489" r:id="rId7"/>
    <p:sldLayoutId id="2147486490" r:id="rId8"/>
    <p:sldLayoutId id="2147486491" r:id="rId9"/>
    <p:sldLayoutId id="2147486492" r:id="rId10"/>
    <p:sldLayoutId id="2147486493" r:id="rId11"/>
    <p:sldLayoutId id="2147486494" r:id="rId12"/>
    <p:sldLayoutId id="2147486495" r:id="rId13"/>
    <p:sldLayoutId id="2147486496" r:id="rId14"/>
    <p:sldLayoutId id="2147486497" r:id="rId15"/>
    <p:sldLayoutId id="2147486498" r:id="rId16"/>
    <p:sldLayoutId id="2147486499" r:id="rId17"/>
    <p:sldLayoutId id="2147486500" r:id="rId18"/>
    <p:sldLayoutId id="2147486501" r:id="rId19"/>
    <p:sldLayoutId id="2147486502" r:id="rId20"/>
    <p:sldLayoutId id="2147486503" r:id="rId21"/>
    <p:sldLayoutId id="2147486504" r:id="rId22"/>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xml"/><Relationship Id="rId1" Type="http://schemas.openxmlformats.org/officeDocument/2006/relationships/slideLayout" Target="../slideLayouts/slideLayout111.xml"/><Relationship Id="rId5" Type="http://schemas.openxmlformats.org/officeDocument/2006/relationships/image" Target="../media/image64.jpeg"/><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55.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BBF5C3C_34098213.xml"/><Relationship Id="rId2" Type="http://schemas.openxmlformats.org/officeDocument/2006/relationships/notesSlide" Target="../notesSlides/notesSlide14.xml"/><Relationship Id="rId1" Type="http://schemas.openxmlformats.org/officeDocument/2006/relationships/slideLayout" Target="../slideLayouts/slideLayout111.xml"/><Relationship Id="rId5" Type="http://schemas.openxmlformats.org/officeDocument/2006/relationships/hyperlink" Target="https://azure.microsoft.com/en-us/overview/azure-vs-aws/cost-savings/" TargetMode="External"/><Relationship Id="rId4" Type="http://schemas.openxmlformats.org/officeDocument/2006/relationships/hyperlink" Target="https://techcommunity.microsoft.com/t5/apps-on-azure-blog/save-up-to-54-vs-on-premises-and-up-to-35-vs-aws-by-migrating/ba-p/3596627" TargetMode="Externa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C3D_3EDAD705.xml"/><Relationship Id="rId2" Type="http://schemas.openxmlformats.org/officeDocument/2006/relationships/notesSlide" Target="../notesSlides/notesSlide15.xml"/><Relationship Id="rId1" Type="http://schemas.openxmlformats.org/officeDocument/2006/relationships/slideLayout" Target="../slideLayouts/slideLayout111.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91B_2DABE431.xml"/><Relationship Id="rId2" Type="http://schemas.openxmlformats.org/officeDocument/2006/relationships/notesSlide" Target="../notesSlides/notesSlide16.xml"/><Relationship Id="rId1" Type="http://schemas.openxmlformats.org/officeDocument/2006/relationships/slideLayout" Target="../slideLayouts/slideLayout76.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7BBF5CE9_BEFF22F5.xml"/><Relationship Id="rId2" Type="http://schemas.openxmlformats.org/officeDocument/2006/relationships/notesSlide" Target="../notesSlides/notesSlide17.xml"/><Relationship Id="rId1" Type="http://schemas.openxmlformats.org/officeDocument/2006/relationships/slideLayout" Target="../slideLayouts/slideLayout76.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111.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46.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111.xml"/><Relationship Id="rId6" Type="http://schemas.openxmlformats.org/officeDocument/2006/relationships/slide" Target="slide51.xml"/><Relationship Id="rId5" Type="http://schemas.openxmlformats.org/officeDocument/2006/relationships/slide" Target="slide50.xml"/><Relationship Id="rId4" Type="http://schemas.openxmlformats.org/officeDocument/2006/relationships/slide" Target="slide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svg"/><Relationship Id="rId3" Type="http://schemas.microsoft.com/office/2018/10/relationships/comments" Target="../comments/modernComment_7FFFC899_3D08E2B1.xml"/><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24.xml"/><Relationship Id="rId16" Type="http://schemas.openxmlformats.org/officeDocument/2006/relationships/image" Target="../media/image81.png"/><Relationship Id="rId1" Type="http://schemas.openxmlformats.org/officeDocument/2006/relationships/slideLayout" Target="../slideLayouts/slideLayout125.xml"/><Relationship Id="rId6" Type="http://schemas.openxmlformats.org/officeDocument/2006/relationships/image" Target="../media/image71.svg"/><Relationship Id="rId11" Type="http://schemas.openxmlformats.org/officeDocument/2006/relationships/image" Target="../media/image76.svg"/><Relationship Id="rId5" Type="http://schemas.openxmlformats.org/officeDocument/2006/relationships/image" Target="../media/image70.png"/><Relationship Id="rId15" Type="http://schemas.openxmlformats.org/officeDocument/2006/relationships/image" Target="../media/image8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hyperlink" Target="https://docs.google.com/spreadsheets/d/1kAVjxNcpcwj6Al81SXzy2cgzrumz0-num-m_aT4F3hE/edit#gid=134798507" TargetMode="External"/><Relationship Id="rId3" Type="http://schemas.microsoft.com/office/2018/10/relationships/comments" Target="../comments/modernComment_7FFFCA09_76103F88.xml"/><Relationship Id="rId7" Type="http://schemas.openxmlformats.org/officeDocument/2006/relationships/hyperlink" Target="https://www.cncf.io/blog/2021/08/02/update-on-cncf-and-open-source-project-velocity-2020/" TargetMode="External"/><Relationship Id="rId2" Type="http://schemas.openxmlformats.org/officeDocument/2006/relationships/notesSlide" Target="../notesSlides/notesSlide25.xml"/><Relationship Id="rId1" Type="http://schemas.openxmlformats.org/officeDocument/2006/relationships/slideLayout" Target="../slideLayouts/slideLayout124.xml"/><Relationship Id="rId6" Type="http://schemas.openxmlformats.org/officeDocument/2006/relationships/hyperlink" Target="https://insights.stackoverflow.com/survey/2021#section-most-loved-dreaded-and-wanted-other-frameworks-and-libraries" TargetMode="External"/><Relationship Id="rId5" Type="http://schemas.openxmlformats.org/officeDocument/2006/relationships/hyperlink" Target="https://insights.stackoverflow.com/survey/2020#most-loved-dreaded-and-wanted" TargetMode="External"/><Relationship Id="rId10" Type="http://schemas.openxmlformats.org/officeDocument/2006/relationships/image" Target="../media/image84.svg"/><Relationship Id="rId4" Type="http://schemas.openxmlformats.org/officeDocument/2006/relationships/hyperlink" Target="https://insights.stackoverflow.com/survey/2019#most-loved-dreaded-and-wanted" TargetMode="External"/><Relationship Id="rId9"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chart" Target="../charts/chart3.xml"/><Relationship Id="rId3" Type="http://schemas.microsoft.com/office/2018/10/relationships/comments" Target="../comments/modernComment_7FFFCA0A_F457EDF.xml"/><Relationship Id="rId7" Type="http://schemas.openxmlformats.org/officeDocument/2006/relationships/image" Target="../media/image86.svg"/><Relationship Id="rId2" Type="http://schemas.openxmlformats.org/officeDocument/2006/relationships/notesSlide" Target="../notesSlides/notesSlide26.xml"/><Relationship Id="rId1" Type="http://schemas.openxmlformats.org/officeDocument/2006/relationships/slideLayout" Target="../slideLayouts/slideLayout124.xml"/><Relationship Id="rId6" Type="http://schemas.openxmlformats.org/officeDocument/2006/relationships/image" Target="../media/image85.png"/><Relationship Id="rId5" Type="http://schemas.openxmlformats.org/officeDocument/2006/relationships/hyperlink" Target="https://www.techempower.com/benchmarks/#section=test&amp;runid=3fc99e53-f60d-428e-9937-e809880d3da2&amp;hw=ph&amp;test=fortune&amp;a=2&amp;o=e" TargetMode="External"/><Relationship Id="rId4" Type="http://schemas.openxmlformats.org/officeDocument/2006/relationships/hyperlink" Target="https://www.techempower.com/benchmarks/#section=data-r20&amp;hw=ph&amp;test=plaintext" TargetMode="External"/></Relationships>
</file>

<file path=ppt/slides/_rels/slide28.xml.rels><?xml version="1.0" encoding="UTF-8" standalone="yes"?>
<Relationships xmlns="http://schemas.openxmlformats.org/package/2006/relationships"><Relationship Id="rId3" Type="http://schemas.microsoft.com/office/2018/10/relationships/comments" Target="../comments/modernComment_7FFFCA10_10F8C9BF.xml"/><Relationship Id="rId2" Type="http://schemas.openxmlformats.org/officeDocument/2006/relationships/notesSlide" Target="../notesSlides/notesSlide27.xml"/><Relationship Id="rId1" Type="http://schemas.openxmlformats.org/officeDocument/2006/relationships/slideLayout" Target="../slideLayouts/slideLayout124.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7FE4E039_FFA2F02F.xml"/><Relationship Id="rId2" Type="http://schemas.openxmlformats.org/officeDocument/2006/relationships/notesSlide" Target="../notesSlides/notesSlide28.xml"/><Relationship Id="rId1" Type="http://schemas.openxmlformats.org/officeDocument/2006/relationships/slideLayout" Target="../slideLayouts/slideLayout154.xml"/><Relationship Id="rId4" Type="http://schemas.openxmlformats.org/officeDocument/2006/relationships/hyperlink" Target="https://www.techempower.com/benchmarks/#section=data-r20&amp;hw=ph&amp;test=plaintext&amp;a=2"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BF6_2982DDF5.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CA0C_CC252B53.xml"/><Relationship Id="rId2" Type="http://schemas.openxmlformats.org/officeDocument/2006/relationships/notesSlide" Target="../notesSlides/notesSlide29.xml"/><Relationship Id="rId1" Type="http://schemas.openxmlformats.org/officeDocument/2006/relationships/slideLayout" Target="../slideLayouts/slideLayout14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hyperlink" Target="https://learn.microsoft.com/en-us/azure/migrate/concepts-azure-webapps-assessment-calculation" TargetMode="External"/><Relationship Id="rId13" Type="http://schemas.openxmlformats.org/officeDocument/2006/relationships/hyperlink" Target="https://azure.microsoft.com/en-us/services/database-migration/" TargetMode="External"/><Relationship Id="rId3" Type="http://schemas.microsoft.com/office/2018/10/relationships/comments" Target="../comments/modernComment_7BBF5C51_9BC695B9.xml"/><Relationship Id="rId7" Type="http://schemas.openxmlformats.org/officeDocument/2006/relationships/hyperlink" Target="https://marketplace.visualstudio.com/items?itemName=ms-databasemigration.data-access-migration-toolkit" TargetMode="External"/><Relationship Id="rId12" Type="http://schemas.openxmlformats.org/officeDocument/2006/relationships/hyperlink" Target="https://docs.microsoft.com/en-us/sql/dea/database-experimentation-assistant-overview?view=sql-server-ver15" TargetMode="External"/><Relationship Id="rId2" Type="http://schemas.openxmlformats.org/officeDocument/2006/relationships/notesSlide" Target="../notesSlides/notesSlide31.xml"/><Relationship Id="rId16" Type="http://schemas.openxmlformats.org/officeDocument/2006/relationships/hyperlink" Target="https://docs.microsoft.com/en-us/dotnet/standard/analyzers/portability-analyzer" TargetMode="External"/><Relationship Id="rId1" Type="http://schemas.openxmlformats.org/officeDocument/2006/relationships/slideLayout" Target="../slideLayouts/slideLayout111.xml"/><Relationship Id="rId6" Type="http://schemas.openxmlformats.org/officeDocument/2006/relationships/hyperlink" Target="https://azure.microsoft.com/en-us/services/app-service/" TargetMode="External"/><Relationship Id="rId11" Type="http://schemas.openxmlformats.org/officeDocument/2006/relationships/hyperlink" Target="https://docs.microsoft.com/en-us/sql/dma/dma-overview?view=sql-server-ver15" TargetMode="External"/><Relationship Id="rId5" Type="http://schemas.openxmlformats.org/officeDocument/2006/relationships/hyperlink" Target="https://learn.microsoft.com/en-us/azure/migrate/migrate-support-matrix-vmware#web-apps-discovery-requirements" TargetMode="External"/><Relationship Id="rId15" Type="http://schemas.openxmlformats.org/officeDocument/2006/relationships/hyperlink" Target="aka.ms/dotnet-upgrade-assistant" TargetMode="External"/><Relationship Id="rId10" Type="http://schemas.openxmlformats.org/officeDocument/2006/relationships/hyperlink" Target="https://azure.microsoft.com/en-us/services/azure-migrate/" TargetMode="External"/><Relationship Id="rId4" Type="http://schemas.openxmlformats.org/officeDocument/2006/relationships/hyperlink" Target="https://appmigration.microsoft.com/readiness" TargetMode="External"/><Relationship Id="rId9" Type="http://schemas.openxmlformats.org/officeDocument/2006/relationships/hyperlink" Target="https://learn.microsoft.com/en-us/azure/migrate/concepts-migration-webapps#aspnet-web-apps-migration-requirements" TargetMode="External"/><Relationship Id="rId14" Type="http://schemas.openxmlformats.org/officeDocument/2006/relationships/image" Target="../media/image88.emf"/></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32.xml"/><Relationship Id="rId1" Type="http://schemas.openxmlformats.org/officeDocument/2006/relationships/slideLayout" Target="../slideLayouts/slideLayout111.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hyperlink" Target="https://azure.microsoft.com/en-us/migration/migration-program/" TargetMode="External"/><Relationship Id="rId4" Type="http://schemas.openxmlformats.org/officeDocument/2006/relationships/image" Target="../media/image90.emf"/><Relationship Id="rId9" Type="http://schemas.openxmlformats.org/officeDocument/2006/relationships/image" Target="../media/image94.emf"/></Relationships>
</file>

<file path=ppt/slides/_rels/slide34.xml.rels><?xml version="1.0" encoding="UTF-8" standalone="yes"?>
<Relationships xmlns="http://schemas.openxmlformats.org/package/2006/relationships"><Relationship Id="rId8" Type="http://schemas.openxmlformats.org/officeDocument/2006/relationships/hyperlink" Target="https://dotnet.microsoft.com/platform/upgrade-assistant" TargetMode="External"/><Relationship Id="rId3" Type="http://schemas.microsoft.com/office/2018/10/relationships/comments" Target="../comments/modernComment_7BBF5C54_94255A63.xml"/><Relationship Id="rId7" Type="http://schemas.openxmlformats.org/officeDocument/2006/relationships/hyperlink" Target="https://docs.microsoft.com/en-us/dotnet/core/porting/upgrade-assistant-overview" TargetMode="External"/><Relationship Id="rId2" Type="http://schemas.openxmlformats.org/officeDocument/2006/relationships/notesSlide" Target="../notesSlides/notesSlide33.xml"/><Relationship Id="rId1" Type="http://schemas.openxmlformats.org/officeDocument/2006/relationships/slideLayout" Target="../slideLayouts/slideLayout111.xml"/><Relationship Id="rId6" Type="http://schemas.openxmlformats.org/officeDocument/2006/relationships/hyperlink" Target="http://www.azure.com/AMMP" TargetMode="External"/><Relationship Id="rId5" Type="http://schemas.openxmlformats.org/officeDocument/2006/relationships/hyperlink" Target="https://docs.microsoft.com/en-us/dotnet/azure/" TargetMode="External"/><Relationship Id="rId4" Type="http://schemas.openxmlformats.org/officeDocument/2006/relationships/hyperlink" Target="https://techcommunity.microsoft.com/t5/apps-on-azure-blog/azure-migrate-now-supports-large-scale-migration-of-asp-net-web/ba-p/359651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11.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BBF5C32_24231638.xml"/><Relationship Id="rId2" Type="http://schemas.openxmlformats.org/officeDocument/2006/relationships/notesSlide" Target="../notesSlides/notesSlide4.xml"/><Relationship Id="rId1" Type="http://schemas.openxmlformats.org/officeDocument/2006/relationships/slideLayout" Target="../slideLayouts/slideLayout111.xml"/><Relationship Id="rId5" Type="http://schemas.openxmlformats.org/officeDocument/2006/relationships/image" Target="../media/image41.emf"/><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111.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migrate/tutorial-app-containerization-aspnet-kubernetes" TargetMode="External"/><Relationship Id="rId2" Type="http://schemas.openxmlformats.org/officeDocument/2006/relationships/notesSlide" Target="../notesSlides/notesSlide43.xml"/><Relationship Id="rId1" Type="http://schemas.openxmlformats.org/officeDocument/2006/relationships/slideLayout" Target="../slideLayouts/slideLayout111.xml"/><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microsoft.com/office/2018/10/relationships/comments" Target="../comments/modernComment_7BBF5C63_71C11E10.xml"/><Relationship Id="rId2" Type="http://schemas.openxmlformats.org/officeDocument/2006/relationships/notesSlide" Target="../notesSlides/notesSlide44.xml"/><Relationship Id="rId1" Type="http://schemas.openxmlformats.org/officeDocument/2006/relationships/slideLayout" Target="../slideLayouts/slideLayout111.xml"/><Relationship Id="rId6" Type="http://schemas.openxmlformats.org/officeDocument/2006/relationships/image" Target="../media/image100.png"/><Relationship Id="rId5" Type="http://schemas.openxmlformats.org/officeDocument/2006/relationships/image" Target="../media/image98.png"/><Relationship Id="rId4" Type="http://schemas.openxmlformats.org/officeDocument/2006/relationships/hyperlink" Target="https://docs.microsoft.com/en-us/virtualization/windowscontainers/wac-tooling/wac-acr"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notesSlide" Target="../notesSlides/notesSlide45.xml"/><Relationship Id="rId1" Type="http://schemas.openxmlformats.org/officeDocument/2006/relationships/slideLayout" Target="../slideLayouts/slideLayout111.xml"/><Relationship Id="rId6" Type="http://schemas.openxmlformats.org/officeDocument/2006/relationships/slide" Target="slide1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7" Type="http://schemas.openxmlformats.org/officeDocument/2006/relationships/slide" Target="slide11.xml"/><Relationship Id="rId2" Type="http://schemas.openxmlformats.org/officeDocument/2006/relationships/notesSlide" Target="../notesSlides/notesSlide46.xml"/><Relationship Id="rId1" Type="http://schemas.openxmlformats.org/officeDocument/2006/relationships/slideLayout" Target="../slideLayouts/slideLayout111.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notesSlide" Target="../notesSlides/notesSlide47.xml"/><Relationship Id="rId1" Type="http://schemas.openxmlformats.org/officeDocument/2006/relationships/slideLayout" Target="../slideLayouts/slideLayout111.xml"/><Relationship Id="rId5" Type="http://schemas.openxmlformats.org/officeDocument/2006/relationships/slide" Target="slide11.xml"/><Relationship Id="rId4" Type="http://schemas.openxmlformats.org/officeDocument/2006/relationships/hyperlink" Target="https://docs.microsoft.com/en-us/azure/app-service/deploy-staging-slo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notesSlide" Target="../notesSlides/notesSlide48.xml"/><Relationship Id="rId1" Type="http://schemas.openxmlformats.org/officeDocument/2006/relationships/slideLayout" Target="../slideLayouts/slideLayout111.xml"/><Relationship Id="rId5" Type="http://schemas.openxmlformats.org/officeDocument/2006/relationships/slide" Target="slide19.xml"/><Relationship Id="rId4" Type="http://schemas.openxmlformats.org/officeDocument/2006/relationships/hyperlink" Target="https://docs.microsoft.com/azure/app-service/deploy-best-practices#use-deployment-slot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notesSlide" Target="../notesSlides/notesSlide49.xml"/><Relationship Id="rId1" Type="http://schemas.openxmlformats.org/officeDocument/2006/relationships/slideLayout" Target="../slideLayouts/slideLayout111.xml"/><Relationship Id="rId5" Type="http://schemas.openxmlformats.org/officeDocument/2006/relationships/slide" Target="slide19.xml"/><Relationship Id="rId4" Type="http://schemas.openxmlformats.org/officeDocument/2006/relationships/hyperlink" Target="https://docs.microsoft.com/en-us/azure/app-service/webjobs-create"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docs.microsoft.com/en-us/azure/security/fundamentals/threat-detection#advanced-threat-detection-features-other-azure-services" TargetMode="External"/><Relationship Id="rId13" Type="http://schemas.openxmlformats.org/officeDocument/2006/relationships/slide" Target="slide19.xml"/><Relationship Id="rId3" Type="http://schemas.openxmlformats.org/officeDocument/2006/relationships/hyperlink" Target="https://azure.microsoft.com/en-us/features/autoscale/" TargetMode="External"/><Relationship Id="rId7" Type="http://schemas.openxmlformats.org/officeDocument/2006/relationships/hyperlink" Target="https://azure.microsoft.com/en-us/services/security-center/" TargetMode="External"/><Relationship Id="rId12" Type="http://schemas.openxmlformats.org/officeDocument/2006/relationships/hyperlink" Target="https://azure.microsoft.com/en-us/overview/trusted-cloud/compliance/" TargetMode="External"/><Relationship Id="rId2" Type="http://schemas.openxmlformats.org/officeDocument/2006/relationships/notesSlide" Target="../notesSlides/notesSlide50.xml"/><Relationship Id="rId1" Type="http://schemas.openxmlformats.org/officeDocument/2006/relationships/slideLayout" Target="../slideLayouts/slideLayout111.xml"/><Relationship Id="rId6" Type="http://schemas.openxmlformats.org/officeDocument/2006/relationships/hyperlink" Target="https://docs.microsoft.com/en-us/azure/web-application-firewall/afds/afds-overview" TargetMode="External"/><Relationship Id="rId11" Type="http://schemas.openxmlformats.org/officeDocument/2006/relationships/hyperlink" Target="https://azure.microsoft.com/en-us/overview/security/" TargetMode="External"/><Relationship Id="rId5" Type="http://schemas.openxmlformats.org/officeDocument/2006/relationships/hyperlink" Target="https://azure.microsoft.com/en-us/services/cdn/" TargetMode="External"/><Relationship Id="rId10" Type="http://schemas.openxmlformats.org/officeDocument/2006/relationships/hyperlink" Target="https://docs.microsoft.com/en-us/azure/azure-sql/database/security-overview" TargetMode="External"/><Relationship Id="rId4" Type="http://schemas.openxmlformats.org/officeDocument/2006/relationships/hyperlink" Target="https://azure.microsoft.com/en-us/services/frontdoor/" TargetMode="External"/><Relationship Id="rId9" Type="http://schemas.openxmlformats.org/officeDocument/2006/relationships/hyperlink" Target="https://docs.microsoft.com/en-us/azure/azure-sql/database/sql-vulnerability-assessment"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7" Type="http://schemas.openxmlformats.org/officeDocument/2006/relationships/slide" Target="slide21.xml"/><Relationship Id="rId2" Type="http://schemas.openxmlformats.org/officeDocument/2006/relationships/notesSlide" Target="../notesSlides/notesSlide51.xml"/><Relationship Id="rId1" Type="http://schemas.openxmlformats.org/officeDocument/2006/relationships/slideLayout" Target="../slideLayouts/slideLayout111.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notesSlide" Target="../notesSlides/notesSlide52.xml"/><Relationship Id="rId1" Type="http://schemas.openxmlformats.org/officeDocument/2006/relationships/slideLayout" Target="../slideLayouts/slideLayout111.xml"/><Relationship Id="rId4" Type="http://schemas.openxmlformats.org/officeDocument/2006/relationships/slide" Target="slide21.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notesSlide" Target="../notesSlides/notesSlide53.xml"/><Relationship Id="rId1" Type="http://schemas.openxmlformats.org/officeDocument/2006/relationships/slideLayout" Target="../slideLayouts/slideLayout111.xml"/><Relationship Id="rId6" Type="http://schemas.openxmlformats.org/officeDocument/2006/relationships/slide" Target="slide21.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18" Type="http://schemas.openxmlformats.org/officeDocument/2006/relationships/hyperlink" Target="https://en.wikiversity.org/wiki/Python_Concepts" TargetMode="External"/><Relationship Id="rId3" Type="http://schemas.openxmlformats.org/officeDocument/2006/relationships/image" Target="../media/image48.png"/><Relationship Id="rId21" Type="http://schemas.microsoft.com/office/2007/relationships/hdphoto" Target="../media/hdphoto2.wdp"/><Relationship Id="rId7" Type="http://schemas.openxmlformats.org/officeDocument/2006/relationships/hyperlink" Target="https://aka.ms/AMPAS" TargetMode="External"/><Relationship Id="rId12" Type="http://schemas.microsoft.com/office/2007/relationships/hdphoto" Target="../media/hdphoto1.wdp"/><Relationship Id="rId17"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57.png"/><Relationship Id="rId20" Type="http://schemas.openxmlformats.org/officeDocument/2006/relationships/image" Target="../media/image60.png"/><Relationship Id="rId1" Type="http://schemas.openxmlformats.org/officeDocument/2006/relationships/slideLayout" Target="../slideLayouts/slideLayout111.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svg"/><Relationship Id="rId15" Type="http://schemas.openxmlformats.org/officeDocument/2006/relationships/hyperlink" Target="https://aka.ms/SiemensCustomerStory" TargetMode="External"/><Relationship Id="rId23" Type="http://schemas.openxmlformats.org/officeDocument/2006/relationships/hyperlink" Target="https://customers.microsoft.com/en-us/story/754838-premera-blue-cross-health-payor-azure" TargetMode="External"/><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hyperlink" Target="https://aka.ms/dotnet-upgrade-assistant-episerver" TargetMode="External"/><Relationship Id="rId14" Type="http://schemas.openxmlformats.org/officeDocument/2006/relationships/image" Target="../media/image56.png"/><Relationship Id="rId22"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C3A-7613-B242-85A0-7B1F02F1DC2F}"/>
              </a:ext>
            </a:extLst>
          </p:cNvPr>
          <p:cNvSpPr>
            <a:spLocks noGrp="1"/>
          </p:cNvSpPr>
          <p:nvPr>
            <p:ph type="title"/>
          </p:nvPr>
        </p:nvSpPr>
        <p:spPr>
          <a:xfrm>
            <a:off x="584200" y="2161480"/>
            <a:ext cx="7659254" cy="1578894"/>
          </a:xfrm>
        </p:spPr>
        <p:txBody>
          <a:bodyPr/>
          <a:lstStyle/>
          <a:p>
            <a:r>
              <a:rPr lang="en-US">
                <a:cs typeface="Segoe UI"/>
              </a:rPr>
              <a:t>Microsoft Azure </a:t>
            </a:r>
            <a:br>
              <a:rPr lang="en-US">
                <a:cs typeface="Segoe UI"/>
              </a:rPr>
            </a:br>
            <a:r>
              <a:rPr lang="en-US">
                <a:cs typeface="Segoe UI"/>
              </a:rPr>
              <a:t>Immersion Workshops:  </a:t>
            </a:r>
            <a:br>
              <a:rPr lang="en-US">
                <a:cs typeface="Segoe UI"/>
              </a:rPr>
            </a:br>
            <a:r>
              <a:rPr lang="en-US">
                <a:ea typeface="+mj-lt"/>
                <a:cs typeface="+mj-lt"/>
              </a:rPr>
              <a:t>.NET App Modernization</a:t>
            </a:r>
            <a:endParaRPr lang="en-US">
              <a:cs typeface="Segoe UI"/>
            </a:endParaRPr>
          </a:p>
        </p:txBody>
      </p:sp>
      <p:sp>
        <p:nvSpPr>
          <p:cNvPr id="3" name="Subhead 2">
            <a:extLst>
              <a:ext uri="{FF2B5EF4-FFF2-40B4-BE49-F238E27FC236}">
                <a16:creationId xmlns:a16="http://schemas.microsoft.com/office/drawing/2014/main" id="{AD8EAE7B-A13A-7646-8673-0A33D23F8A97}"/>
              </a:ext>
            </a:extLst>
          </p:cNvPr>
          <p:cNvSpPr>
            <a:spLocks noGrp="1"/>
          </p:cNvSpPr>
          <p:nvPr>
            <p:ph type="body" sz="quarter" idx="12"/>
          </p:nvPr>
        </p:nvSpPr>
        <p:spPr>
          <a:xfrm>
            <a:off x="584200" y="4168998"/>
            <a:ext cx="6600371" cy="321627"/>
          </a:xfrm>
        </p:spPr>
        <p:txBody>
          <a:bodyPr/>
          <a:lstStyle/>
          <a:p>
            <a:endParaRPr lang="en-US" dirty="0"/>
          </a:p>
        </p:txBody>
      </p:sp>
    </p:spTree>
    <p:extLst>
      <p:ext uri="{BB962C8B-B14F-4D97-AF65-F5344CB8AC3E}">
        <p14:creationId xmlns:p14="http://schemas.microsoft.com/office/powerpoint/2010/main" val="420450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176A630B-4EAC-06C3-0B46-C689CB36D595}"/>
              </a:ext>
              <a:ext uri="{C183D7F6-B498-43B3-948B-1728B52AA6E4}">
                <adec:decorative xmlns:adec="http://schemas.microsoft.com/office/drawing/2017/decorative" val="1"/>
              </a:ext>
            </a:extLst>
          </p:cNvPr>
          <p:cNvSpPr/>
          <p:nvPr/>
        </p:nvSpPr>
        <p:spPr bwMode="auto">
          <a:xfrm>
            <a:off x="8903970" y="1"/>
            <a:ext cx="3288031" cy="68579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2E1172BB-47EA-EC25-F502-7248119BEC54}"/>
              </a:ext>
              <a:ext uri="{C183D7F6-B498-43B3-948B-1728B52AA6E4}">
                <adec:decorative xmlns:adec="http://schemas.microsoft.com/office/drawing/2017/decorative" val="1"/>
              </a:ext>
            </a:extLst>
          </p:cNvPr>
          <p:cNvGrpSpPr/>
          <p:nvPr/>
        </p:nvGrpSpPr>
        <p:grpSpPr>
          <a:xfrm>
            <a:off x="9041105" y="2447030"/>
            <a:ext cx="812585" cy="407847"/>
            <a:chOff x="8243224" y="2447030"/>
            <a:chExt cx="1009958" cy="407847"/>
          </a:xfrm>
          <a:solidFill>
            <a:srgbClr val="0078D4"/>
          </a:solidFill>
        </p:grpSpPr>
        <p:cxnSp>
          <p:nvCxnSpPr>
            <p:cNvPr id="114" name="Straight Arrow Connector 113">
              <a:extLst>
                <a:ext uri="{FF2B5EF4-FFF2-40B4-BE49-F238E27FC236}">
                  <a16:creationId xmlns:a16="http://schemas.microsoft.com/office/drawing/2014/main" id="{2D88C294-E2FB-68D4-20D1-12306F02ACBE}"/>
                </a:ext>
                <a:ext uri="{C183D7F6-B498-43B3-948B-1728B52AA6E4}">
                  <adec:decorative xmlns:adec="http://schemas.microsoft.com/office/drawing/2017/decorative" val="1"/>
                </a:ext>
              </a:extLst>
            </p:cNvPr>
            <p:cNvCxnSpPr>
              <a:cxnSpLocks/>
            </p:cNvCxnSpPr>
            <p:nvPr/>
          </p:nvCxnSpPr>
          <p:spPr>
            <a:xfrm>
              <a:off x="8243224" y="2650954"/>
              <a:ext cx="1009958" cy="0"/>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5430452-D293-A6E3-5360-9612CA876705}"/>
                </a:ext>
                <a:ext uri="{C183D7F6-B498-43B3-948B-1728B52AA6E4}">
                  <adec:decorative xmlns:adec="http://schemas.microsoft.com/office/drawing/2017/decorative" val="1"/>
                </a:ext>
              </a:extLst>
            </p:cNvPr>
            <p:cNvCxnSpPr>
              <a:cxnSpLocks/>
            </p:cNvCxnSpPr>
            <p:nvPr/>
          </p:nvCxnSpPr>
          <p:spPr>
            <a:xfrm rot="5400000" flipV="1">
              <a:off x="8648110" y="2042144"/>
              <a:ext cx="0" cy="809772"/>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76C567B-47B1-3C46-DA4B-2BFB73AAF5B5}"/>
                </a:ext>
                <a:ext uri="{C183D7F6-B498-43B3-948B-1728B52AA6E4}">
                  <adec:decorative xmlns:adec="http://schemas.microsoft.com/office/drawing/2017/decorative" val="1"/>
                </a:ext>
              </a:extLst>
            </p:cNvPr>
            <p:cNvCxnSpPr>
              <a:cxnSpLocks/>
            </p:cNvCxnSpPr>
            <p:nvPr/>
          </p:nvCxnSpPr>
          <p:spPr>
            <a:xfrm rot="5400000" flipV="1">
              <a:off x="8648110" y="2449991"/>
              <a:ext cx="0" cy="809772"/>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092E79EB-F1CA-C683-F4D0-AA4E4BF404D5}"/>
              </a:ext>
              <a:ext uri="{C183D7F6-B498-43B3-948B-1728B52AA6E4}">
                <adec:decorative xmlns:adec="http://schemas.microsoft.com/office/drawing/2017/decorative" val="1"/>
              </a:ext>
            </a:extLst>
          </p:cNvPr>
          <p:cNvGrpSpPr/>
          <p:nvPr/>
        </p:nvGrpSpPr>
        <p:grpSpPr>
          <a:xfrm>
            <a:off x="9041107" y="3927563"/>
            <a:ext cx="812584" cy="407847"/>
            <a:chOff x="8243225" y="3927563"/>
            <a:chExt cx="1009957" cy="407847"/>
          </a:xfrm>
          <a:solidFill>
            <a:srgbClr val="0078D4"/>
          </a:solidFill>
        </p:grpSpPr>
        <p:cxnSp>
          <p:nvCxnSpPr>
            <p:cNvPr id="118" name="Straight Arrow Connector 117">
              <a:extLst>
                <a:ext uri="{FF2B5EF4-FFF2-40B4-BE49-F238E27FC236}">
                  <a16:creationId xmlns:a16="http://schemas.microsoft.com/office/drawing/2014/main" id="{926ECC00-0C7E-6FAD-50DC-4F3C0F5D8412}"/>
                </a:ext>
                <a:ext uri="{C183D7F6-B498-43B3-948B-1728B52AA6E4}">
                  <adec:decorative xmlns:adec="http://schemas.microsoft.com/office/drawing/2017/decorative" val="1"/>
                </a:ext>
              </a:extLst>
            </p:cNvPr>
            <p:cNvCxnSpPr>
              <a:cxnSpLocks/>
            </p:cNvCxnSpPr>
            <p:nvPr/>
          </p:nvCxnSpPr>
          <p:spPr>
            <a:xfrm>
              <a:off x="8243225" y="4131487"/>
              <a:ext cx="1009957" cy="0"/>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CEFDC48-EF75-0402-C62E-393C32A85DE1}"/>
                </a:ext>
                <a:ext uri="{C183D7F6-B498-43B3-948B-1728B52AA6E4}">
                  <adec:decorative xmlns:adec="http://schemas.microsoft.com/office/drawing/2017/decorative" val="1"/>
                </a:ext>
              </a:extLst>
            </p:cNvPr>
            <p:cNvCxnSpPr>
              <a:cxnSpLocks/>
            </p:cNvCxnSpPr>
            <p:nvPr/>
          </p:nvCxnSpPr>
          <p:spPr>
            <a:xfrm rot="5400000" flipV="1">
              <a:off x="8648111" y="3522677"/>
              <a:ext cx="0" cy="809772"/>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D1989BA-FEC3-C202-53C9-CC5B9D23CE29}"/>
                </a:ext>
                <a:ext uri="{C183D7F6-B498-43B3-948B-1728B52AA6E4}">
                  <adec:decorative xmlns:adec="http://schemas.microsoft.com/office/drawing/2017/decorative" val="1"/>
                </a:ext>
              </a:extLst>
            </p:cNvPr>
            <p:cNvCxnSpPr>
              <a:cxnSpLocks/>
            </p:cNvCxnSpPr>
            <p:nvPr/>
          </p:nvCxnSpPr>
          <p:spPr>
            <a:xfrm rot="5400000" flipV="1">
              <a:off x="8648111" y="3930524"/>
              <a:ext cx="0" cy="809772"/>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447CFB9F-CBF1-8292-E1BC-D4EEBEA0ED2F}"/>
              </a:ext>
              <a:ext uri="{C183D7F6-B498-43B3-948B-1728B52AA6E4}">
                <adec:decorative xmlns:adec="http://schemas.microsoft.com/office/drawing/2017/decorative" val="1"/>
              </a:ext>
            </a:extLst>
          </p:cNvPr>
          <p:cNvGrpSpPr/>
          <p:nvPr/>
        </p:nvGrpSpPr>
        <p:grpSpPr>
          <a:xfrm>
            <a:off x="9041106" y="5348167"/>
            <a:ext cx="812582" cy="407847"/>
            <a:chOff x="8243226" y="5348167"/>
            <a:chExt cx="1009956" cy="407847"/>
          </a:xfrm>
          <a:solidFill>
            <a:srgbClr val="0078D4"/>
          </a:solidFill>
        </p:grpSpPr>
        <p:cxnSp>
          <p:nvCxnSpPr>
            <p:cNvPr id="122" name="Straight Arrow Connector 121">
              <a:extLst>
                <a:ext uri="{FF2B5EF4-FFF2-40B4-BE49-F238E27FC236}">
                  <a16:creationId xmlns:a16="http://schemas.microsoft.com/office/drawing/2014/main" id="{A0E6830D-FEFC-1EA9-CEF6-D3D4B3FACA8E}"/>
                </a:ext>
                <a:ext uri="{C183D7F6-B498-43B3-948B-1728B52AA6E4}">
                  <adec:decorative xmlns:adec="http://schemas.microsoft.com/office/drawing/2017/decorative" val="1"/>
                </a:ext>
              </a:extLst>
            </p:cNvPr>
            <p:cNvCxnSpPr>
              <a:cxnSpLocks/>
            </p:cNvCxnSpPr>
            <p:nvPr/>
          </p:nvCxnSpPr>
          <p:spPr>
            <a:xfrm>
              <a:off x="8243226" y="5552091"/>
              <a:ext cx="1009956" cy="0"/>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2D764EF-0A9C-512B-37F5-159547C5571A}"/>
                </a:ext>
                <a:ext uri="{C183D7F6-B498-43B3-948B-1728B52AA6E4}">
                  <adec:decorative xmlns:adec="http://schemas.microsoft.com/office/drawing/2017/decorative" val="1"/>
                </a:ext>
              </a:extLst>
            </p:cNvPr>
            <p:cNvCxnSpPr>
              <a:cxnSpLocks/>
            </p:cNvCxnSpPr>
            <p:nvPr/>
          </p:nvCxnSpPr>
          <p:spPr>
            <a:xfrm rot="5400000" flipV="1">
              <a:off x="8648112" y="4943281"/>
              <a:ext cx="0" cy="809772"/>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5C6736C-87C3-91B9-590E-35D26FD2F799}"/>
                </a:ext>
                <a:ext uri="{C183D7F6-B498-43B3-948B-1728B52AA6E4}">
                  <adec:decorative xmlns:adec="http://schemas.microsoft.com/office/drawing/2017/decorative" val="1"/>
                </a:ext>
              </a:extLst>
            </p:cNvPr>
            <p:cNvCxnSpPr>
              <a:cxnSpLocks/>
            </p:cNvCxnSpPr>
            <p:nvPr/>
          </p:nvCxnSpPr>
          <p:spPr>
            <a:xfrm rot="5400000" flipV="1">
              <a:off x="8648112" y="5351128"/>
              <a:ext cx="0" cy="809772"/>
            </a:xfrm>
            <a:prstGeom prst="straightConnector1">
              <a:avLst/>
            </a:prstGeom>
            <a:grpFill/>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Title 15">
            <a:extLst>
              <a:ext uri="{FF2B5EF4-FFF2-40B4-BE49-F238E27FC236}">
                <a16:creationId xmlns:a16="http://schemas.microsoft.com/office/drawing/2014/main" id="{27FE1D75-B808-F6E6-35C7-A2F36596FB72}"/>
              </a:ext>
            </a:extLst>
          </p:cNvPr>
          <p:cNvSpPr>
            <a:spLocks noGrp="1"/>
          </p:cNvSpPr>
          <p:nvPr>
            <p:ph type="title"/>
          </p:nvPr>
        </p:nvSpPr>
        <p:spPr>
          <a:xfrm>
            <a:off x="563369" y="473236"/>
            <a:ext cx="7628131" cy="1107914"/>
          </a:xfrm>
        </p:spPr>
        <p:txBody>
          <a:bodyPr>
            <a:noAutofit/>
          </a:bodyPr>
          <a:lstStyle/>
          <a:p>
            <a:r>
              <a:rPr lang="en-US"/>
              <a:t>Azure is the home in the cloud for your .NET applications</a:t>
            </a:r>
            <a:endParaRPr lang="en-US">
              <a:highlight>
                <a:srgbClr val="FFFF00"/>
              </a:highlight>
            </a:endParaRPr>
          </a:p>
        </p:txBody>
      </p:sp>
      <p:sp>
        <p:nvSpPr>
          <p:cNvPr id="4" name="Content Placeholder 1">
            <a:extLst>
              <a:ext uri="{FF2B5EF4-FFF2-40B4-BE49-F238E27FC236}">
                <a16:creationId xmlns:a16="http://schemas.microsoft.com/office/drawing/2014/main" id="{2814C061-D727-22BC-43E6-C6F5C72FB9A6}"/>
              </a:ext>
            </a:extLst>
          </p:cNvPr>
          <p:cNvSpPr txBox="1">
            <a:spLocks/>
          </p:cNvSpPr>
          <p:nvPr/>
        </p:nvSpPr>
        <p:spPr>
          <a:xfrm>
            <a:off x="588262" y="2305051"/>
            <a:ext cx="7762875" cy="7621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spcBef>
                <a:spcPct val="0"/>
              </a:spcBef>
              <a:spcAft>
                <a:spcPts val="3000"/>
              </a:spcAft>
              <a:buSzTx/>
              <a:buFontTx/>
              <a:buNone/>
              <a:defRPr/>
            </a:pPr>
            <a:r>
              <a:rPr lang="en-US" sz="2000">
                <a:solidFill>
                  <a:srgbClr val="000000"/>
                </a:solidFill>
                <a:latin typeface="Segoe UI"/>
                <a:ea typeface="Calibri" panose="020F0502020204030204" pitchFamily="34" charset="0"/>
                <a:cs typeface="+mn-cs"/>
              </a:rPr>
              <a:t>Azure offers the only end-to-end </a:t>
            </a:r>
            <a:r>
              <a:rPr lang="en-US" sz="2000">
                <a:solidFill>
                  <a:srgbClr val="000000"/>
                </a:solidFill>
                <a:latin typeface="Segoe UI"/>
                <a:cs typeface="+mn-cs"/>
              </a:rPr>
              <a:t>web hosting platform </a:t>
            </a:r>
            <a:r>
              <a:rPr lang="en-US" sz="2000">
                <a:solidFill>
                  <a:srgbClr val="0078D4"/>
                </a:solidFill>
                <a:latin typeface="Segoe UI"/>
                <a:cs typeface="+mn-cs"/>
              </a:rPr>
              <a:t>designed from the ground up to build and manage .NET applications</a:t>
            </a:r>
          </a:p>
        </p:txBody>
      </p:sp>
      <p:sp>
        <p:nvSpPr>
          <p:cNvPr id="5" name="Content Placeholder 3">
            <a:extLst>
              <a:ext uri="{FF2B5EF4-FFF2-40B4-BE49-F238E27FC236}">
                <a16:creationId xmlns:a16="http://schemas.microsoft.com/office/drawing/2014/main" id="{08FDD861-BDA5-CDAC-33B7-428AC60CE61D}"/>
              </a:ext>
            </a:extLst>
          </p:cNvPr>
          <p:cNvSpPr txBox="1">
            <a:spLocks/>
          </p:cNvSpPr>
          <p:nvPr/>
        </p:nvSpPr>
        <p:spPr>
          <a:xfrm>
            <a:off x="10083041" y="2269331"/>
            <a:ext cx="1727960" cy="7621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200" spc="-50">
                <a:ln w="3175">
                  <a:noFill/>
                </a:ln>
                <a:solidFill>
                  <a:prstClr val="white"/>
                </a:solidFill>
                <a:latin typeface="Segoe UI Semibold"/>
              </a:rPr>
              <a:t>Unmatched productivity</a:t>
            </a:r>
          </a:p>
        </p:txBody>
      </p:sp>
      <p:sp>
        <p:nvSpPr>
          <p:cNvPr id="6" name="Content Placeholder 4">
            <a:extLst>
              <a:ext uri="{FF2B5EF4-FFF2-40B4-BE49-F238E27FC236}">
                <a16:creationId xmlns:a16="http://schemas.microsoft.com/office/drawing/2014/main" id="{DCC1E8AC-13BB-6E7A-4FA2-14E8CC4012FF}"/>
              </a:ext>
            </a:extLst>
          </p:cNvPr>
          <p:cNvSpPr txBox="1">
            <a:spLocks/>
          </p:cNvSpPr>
          <p:nvPr/>
        </p:nvSpPr>
        <p:spPr>
          <a:xfrm>
            <a:off x="587051" y="3767027"/>
            <a:ext cx="7265581" cy="81646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spcBef>
                <a:spcPct val="0"/>
              </a:spcBef>
              <a:spcAft>
                <a:spcPts val="3000"/>
              </a:spcAft>
              <a:buSzTx/>
              <a:buFontTx/>
              <a:buNone/>
              <a:defRPr/>
            </a:pPr>
            <a:r>
              <a:rPr lang="en-US" sz="2000">
                <a:solidFill>
                  <a:srgbClr val="000000"/>
                </a:solidFill>
                <a:latin typeface="Segoe UI"/>
                <a:cs typeface="+mn-cs"/>
              </a:rPr>
              <a:t>App Service and Azure SQL Database are </a:t>
            </a:r>
            <a:r>
              <a:rPr lang="en-US" sz="2000">
                <a:solidFill>
                  <a:srgbClr val="0078D4"/>
                </a:solidFill>
                <a:latin typeface="Segoe UI"/>
                <a:cs typeface="+mn-cs"/>
              </a:rPr>
              <a:t>optimized to be the home in the cloud for .NET web apps and their databases</a:t>
            </a:r>
          </a:p>
        </p:txBody>
      </p:sp>
      <p:sp>
        <p:nvSpPr>
          <p:cNvPr id="7" name="Content Placeholder 5">
            <a:extLst>
              <a:ext uri="{FF2B5EF4-FFF2-40B4-BE49-F238E27FC236}">
                <a16:creationId xmlns:a16="http://schemas.microsoft.com/office/drawing/2014/main" id="{C16574C9-E37F-FB31-A26A-0A1D44F9F363}"/>
              </a:ext>
            </a:extLst>
          </p:cNvPr>
          <p:cNvSpPr txBox="1">
            <a:spLocks/>
          </p:cNvSpPr>
          <p:nvPr/>
        </p:nvSpPr>
        <p:spPr>
          <a:xfrm>
            <a:off x="10082212" y="3735226"/>
            <a:ext cx="2105025" cy="7621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200" spc="-50">
                <a:ln w="3175">
                  <a:noFill/>
                </a:ln>
                <a:solidFill>
                  <a:prstClr val="white"/>
                </a:solidFill>
                <a:latin typeface="Segoe UI Semibold"/>
                <a:cs typeface="Segoe UI"/>
              </a:rPr>
              <a:t>Fully-managed offerings</a:t>
            </a:r>
          </a:p>
        </p:txBody>
      </p:sp>
      <p:sp>
        <p:nvSpPr>
          <p:cNvPr id="8" name="Content Placeholder 6">
            <a:extLst>
              <a:ext uri="{FF2B5EF4-FFF2-40B4-BE49-F238E27FC236}">
                <a16:creationId xmlns:a16="http://schemas.microsoft.com/office/drawing/2014/main" id="{6253486E-B640-41F5-92B2-0FAAFF8A70C4}"/>
              </a:ext>
            </a:extLst>
          </p:cNvPr>
          <p:cNvSpPr txBox="1">
            <a:spLocks/>
          </p:cNvSpPr>
          <p:nvPr/>
        </p:nvSpPr>
        <p:spPr>
          <a:xfrm>
            <a:off x="587273" y="5304143"/>
            <a:ext cx="7628131" cy="84121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2" fontAlgn="base">
              <a:spcBef>
                <a:spcPct val="0"/>
              </a:spcBef>
              <a:spcAft>
                <a:spcPts val="3000"/>
              </a:spcAft>
              <a:buSzTx/>
              <a:buFontTx/>
              <a:buNone/>
              <a:defRPr/>
            </a:pPr>
            <a:r>
              <a:rPr lang="en-US" sz="2000">
                <a:solidFill>
                  <a:srgbClr val="000000"/>
                </a:solidFill>
                <a:latin typeface="Segoe UI"/>
                <a:cs typeface="+mn-cs"/>
              </a:rPr>
              <a:t>Azure Migrate and our free app and database migration assistants </a:t>
            </a:r>
            <a:r>
              <a:rPr lang="en-US" sz="2000">
                <a:solidFill>
                  <a:srgbClr val="0078D4"/>
                </a:solidFill>
                <a:latin typeface="Segoe UI"/>
                <a:cs typeface="+mn-cs"/>
              </a:rPr>
              <a:t>provide a simple path to the cloud</a:t>
            </a:r>
          </a:p>
        </p:txBody>
      </p:sp>
      <p:sp>
        <p:nvSpPr>
          <p:cNvPr id="9" name="Content Placeholder 7">
            <a:extLst>
              <a:ext uri="{FF2B5EF4-FFF2-40B4-BE49-F238E27FC236}">
                <a16:creationId xmlns:a16="http://schemas.microsoft.com/office/drawing/2014/main" id="{63971763-A31C-982B-CCC4-EAC2568AB888}"/>
              </a:ext>
            </a:extLst>
          </p:cNvPr>
          <p:cNvSpPr txBox="1">
            <a:spLocks/>
          </p:cNvSpPr>
          <p:nvPr/>
        </p:nvSpPr>
        <p:spPr>
          <a:xfrm>
            <a:off x="10112851" y="5199368"/>
            <a:ext cx="1401388" cy="7175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200" spc="-50">
                <a:ln w="3175">
                  <a:noFill/>
                </a:ln>
                <a:solidFill>
                  <a:prstClr val="white"/>
                </a:solidFill>
                <a:latin typeface="Segoe UI Semibold"/>
              </a:rPr>
              <a:t>Seamless migration</a:t>
            </a:r>
          </a:p>
        </p:txBody>
      </p:sp>
    </p:spTree>
    <p:extLst>
      <p:ext uri="{BB962C8B-B14F-4D97-AF65-F5344CB8AC3E}">
        <p14:creationId xmlns:p14="http://schemas.microsoft.com/office/powerpoint/2010/main" val="1076771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0C15110E-0A45-F8E0-4448-CD184E7ACD48}"/>
              </a:ext>
              <a:ext uri="{C183D7F6-B498-43B3-948B-1728B52AA6E4}">
                <adec:decorative xmlns:adec="http://schemas.microsoft.com/office/drawing/2017/decorative" val="1"/>
              </a:ext>
            </a:extLst>
          </p:cNvPr>
          <p:cNvSpPr/>
          <p:nvPr/>
        </p:nvSpPr>
        <p:spPr bwMode="auto">
          <a:xfrm flipV="1">
            <a:off x="6010927" y="2250869"/>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7" name="Picture 36">
            <a:extLst>
              <a:ext uri="{FF2B5EF4-FFF2-40B4-BE49-F238E27FC236}">
                <a16:creationId xmlns:a16="http://schemas.microsoft.com/office/drawing/2014/main" id="{E8ABFE5A-2E3E-52BF-0371-BADFA6B2828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0556" t="14018" r="12846" b="24415"/>
          <a:stretch/>
        </p:blipFill>
        <p:spPr>
          <a:xfrm>
            <a:off x="1575" y="1914028"/>
            <a:ext cx="4066040" cy="2505951"/>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38" name="Picture 37">
            <a:extLst>
              <a:ext uri="{FF2B5EF4-FFF2-40B4-BE49-F238E27FC236}">
                <a16:creationId xmlns:a16="http://schemas.microsoft.com/office/drawing/2014/main" id="{B2942233-3F17-FD3B-CB47-AFBC920CDE1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47" r="-2" b="40062"/>
          <a:stretch/>
        </p:blipFill>
        <p:spPr>
          <a:xfrm>
            <a:off x="4055161" y="1914028"/>
            <a:ext cx="4066040" cy="2505945"/>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pic>
        <p:nvPicPr>
          <p:cNvPr id="39" name="Picture 38">
            <a:extLst>
              <a:ext uri="{FF2B5EF4-FFF2-40B4-BE49-F238E27FC236}">
                <a16:creationId xmlns:a16="http://schemas.microsoft.com/office/drawing/2014/main" id="{BA5AA5FB-644C-1DAA-4BBD-1DFCD3122249}"/>
              </a:ext>
              <a:ext uri="{C183D7F6-B498-43B3-948B-1728B52AA6E4}">
                <adec:decorative xmlns:adec="http://schemas.microsoft.com/office/drawing/2017/decorative" val="1"/>
              </a:ext>
            </a:extLst>
          </p:cNvPr>
          <p:cNvPicPr>
            <a:picLocks noChangeAspect="1"/>
          </p:cNvPicPr>
          <p:nvPr/>
        </p:nvPicPr>
        <p:blipFill rotWithShape="1">
          <a:blip r:embed="rId5"/>
          <a:srcRect l="1" t="12097" r="38938" b="31453"/>
          <a:stretch/>
        </p:blipFill>
        <p:spPr>
          <a:xfrm>
            <a:off x="8125960" y="1914028"/>
            <a:ext cx="4066040" cy="2505945"/>
          </a:xfrm>
          <a:prstGeom prst="rect">
            <a:avLst/>
          </a:prstGeom>
        </p:spPr>
      </p:pic>
      <p:sp>
        <p:nvSpPr>
          <p:cNvPr id="40" name="Title 2">
            <a:extLst>
              <a:ext uri="{FF2B5EF4-FFF2-40B4-BE49-F238E27FC236}">
                <a16:creationId xmlns:a16="http://schemas.microsoft.com/office/drawing/2014/main" id="{8B1CD8B5-4B32-DF7D-0987-DE1D8F43F53C}"/>
              </a:ext>
              <a:ext uri="{C183D7F6-B498-43B3-948B-1728B52AA6E4}">
                <adec:decorative xmlns:adec="http://schemas.microsoft.com/office/drawing/2017/decorative" val="1"/>
              </a:ext>
            </a:extLst>
          </p:cNvPr>
          <p:cNvSpPr txBox="1">
            <a:spLocks/>
          </p:cNvSpPr>
          <p:nvPr/>
        </p:nvSpPr>
        <p:spPr bwMode="ltGray">
          <a:xfrm>
            <a:off x="0" y="1914028"/>
            <a:ext cx="12192000" cy="2505945"/>
          </a:xfrm>
          <a:prstGeom prst="rect">
            <a:avLst/>
          </a:prstGeom>
          <a:gradFill flip="none" rotWithShape="1">
            <a:gsLst>
              <a:gs pos="39000">
                <a:srgbClr val="000000">
                  <a:alpha val="81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11" name="Title 2">
            <a:extLst>
              <a:ext uri="{FF2B5EF4-FFF2-40B4-BE49-F238E27FC236}">
                <a16:creationId xmlns:a16="http://schemas.microsoft.com/office/drawing/2014/main" id="{06DFF2A2-6781-A256-C42D-A241FED72E9E}"/>
              </a:ext>
            </a:extLst>
          </p:cNvPr>
          <p:cNvSpPr>
            <a:spLocks noGrp="1"/>
          </p:cNvSpPr>
          <p:nvPr>
            <p:ph type="title"/>
          </p:nvPr>
        </p:nvSpPr>
        <p:spPr>
          <a:xfrm>
            <a:off x="563369" y="473236"/>
            <a:ext cx="11081177" cy="1020602"/>
          </a:xfrm>
        </p:spPr>
        <p:txBody>
          <a:bodyPr/>
          <a:lstStyle/>
          <a:p>
            <a:r>
              <a:rPr lang="en-US"/>
              <a:t>With App Service and Azure SQL you can</a:t>
            </a:r>
          </a:p>
        </p:txBody>
      </p:sp>
      <p:grpSp>
        <p:nvGrpSpPr>
          <p:cNvPr id="12" name="Group 11">
            <a:extLst>
              <a:ext uri="{FF2B5EF4-FFF2-40B4-BE49-F238E27FC236}">
                <a16:creationId xmlns:a16="http://schemas.microsoft.com/office/drawing/2014/main" id="{81BA856C-5496-48AF-F658-79C3B319512E}"/>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13" name="Oval 12">
              <a:extLst>
                <a:ext uri="{FF2B5EF4-FFF2-40B4-BE49-F238E27FC236}">
                  <a16:creationId xmlns:a16="http://schemas.microsoft.com/office/drawing/2014/main" id="{C63B84BF-D49E-B3AF-0A70-57C5C7E1C1AD}"/>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 name="Graphic 47" descr="scales, legal">
              <a:extLst>
                <a:ext uri="{FF2B5EF4-FFF2-40B4-BE49-F238E27FC236}">
                  <a16:creationId xmlns:a16="http://schemas.microsoft.com/office/drawing/2014/main" id="{5A7203AC-301F-0B02-23BB-F72CDB4D3410}"/>
                </a:ext>
              </a:extLst>
            </p:cNvPr>
            <p:cNvGrpSpPr/>
            <p:nvPr/>
          </p:nvGrpSpPr>
          <p:grpSpPr>
            <a:xfrm>
              <a:off x="644227" y="2491992"/>
              <a:ext cx="525768" cy="535157"/>
              <a:chOff x="5308375" y="2612462"/>
              <a:chExt cx="387070" cy="393982"/>
            </a:xfrm>
          </p:grpSpPr>
          <p:sp>
            <p:nvSpPr>
              <p:cNvPr id="15" name="Freeform: Shape 14">
                <a:extLst>
                  <a:ext uri="{FF2B5EF4-FFF2-40B4-BE49-F238E27FC236}">
                    <a16:creationId xmlns:a16="http://schemas.microsoft.com/office/drawing/2014/main" id="{746897A9-34B0-7E80-4EB5-ACB88142DA27}"/>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DB0308E-C906-86D3-84FA-D4EE6A615121}"/>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tx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 name="Content Placeholder 1">
            <a:extLst>
              <a:ext uri="{FF2B5EF4-FFF2-40B4-BE49-F238E27FC236}">
                <a16:creationId xmlns:a16="http://schemas.microsoft.com/office/drawing/2014/main" id="{6830B6AB-6305-5A2C-CCA2-C43D314E08C1}"/>
              </a:ext>
            </a:extLst>
          </p:cNvPr>
          <p:cNvSpPr txBox="1">
            <a:spLocks/>
          </p:cNvSpPr>
          <p:nvPr/>
        </p:nvSpPr>
        <p:spPr>
          <a:xfrm>
            <a:off x="365316" y="3688297"/>
            <a:ext cx="2617787" cy="3810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200" spc="-50">
                <a:ln w="3175">
                  <a:noFill/>
                </a:ln>
                <a:solidFill>
                  <a:srgbClr val="50E6FF"/>
                </a:solidFill>
                <a:latin typeface="Segoe UI Semibold"/>
              </a:rPr>
              <a:t>Optimize Cost</a:t>
            </a:r>
          </a:p>
        </p:txBody>
      </p:sp>
      <p:sp>
        <p:nvSpPr>
          <p:cNvPr id="18" name="Content Placeholder 7">
            <a:extLst>
              <a:ext uri="{FF2B5EF4-FFF2-40B4-BE49-F238E27FC236}">
                <a16:creationId xmlns:a16="http://schemas.microsoft.com/office/drawing/2014/main" id="{3AB835FC-1A27-47B1-A45C-D369362C7960}"/>
              </a:ext>
            </a:extLst>
          </p:cNvPr>
          <p:cNvSpPr txBox="1">
            <a:spLocks/>
          </p:cNvSpPr>
          <p:nvPr/>
        </p:nvSpPr>
        <p:spPr>
          <a:xfrm>
            <a:off x="365313" y="4703976"/>
            <a:ext cx="3647480" cy="64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Font typeface="Wingdings" panose="05000000000000000000" pitchFamily="2" charset="2"/>
              <a:buNone/>
              <a:defRPr/>
            </a:pPr>
            <a:r>
              <a:rPr lang="en-US" sz="1600">
                <a:solidFill>
                  <a:prstClr val="black"/>
                </a:solidFill>
                <a:latin typeface="Segoe UI"/>
              </a:rPr>
              <a:t>Reduce costs and optimize spend to support changing business priorities</a:t>
            </a:r>
          </a:p>
        </p:txBody>
      </p:sp>
      <p:grpSp>
        <p:nvGrpSpPr>
          <p:cNvPr id="19" name="Group 18">
            <a:extLst>
              <a:ext uri="{FF2B5EF4-FFF2-40B4-BE49-F238E27FC236}">
                <a16:creationId xmlns:a16="http://schemas.microsoft.com/office/drawing/2014/main" id="{E9A3EE62-AE31-F6DB-6706-25254C538E16}"/>
              </a:ext>
              <a:ext uri="{C183D7F6-B498-43B3-948B-1728B52AA6E4}">
                <adec:decorative xmlns:adec="http://schemas.microsoft.com/office/drawing/2017/decorative" val="1"/>
              </a:ext>
            </a:extLst>
          </p:cNvPr>
          <p:cNvGrpSpPr/>
          <p:nvPr/>
        </p:nvGrpSpPr>
        <p:grpSpPr>
          <a:xfrm>
            <a:off x="4429144" y="2282825"/>
            <a:ext cx="953491" cy="953491"/>
            <a:chOff x="4429144" y="2268464"/>
            <a:chExt cx="953491" cy="953491"/>
          </a:xfrm>
        </p:grpSpPr>
        <p:sp>
          <p:nvSpPr>
            <p:cNvPr id="20" name="Oval 19">
              <a:extLst>
                <a:ext uri="{FF2B5EF4-FFF2-40B4-BE49-F238E27FC236}">
                  <a16:creationId xmlns:a16="http://schemas.microsoft.com/office/drawing/2014/main" id="{5FD2A18F-FB28-EFF6-FBA8-39C507549B82}"/>
                </a:ext>
                <a:ext uri="{C183D7F6-B498-43B3-948B-1728B52AA6E4}">
                  <adec:decorative xmlns:adec="http://schemas.microsoft.com/office/drawing/2017/decorative" val="1"/>
                </a:ext>
              </a:extLst>
            </p:cNvPr>
            <p:cNvSpPr/>
            <p:nvPr/>
          </p:nvSpPr>
          <p:spPr bwMode="auto">
            <a:xfrm>
              <a:off x="4429144" y="2268464"/>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CC55C1-F4A9-52D3-3AD7-10C274A06A4D}"/>
                </a:ext>
              </a:extLst>
            </p:cNvPr>
            <p:cNvGrpSpPr/>
            <p:nvPr/>
          </p:nvGrpSpPr>
          <p:grpSpPr>
            <a:xfrm>
              <a:off x="4686550" y="2507846"/>
              <a:ext cx="438679" cy="474726"/>
              <a:chOff x="626659" y="2551425"/>
              <a:chExt cx="375389" cy="406235"/>
            </a:xfrm>
          </p:grpSpPr>
          <p:sp>
            <p:nvSpPr>
              <p:cNvPr id="22" name="Freeform: Shape 21">
                <a:extLst>
                  <a:ext uri="{FF2B5EF4-FFF2-40B4-BE49-F238E27FC236}">
                    <a16:creationId xmlns:a16="http://schemas.microsoft.com/office/drawing/2014/main" id="{13AF10E5-DB53-9B1C-AD77-5C7B9DC3EF3A}"/>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4F557EC-68B8-267B-C305-41EC1AD3735A}"/>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9361D71A-0DEF-65F7-B5AA-13A1EC0A4887}"/>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37">
                <a:extLst>
                  <a:ext uri="{FF2B5EF4-FFF2-40B4-BE49-F238E27FC236}">
                    <a16:creationId xmlns:a16="http://schemas.microsoft.com/office/drawing/2014/main" id="{6878FCB3-C7F9-C440-7B60-27C0F89CD050}"/>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6" name="Content Placeholder 9">
            <a:extLst>
              <a:ext uri="{FF2B5EF4-FFF2-40B4-BE49-F238E27FC236}">
                <a16:creationId xmlns:a16="http://schemas.microsoft.com/office/drawing/2014/main" id="{F2B38E5A-AD23-9F6E-7721-A7E27BD6F13F}"/>
              </a:ext>
            </a:extLst>
          </p:cNvPr>
          <p:cNvSpPr txBox="1">
            <a:spLocks/>
          </p:cNvSpPr>
          <p:nvPr/>
        </p:nvSpPr>
        <p:spPr>
          <a:xfrm>
            <a:off x="4430107" y="3688297"/>
            <a:ext cx="3129642" cy="3810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200" spc="-50">
                <a:ln w="3175">
                  <a:noFill/>
                </a:ln>
                <a:solidFill>
                  <a:srgbClr val="50E6FF"/>
                </a:solidFill>
                <a:latin typeface="Segoe UI Semibold"/>
              </a:rPr>
              <a:t>Operate Confidently</a:t>
            </a:r>
            <a:endParaRPr lang="en-US" sz="2200">
              <a:solidFill>
                <a:srgbClr val="50E6FF"/>
              </a:solidFill>
              <a:latin typeface="Segoe UI Semibold"/>
            </a:endParaRPr>
          </a:p>
        </p:txBody>
      </p:sp>
      <p:sp>
        <p:nvSpPr>
          <p:cNvPr id="27" name="Content Placeholder 15">
            <a:extLst>
              <a:ext uri="{FF2B5EF4-FFF2-40B4-BE49-F238E27FC236}">
                <a16:creationId xmlns:a16="http://schemas.microsoft.com/office/drawing/2014/main" id="{E8397094-4392-67CD-58CC-33494F0EBC30}"/>
              </a:ext>
            </a:extLst>
          </p:cNvPr>
          <p:cNvSpPr txBox="1">
            <a:spLocks/>
          </p:cNvSpPr>
          <p:nvPr/>
        </p:nvSpPr>
        <p:spPr>
          <a:xfrm>
            <a:off x="4427725" y="4703051"/>
            <a:ext cx="2867155" cy="10206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Font typeface="Wingdings" panose="05000000000000000000" pitchFamily="2" charset="2"/>
              <a:buNone/>
              <a:defRPr/>
            </a:pPr>
            <a:r>
              <a:rPr lang="en-US" sz="1600">
                <a:solidFill>
                  <a:prstClr val="black"/>
                </a:solidFill>
                <a:latin typeface="Segoe UI"/>
              </a:rPr>
              <a:t>Seamlessly scale web apps and databases by migrating to fully managed services with built </a:t>
            </a:r>
            <a:br>
              <a:rPr lang="en-US" sz="1600">
                <a:solidFill>
                  <a:prstClr val="black"/>
                </a:solidFill>
                <a:latin typeface="Segoe UI"/>
              </a:rPr>
            </a:br>
            <a:r>
              <a:rPr lang="en-US" sz="1600">
                <a:solidFill>
                  <a:prstClr val="black"/>
                </a:solidFill>
                <a:latin typeface="Segoe UI"/>
              </a:rPr>
              <a:t>in auto-scaling</a:t>
            </a:r>
          </a:p>
        </p:txBody>
      </p:sp>
      <p:grpSp>
        <p:nvGrpSpPr>
          <p:cNvPr id="28" name="!!Group 4">
            <a:extLst>
              <a:ext uri="{FF2B5EF4-FFF2-40B4-BE49-F238E27FC236}">
                <a16:creationId xmlns:a16="http://schemas.microsoft.com/office/drawing/2014/main" id="{42DDFCAA-40AD-5968-F46B-00591703569F}"/>
              </a:ext>
              <a:ext uri="{C183D7F6-B498-43B3-948B-1728B52AA6E4}">
                <adec:decorative xmlns:adec="http://schemas.microsoft.com/office/drawing/2017/decorative" val="1"/>
              </a:ext>
            </a:extLst>
          </p:cNvPr>
          <p:cNvGrpSpPr/>
          <p:nvPr/>
        </p:nvGrpSpPr>
        <p:grpSpPr>
          <a:xfrm>
            <a:off x="8460852" y="2282825"/>
            <a:ext cx="953491" cy="953491"/>
            <a:chOff x="9338694" y="2228640"/>
            <a:chExt cx="1445504" cy="1445504"/>
          </a:xfrm>
        </p:grpSpPr>
        <p:sp>
          <p:nvSpPr>
            <p:cNvPr id="29" name="Oval 28">
              <a:extLst>
                <a:ext uri="{FF2B5EF4-FFF2-40B4-BE49-F238E27FC236}">
                  <a16:creationId xmlns:a16="http://schemas.microsoft.com/office/drawing/2014/main" id="{F2927886-5532-022B-2847-2669AFFD95DE}"/>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A97F47-175A-86A7-2728-03AF7E540B52}"/>
                </a:ext>
              </a:extLst>
            </p:cNvPr>
            <p:cNvGrpSpPr/>
            <p:nvPr/>
          </p:nvGrpSpPr>
          <p:grpSpPr>
            <a:xfrm>
              <a:off x="9728721" y="2507777"/>
              <a:ext cx="665417" cy="887219"/>
              <a:chOff x="11329483" y="1155806"/>
              <a:chExt cx="659423" cy="879230"/>
            </a:xfrm>
          </p:grpSpPr>
          <p:sp>
            <p:nvSpPr>
              <p:cNvPr id="31" name="Freeform: Shape 30">
                <a:extLst>
                  <a:ext uri="{FF2B5EF4-FFF2-40B4-BE49-F238E27FC236}">
                    <a16:creationId xmlns:a16="http://schemas.microsoft.com/office/drawing/2014/main" id="{05B93854-41D8-490F-4CB3-32DE4E1B004C}"/>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CD120CA8-D31E-894B-3DEA-95686C682001}"/>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rgbClr val="0078D4"/>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33" name="Content Placeholder 16">
            <a:extLst>
              <a:ext uri="{FF2B5EF4-FFF2-40B4-BE49-F238E27FC236}">
                <a16:creationId xmlns:a16="http://schemas.microsoft.com/office/drawing/2014/main" id="{5358E4B8-E172-63B0-550C-58DA648456C5}"/>
              </a:ext>
            </a:extLst>
          </p:cNvPr>
          <p:cNvSpPr txBox="1">
            <a:spLocks/>
          </p:cNvSpPr>
          <p:nvPr/>
        </p:nvSpPr>
        <p:spPr>
          <a:xfrm>
            <a:off x="8485418" y="3688295"/>
            <a:ext cx="3418686" cy="4619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200" spc="-50">
                <a:ln w="3175">
                  <a:noFill/>
                </a:ln>
                <a:solidFill>
                  <a:srgbClr val="50E6FF"/>
                </a:solidFill>
                <a:latin typeface="Segoe UI Semibold"/>
              </a:rPr>
              <a:t>Ship New Features Faster</a:t>
            </a:r>
          </a:p>
        </p:txBody>
      </p:sp>
      <p:sp>
        <p:nvSpPr>
          <p:cNvPr id="34" name="Content Placeholder 17">
            <a:extLst>
              <a:ext uri="{FF2B5EF4-FFF2-40B4-BE49-F238E27FC236}">
                <a16:creationId xmlns:a16="http://schemas.microsoft.com/office/drawing/2014/main" id="{FCDF6CA8-D797-1F7E-C9DB-BFD78D5EB0A2}"/>
              </a:ext>
            </a:extLst>
          </p:cNvPr>
          <p:cNvSpPr txBox="1">
            <a:spLocks/>
          </p:cNvSpPr>
          <p:nvPr/>
        </p:nvSpPr>
        <p:spPr>
          <a:xfrm>
            <a:off x="8486388" y="4703051"/>
            <a:ext cx="3361730" cy="9743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Font typeface="Wingdings" panose="05000000000000000000" pitchFamily="2" charset="2"/>
              <a:buNone/>
              <a:defRPr/>
            </a:pPr>
            <a:r>
              <a:rPr lang="en-US" sz="1600">
                <a:solidFill>
                  <a:prstClr val="black"/>
                </a:solidFill>
                <a:latin typeface="Segoe UI"/>
              </a:rPr>
              <a:t>Adjust to new realities and ship new features faster to meet the changing needs of users</a:t>
            </a:r>
          </a:p>
        </p:txBody>
      </p:sp>
    </p:spTree>
    <p:extLst>
      <p:ext uri="{BB962C8B-B14F-4D97-AF65-F5344CB8AC3E}">
        <p14:creationId xmlns:p14="http://schemas.microsoft.com/office/powerpoint/2010/main" val="153170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0" presetClass="path" presetSubtype="0" decel="100000" fill="hold" grpId="1" nodeType="withEffect">
                                  <p:stCondLst>
                                    <p:cond delay="0"/>
                                  </p:stCondLst>
                                  <p:childTnLst>
                                    <p:animMotion origin="layout" path="M -0.00065 -0.00046 C -0.00495 -0.00046 -0.0168 -0.00023 -0.02812 0.00208 C -0.04102 0.00694 -0.04909 0.01065 -0.06237 0.02523 " pathEditMode="relative" rAng="0" ptsTypes="AAA">
                                      <p:cBhvr>
                                        <p:cTn id="9" dur="500" spd="-100000" fill="hold"/>
                                        <p:tgtEl>
                                          <p:spTgt spid="36"/>
                                        </p:tgtEl>
                                        <p:attrNameLst>
                                          <p:attrName>ppt_x</p:attrName>
                                          <p:attrName>ppt_y</p:attrName>
                                        </p:attrNameLst>
                                      </p:cBhvr>
                                      <p:rCtr x="-308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5117B8C-E329-681D-AE6E-167D890B6785}"/>
              </a:ext>
              <a:ext uri="{C183D7F6-B498-43B3-948B-1728B52AA6E4}">
                <adec:decorative xmlns:adec="http://schemas.microsoft.com/office/drawing/2017/decorative" val="1"/>
              </a:ext>
            </a:extLst>
          </p:cNvPr>
          <p:cNvSpPr/>
          <p:nvPr/>
        </p:nvSpPr>
        <p:spPr bwMode="auto">
          <a:xfrm>
            <a:off x="0" y="0"/>
            <a:ext cx="5499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7A625D8-2EF2-0488-31A0-A0AF65C1998A}"/>
              </a:ext>
            </a:extLst>
          </p:cNvPr>
          <p:cNvSpPr>
            <a:spLocks noGrp="1"/>
          </p:cNvSpPr>
          <p:nvPr>
            <p:ph type="title"/>
          </p:nvPr>
        </p:nvSpPr>
        <p:spPr>
          <a:xfrm>
            <a:off x="432272" y="3502886"/>
            <a:ext cx="3732201" cy="556978"/>
          </a:xfrm>
        </p:spPr>
        <p:txBody>
          <a:bodyPr/>
          <a:lstStyle/>
          <a:p>
            <a:pPr defTabSz="932742">
              <a:defRPr/>
            </a:pPr>
            <a:r>
              <a:rPr lang="en-US" sz="3600" spc="-50">
                <a:solidFill>
                  <a:schemeClr val="accent3"/>
                </a:solidFill>
                <a:latin typeface="Segoe UI Semibold"/>
              </a:rPr>
              <a:t>Optimize Costs</a:t>
            </a:r>
          </a:p>
        </p:txBody>
      </p:sp>
      <p:grpSp>
        <p:nvGrpSpPr>
          <p:cNvPr id="3" name="Group 2">
            <a:extLst>
              <a:ext uri="{FF2B5EF4-FFF2-40B4-BE49-F238E27FC236}">
                <a16:creationId xmlns:a16="http://schemas.microsoft.com/office/drawing/2014/main" id="{4951B778-D5C1-CA00-8E0B-26F0199D0C25}"/>
              </a:ext>
              <a:ext uri="{C183D7F6-B498-43B3-948B-1728B52AA6E4}">
                <adec:decorative xmlns:adec="http://schemas.microsoft.com/office/drawing/2017/decorative" val="1"/>
              </a:ext>
            </a:extLst>
          </p:cNvPr>
          <p:cNvGrpSpPr/>
          <p:nvPr/>
        </p:nvGrpSpPr>
        <p:grpSpPr>
          <a:xfrm>
            <a:off x="430366" y="2280807"/>
            <a:ext cx="953491" cy="953491"/>
            <a:chOff x="430366" y="2282825"/>
            <a:chExt cx="953491" cy="953491"/>
          </a:xfrm>
        </p:grpSpPr>
        <p:sp>
          <p:nvSpPr>
            <p:cNvPr id="4" name="Oval 3">
              <a:extLst>
                <a:ext uri="{FF2B5EF4-FFF2-40B4-BE49-F238E27FC236}">
                  <a16:creationId xmlns:a16="http://schemas.microsoft.com/office/drawing/2014/main" id="{1C637C27-56F8-A6F8-8590-6807057F9AB2}"/>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 name="Graphic 47" descr="scales, legal">
              <a:extLst>
                <a:ext uri="{FF2B5EF4-FFF2-40B4-BE49-F238E27FC236}">
                  <a16:creationId xmlns:a16="http://schemas.microsoft.com/office/drawing/2014/main" id="{84617D62-0FBA-59E3-A32C-92E5B7AE57A4}"/>
                </a:ext>
              </a:extLst>
            </p:cNvPr>
            <p:cNvGrpSpPr/>
            <p:nvPr/>
          </p:nvGrpSpPr>
          <p:grpSpPr>
            <a:xfrm>
              <a:off x="644227" y="2491992"/>
              <a:ext cx="525768" cy="535157"/>
              <a:chOff x="5308375" y="2612462"/>
              <a:chExt cx="387070" cy="393982"/>
            </a:xfrm>
          </p:grpSpPr>
          <p:sp>
            <p:nvSpPr>
              <p:cNvPr id="6" name="Freeform: Shape 5">
                <a:extLst>
                  <a:ext uri="{FF2B5EF4-FFF2-40B4-BE49-F238E27FC236}">
                    <a16:creationId xmlns:a16="http://schemas.microsoft.com/office/drawing/2014/main" id="{25E1F147-4243-A0BA-25F9-62FAB978985C}"/>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12AB7E5F-1824-759E-CF38-E4DAC510B298}"/>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tx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pic>
        <p:nvPicPr>
          <p:cNvPr id="8" name="Picture 7" descr="A man writing on the white board with a marker.">
            <a:extLst>
              <a:ext uri="{FF2B5EF4-FFF2-40B4-BE49-F238E27FC236}">
                <a16:creationId xmlns:a16="http://schemas.microsoft.com/office/drawing/2014/main" id="{48249D90-F949-BE5B-A6D8-E9A87D3297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091" r="12846"/>
          <a:stretch/>
        </p:blipFill>
        <p:spPr>
          <a:xfrm>
            <a:off x="5499100" y="0"/>
            <a:ext cx="66929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
        <p:nvSpPr>
          <p:cNvPr id="9" name="Content Placeholder 3">
            <a:extLst>
              <a:ext uri="{FF2B5EF4-FFF2-40B4-BE49-F238E27FC236}">
                <a16:creationId xmlns:a16="http://schemas.microsoft.com/office/drawing/2014/main" id="{FE6A18BF-4585-EDA7-1145-1FD4C33E33FD}"/>
              </a:ext>
            </a:extLst>
          </p:cNvPr>
          <p:cNvSpPr txBox="1">
            <a:spLocks/>
          </p:cNvSpPr>
          <p:nvPr/>
        </p:nvSpPr>
        <p:spPr>
          <a:xfrm>
            <a:off x="435129" y="6384816"/>
            <a:ext cx="1082533" cy="1644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588"/>
              </a:spcAft>
              <a:buSzTx/>
              <a:buFontTx/>
              <a:buNone/>
              <a:defRPr/>
            </a:pPr>
            <a:r>
              <a:rPr lang="en-US" sz="686">
                <a:solidFill>
                  <a:prstClr val="white"/>
                </a:solidFill>
                <a:latin typeface="Segoe UI"/>
                <a:cs typeface="+mn-cs"/>
              </a:rPr>
              <a:t>© Microsoft Corporation</a:t>
            </a:r>
            <a:endParaRPr lang="en-US" sz="784">
              <a:solidFill>
                <a:prstClr val="white"/>
              </a:solidFill>
              <a:latin typeface="Segoe UI"/>
              <a:cs typeface="+mn-cs"/>
            </a:endParaRPr>
          </a:p>
        </p:txBody>
      </p:sp>
      <p:sp>
        <p:nvSpPr>
          <p:cNvPr id="10" name="Text Placeholder 7">
            <a:extLst>
              <a:ext uri="{FF2B5EF4-FFF2-40B4-BE49-F238E27FC236}">
                <a16:creationId xmlns:a16="http://schemas.microsoft.com/office/drawing/2014/main" id="{14674EC2-BB22-06B0-8082-EE4BD9369550}"/>
              </a:ext>
            </a:extLst>
          </p:cNvPr>
          <p:cNvSpPr txBox="1">
            <a:spLocks/>
          </p:cNvSpPr>
          <p:nvPr/>
        </p:nvSpPr>
        <p:spPr>
          <a:xfrm>
            <a:off x="11203230" y="6384816"/>
            <a:ext cx="988770" cy="338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400" fontAlgn="base">
              <a:spcBef>
                <a:spcPct val="0"/>
              </a:spcBef>
              <a:spcAft>
                <a:spcPct val="0"/>
              </a:spcAft>
              <a:buFont typeface="Wingdings" panose="05000000000000000000" pitchFamily="2" charset="2"/>
              <a:buNone/>
              <a:defRPr/>
            </a:pPr>
            <a:r>
              <a:rPr lang="en-US" sz="670">
                <a:solidFill>
                  <a:prstClr val="white"/>
                </a:solidFill>
                <a:ea typeface="Segoe UI" pitchFamily="34" charset="0"/>
              </a:rPr>
              <a:t>Azure</a:t>
            </a:r>
          </a:p>
        </p:txBody>
      </p:sp>
      <p:grpSp>
        <p:nvGrpSpPr>
          <p:cNvPr id="11" name="Group 10">
            <a:extLst>
              <a:ext uri="{FF2B5EF4-FFF2-40B4-BE49-F238E27FC236}">
                <a16:creationId xmlns:a16="http://schemas.microsoft.com/office/drawing/2014/main" id="{C1C6B07F-66B0-8B7C-6B6F-0C0B04D6A4E2}"/>
              </a:ext>
              <a:ext uri="{C183D7F6-B498-43B3-948B-1728B52AA6E4}">
                <adec:decorative xmlns:adec="http://schemas.microsoft.com/office/drawing/2017/decorative" val="1"/>
              </a:ext>
            </a:extLst>
          </p:cNvPr>
          <p:cNvGrpSpPr/>
          <p:nvPr/>
        </p:nvGrpSpPr>
        <p:grpSpPr>
          <a:xfrm>
            <a:off x="2620722" y="2173388"/>
            <a:ext cx="1168328" cy="1168328"/>
            <a:chOff x="2620722" y="2224610"/>
            <a:chExt cx="1168328" cy="1168328"/>
          </a:xfrm>
        </p:grpSpPr>
        <p:grpSp>
          <p:nvGrpSpPr>
            <p:cNvPr id="12" name="!!Group 4">
              <a:extLst>
                <a:ext uri="{FF2B5EF4-FFF2-40B4-BE49-F238E27FC236}">
                  <a16:creationId xmlns:a16="http://schemas.microsoft.com/office/drawing/2014/main" id="{AA18B0E1-E18B-74B8-EBBE-89C9DAE8CEF3}"/>
                </a:ext>
              </a:extLst>
            </p:cNvPr>
            <p:cNvGrpSpPr/>
            <p:nvPr/>
          </p:nvGrpSpPr>
          <p:grpSpPr>
            <a:xfrm>
              <a:off x="2689247" y="2286693"/>
              <a:ext cx="953491" cy="953491"/>
              <a:chOff x="9338694" y="2228640"/>
              <a:chExt cx="1445504" cy="1445504"/>
            </a:xfrm>
          </p:grpSpPr>
          <p:sp>
            <p:nvSpPr>
              <p:cNvPr id="14" name="Oval 13">
                <a:extLst>
                  <a:ext uri="{FF2B5EF4-FFF2-40B4-BE49-F238E27FC236}">
                    <a16:creationId xmlns:a16="http://schemas.microsoft.com/office/drawing/2014/main" id="{13CE6864-0F03-7D61-217C-460456998C1F}"/>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21A587D3-D0B3-E226-F36D-8A7CFCCE4040}"/>
                  </a:ext>
                </a:extLst>
              </p:cNvPr>
              <p:cNvGrpSpPr/>
              <p:nvPr/>
            </p:nvGrpSpPr>
            <p:grpSpPr>
              <a:xfrm>
                <a:off x="9728721" y="2507777"/>
                <a:ext cx="665417" cy="887219"/>
                <a:chOff x="11329483" y="1155806"/>
                <a:chExt cx="659423" cy="879230"/>
              </a:xfrm>
            </p:grpSpPr>
            <p:sp>
              <p:nvSpPr>
                <p:cNvPr id="16" name="Freeform: Shape 15">
                  <a:extLst>
                    <a:ext uri="{FF2B5EF4-FFF2-40B4-BE49-F238E27FC236}">
                      <a16:creationId xmlns:a16="http://schemas.microsoft.com/office/drawing/2014/main" id="{BE73C963-8F6C-6F03-37BA-3E14591A2A1E}"/>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D28C074-4E32-825C-5017-16C6C17AF8F1}"/>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3" name="Oval 12">
              <a:extLst>
                <a:ext uri="{FF2B5EF4-FFF2-40B4-BE49-F238E27FC236}">
                  <a16:creationId xmlns:a16="http://schemas.microsoft.com/office/drawing/2014/main" id="{A203DF89-778F-888B-07A2-3CE855562A06}"/>
                </a:ext>
                <a:ext uri="{C183D7F6-B498-43B3-948B-1728B52AA6E4}">
                  <adec:decorative xmlns:adec="http://schemas.microsoft.com/office/drawing/2017/decorative" val="1"/>
                </a:ext>
              </a:extLst>
            </p:cNvPr>
            <p:cNvSpPr/>
            <p:nvPr/>
          </p:nvSpPr>
          <p:spPr bwMode="auto">
            <a:xfrm>
              <a:off x="2620722" y="2224610"/>
              <a:ext cx="1168328" cy="1168328"/>
            </a:xfrm>
            <a:prstGeom prst="ellipse">
              <a:avLst/>
            </a:prstGeom>
            <a:solidFill>
              <a:schemeClr val="tx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9472100C-8CDA-5223-0885-C6096EB09DF1}"/>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21" name="Oval 20">
              <a:extLst>
                <a:ext uri="{FF2B5EF4-FFF2-40B4-BE49-F238E27FC236}">
                  <a16:creationId xmlns:a16="http://schemas.microsoft.com/office/drawing/2014/main" id="{BBE29064-54E2-CA70-2565-CFD54D31BEA5}"/>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A9033D06-4D47-736A-AA79-BB3E10716428}"/>
                </a:ext>
              </a:extLst>
            </p:cNvPr>
            <p:cNvGrpSpPr/>
            <p:nvPr/>
          </p:nvGrpSpPr>
          <p:grpSpPr>
            <a:xfrm>
              <a:off x="584626" y="2513802"/>
              <a:ext cx="438679" cy="474726"/>
              <a:chOff x="626659" y="2551425"/>
              <a:chExt cx="375389" cy="406235"/>
            </a:xfrm>
          </p:grpSpPr>
          <p:sp>
            <p:nvSpPr>
              <p:cNvPr id="23" name="Freeform: Shape 22">
                <a:extLst>
                  <a:ext uri="{FF2B5EF4-FFF2-40B4-BE49-F238E27FC236}">
                    <a16:creationId xmlns:a16="http://schemas.microsoft.com/office/drawing/2014/main" id="{4DF36982-5133-5705-5E6E-9BFE6A8A6204}"/>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28C87770-37B4-6CC6-FEE5-AB1CA46CDC4E}"/>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80C25728-850B-5108-FDE8-820F7C129CD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137">
                <a:extLst>
                  <a:ext uri="{FF2B5EF4-FFF2-40B4-BE49-F238E27FC236}">
                    <a16:creationId xmlns:a16="http://schemas.microsoft.com/office/drawing/2014/main" id="{8A4145AA-A7E5-01EB-DCA5-640490FC9AAD}"/>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 name="Oval 19">
            <a:extLst>
              <a:ext uri="{FF2B5EF4-FFF2-40B4-BE49-F238E27FC236}">
                <a16:creationId xmlns:a16="http://schemas.microsoft.com/office/drawing/2014/main" id="{FC3B4576-CB86-C063-0BBA-4FF8CE06BC64}"/>
              </a:ext>
              <a:ext uri="{C183D7F6-B498-43B3-948B-1728B52AA6E4}">
                <adec:decorative xmlns:adec="http://schemas.microsoft.com/office/drawing/2017/decorative" val="1"/>
              </a:ext>
            </a:extLst>
          </p:cNvPr>
          <p:cNvSpPr/>
          <p:nvPr/>
        </p:nvSpPr>
        <p:spPr bwMode="auto">
          <a:xfrm>
            <a:off x="1418125" y="2173388"/>
            <a:ext cx="1168328" cy="1168328"/>
          </a:xfrm>
          <a:prstGeom prst="ellipse">
            <a:avLst/>
          </a:prstGeom>
          <a:solidFill>
            <a:schemeClr val="tx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3600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BC70FC6-6335-8DF4-381A-B039C083E447}"/>
              </a:ext>
            </a:extLst>
          </p:cNvPr>
          <p:cNvSpPr>
            <a:spLocks noGrp="1"/>
          </p:cNvSpPr>
          <p:nvPr>
            <p:ph type="title"/>
          </p:nvPr>
        </p:nvSpPr>
        <p:spPr>
          <a:xfrm>
            <a:off x="563369" y="473236"/>
            <a:ext cx="11081177" cy="1020602"/>
          </a:xfrm>
        </p:spPr>
        <p:txBody>
          <a:bodyPr/>
          <a:lstStyle/>
          <a:p>
            <a:r>
              <a:rPr lang="en-US"/>
              <a:t>Today’s imperative: balance near term savings with future growth</a:t>
            </a:r>
            <a:endParaRPr lang="en-IN"/>
          </a:p>
        </p:txBody>
      </p:sp>
      <p:sp>
        <p:nvSpPr>
          <p:cNvPr id="3" name="Content Placeholder 2">
            <a:extLst>
              <a:ext uri="{FF2B5EF4-FFF2-40B4-BE49-F238E27FC236}">
                <a16:creationId xmlns:a16="http://schemas.microsoft.com/office/drawing/2014/main" id="{227B80C1-C233-5302-A651-E1E96D8F3427}"/>
              </a:ext>
            </a:extLst>
          </p:cNvPr>
          <p:cNvSpPr txBox="1">
            <a:spLocks/>
          </p:cNvSpPr>
          <p:nvPr/>
        </p:nvSpPr>
        <p:spPr>
          <a:xfrm>
            <a:off x="637564" y="1761868"/>
            <a:ext cx="5603693" cy="47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2000">
                <a:solidFill>
                  <a:srgbClr val="0078D4"/>
                </a:solidFill>
                <a:latin typeface="Segoe UI Semibold"/>
                <a:cs typeface="+mn-cs"/>
              </a:rPr>
              <a:t>IT leaders must plan for an uncertain future…</a:t>
            </a:r>
          </a:p>
        </p:txBody>
      </p:sp>
      <p:grpSp>
        <p:nvGrpSpPr>
          <p:cNvPr id="4" name="Group 3" descr="&quot;">
            <a:extLst>
              <a:ext uri="{FF2B5EF4-FFF2-40B4-BE49-F238E27FC236}">
                <a16:creationId xmlns:a16="http://schemas.microsoft.com/office/drawing/2014/main" id="{BE8DDFD4-C01C-461F-EC4D-161214A30BD0}"/>
              </a:ext>
            </a:extLst>
          </p:cNvPr>
          <p:cNvGrpSpPr/>
          <p:nvPr/>
        </p:nvGrpSpPr>
        <p:grpSpPr>
          <a:xfrm>
            <a:off x="498868" y="2159406"/>
            <a:ext cx="467990" cy="467990"/>
            <a:chOff x="509218" y="2158290"/>
            <a:chExt cx="467990" cy="467990"/>
          </a:xfrm>
        </p:grpSpPr>
        <p:sp>
          <p:nvSpPr>
            <p:cNvPr id="5" name="Oval 4">
              <a:extLst>
                <a:ext uri="{FF2B5EF4-FFF2-40B4-BE49-F238E27FC236}">
                  <a16:creationId xmlns:a16="http://schemas.microsoft.com/office/drawing/2014/main" id="{F4A29488-66A6-520C-E412-F4E2DEB1899C}"/>
                </a:ext>
                <a:ext uri="{C183D7F6-B498-43B3-948B-1728B52AA6E4}">
                  <adec:decorative xmlns:adec="http://schemas.microsoft.com/office/drawing/2017/decorative" val="1"/>
                </a:ext>
              </a:extLst>
            </p:cNvPr>
            <p:cNvSpPr/>
            <p:nvPr userDrawn="1"/>
          </p:nvSpPr>
          <p:spPr>
            <a:xfrm rot="10800000" flipH="1">
              <a:off x="509218" y="2158290"/>
              <a:ext cx="467990" cy="467990"/>
            </a:xfrm>
            <a:prstGeom prst="ellipse">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F4720EF-F644-B128-84F8-723A0F5F955C}"/>
                </a:ext>
              </a:extLst>
            </p:cNvPr>
            <p:cNvGrpSpPr/>
            <p:nvPr userDrawn="1"/>
          </p:nvGrpSpPr>
          <p:grpSpPr>
            <a:xfrm flipH="1" flipV="1">
              <a:off x="593264" y="2295111"/>
              <a:ext cx="299859" cy="194348"/>
              <a:chOff x="6671875" y="3588151"/>
              <a:chExt cx="327025" cy="239595"/>
            </a:xfrm>
            <a:solidFill>
              <a:schemeClr val="bg1">
                <a:lumMod val="85000"/>
              </a:schemeClr>
            </a:solidFill>
          </p:grpSpPr>
          <p:sp>
            <p:nvSpPr>
              <p:cNvPr id="7" name="Freeform 9">
                <a:extLst>
                  <a:ext uri="{FF2B5EF4-FFF2-40B4-BE49-F238E27FC236}">
                    <a16:creationId xmlns:a16="http://schemas.microsoft.com/office/drawing/2014/main" id="{9062BAC7-D75F-F995-C7DD-9A991C76E8CD}"/>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4"/>
              </a:solidFill>
              <a:ln w="1905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0">
                <a:extLst>
                  <a:ext uri="{FF2B5EF4-FFF2-40B4-BE49-F238E27FC236}">
                    <a16:creationId xmlns:a16="http://schemas.microsoft.com/office/drawing/2014/main" id="{DA52FD3F-D05D-6927-E74E-1ACDF4D44D42}"/>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4"/>
              </a:solidFill>
              <a:ln w="1905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 name="Content Placeholder 3">
            <a:extLst>
              <a:ext uri="{FF2B5EF4-FFF2-40B4-BE49-F238E27FC236}">
                <a16:creationId xmlns:a16="http://schemas.microsoft.com/office/drawing/2014/main" id="{2438915D-28D6-3516-C763-A80A38D015F6}"/>
              </a:ext>
            </a:extLst>
          </p:cNvPr>
          <p:cNvSpPr txBox="1">
            <a:spLocks/>
          </p:cNvSpPr>
          <p:nvPr/>
        </p:nvSpPr>
        <p:spPr>
          <a:xfrm>
            <a:off x="685189" y="2679851"/>
            <a:ext cx="5303016" cy="131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1550" kern="0">
                <a:solidFill>
                  <a:prstClr val="black"/>
                </a:solidFill>
                <a:latin typeface="Segoe UI"/>
                <a:cs typeface="+mn-cs"/>
              </a:rPr>
              <a:t>Executive leaders [in times of recession] turn to “quick wins”, and ad hoc cost cutting. While theses decisions can save money in the short term, they can inhibit the function’s long-term strategy to come out of a tough economic environment. </a:t>
            </a:r>
            <a:r>
              <a:rPr lang="en-US" sz="1550" i="1">
                <a:solidFill>
                  <a:prstClr val="black"/>
                </a:solidFill>
                <a:latin typeface="Segoe UI Semibold"/>
                <a:cs typeface="+mn-cs"/>
              </a:rPr>
              <a:t>Gartner</a:t>
            </a:r>
          </a:p>
        </p:txBody>
      </p:sp>
      <p:sp>
        <p:nvSpPr>
          <p:cNvPr id="10" name="Content Placeholder 4">
            <a:extLst>
              <a:ext uri="{FF2B5EF4-FFF2-40B4-BE49-F238E27FC236}">
                <a16:creationId xmlns:a16="http://schemas.microsoft.com/office/drawing/2014/main" id="{9B36E8DC-4946-1F16-0DB2-E77C1FBDD110}"/>
              </a:ext>
            </a:extLst>
          </p:cNvPr>
          <p:cNvSpPr txBox="1">
            <a:spLocks/>
          </p:cNvSpPr>
          <p:nvPr/>
        </p:nvSpPr>
        <p:spPr>
          <a:xfrm>
            <a:off x="686615" y="4098106"/>
            <a:ext cx="5256346" cy="8560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1550" kern="0">
                <a:solidFill>
                  <a:prstClr val="black"/>
                </a:solidFill>
                <a:latin typeface="Segoe UI"/>
                <a:cs typeface="+mn-cs"/>
              </a:rPr>
              <a:t>Enterprise leaders face unprecedented budget pressure […] but that urgency only increases the need to assess all cost decisions strategically. </a:t>
            </a:r>
            <a:r>
              <a:rPr lang="en-US" sz="1550" i="1">
                <a:solidFill>
                  <a:prstClr val="black"/>
                </a:solidFill>
                <a:latin typeface="Segoe UI Semibold"/>
                <a:cs typeface="+mn-cs"/>
              </a:rPr>
              <a:t>Gartner </a:t>
            </a:r>
          </a:p>
        </p:txBody>
      </p:sp>
      <p:sp>
        <p:nvSpPr>
          <p:cNvPr id="11" name="Content Placeholder 6">
            <a:extLst>
              <a:ext uri="{FF2B5EF4-FFF2-40B4-BE49-F238E27FC236}">
                <a16:creationId xmlns:a16="http://schemas.microsoft.com/office/drawing/2014/main" id="{6A367772-4071-33CD-62CD-B4617AFACC5D}"/>
              </a:ext>
            </a:extLst>
          </p:cNvPr>
          <p:cNvSpPr txBox="1">
            <a:spLocks/>
          </p:cNvSpPr>
          <p:nvPr/>
        </p:nvSpPr>
        <p:spPr>
          <a:xfrm>
            <a:off x="686615" y="5128990"/>
            <a:ext cx="5603693" cy="856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500"/>
              </a:spcAft>
              <a:buSzTx/>
              <a:buFontTx/>
              <a:buNone/>
              <a:defRPr/>
            </a:pPr>
            <a:r>
              <a:rPr lang="en-US" sz="1550" kern="0">
                <a:solidFill>
                  <a:prstClr val="black"/>
                </a:solidFill>
                <a:latin typeface="Segoe UI"/>
                <a:cs typeface="+mn-cs"/>
              </a:rPr>
              <a:t>While CIOs and their business partners are under intense pressure to cut tech budgets, technology plays a vital role in business survival and success during this recession. </a:t>
            </a:r>
            <a:r>
              <a:rPr lang="en-US" sz="1550" i="1">
                <a:solidFill>
                  <a:prstClr val="black"/>
                </a:solidFill>
                <a:latin typeface="Segoe UI Semibold"/>
                <a:cs typeface="+mn-cs"/>
              </a:rPr>
              <a:t>Forrester</a:t>
            </a:r>
            <a:endParaRPr lang="en-US" sz="1550">
              <a:solidFill>
                <a:prstClr val="black"/>
              </a:solidFill>
              <a:latin typeface="Segoe UI Semibold"/>
              <a:cs typeface="+mn-cs"/>
            </a:endParaRPr>
          </a:p>
        </p:txBody>
      </p:sp>
      <p:grpSp>
        <p:nvGrpSpPr>
          <p:cNvPr id="12" name="Group 11" descr="&quot;">
            <a:extLst>
              <a:ext uri="{FF2B5EF4-FFF2-40B4-BE49-F238E27FC236}">
                <a16:creationId xmlns:a16="http://schemas.microsoft.com/office/drawing/2014/main" id="{B988BB8A-92B9-E11C-DF47-71ABB59CA29A}"/>
              </a:ext>
            </a:extLst>
          </p:cNvPr>
          <p:cNvGrpSpPr/>
          <p:nvPr/>
        </p:nvGrpSpPr>
        <p:grpSpPr>
          <a:xfrm>
            <a:off x="5684834" y="6125429"/>
            <a:ext cx="467990" cy="467990"/>
            <a:chOff x="6461902" y="5467335"/>
            <a:chExt cx="467990" cy="467990"/>
          </a:xfrm>
        </p:grpSpPr>
        <p:sp>
          <p:nvSpPr>
            <p:cNvPr id="13" name="Oval 12">
              <a:extLst>
                <a:ext uri="{FF2B5EF4-FFF2-40B4-BE49-F238E27FC236}">
                  <a16:creationId xmlns:a16="http://schemas.microsoft.com/office/drawing/2014/main" id="{BBE367A8-016A-D0A9-3DBA-CD5FCEBC27C7}"/>
                </a:ext>
              </a:extLst>
            </p:cNvPr>
            <p:cNvSpPr/>
            <p:nvPr/>
          </p:nvSpPr>
          <p:spPr>
            <a:xfrm>
              <a:off x="6461902" y="5467335"/>
              <a:ext cx="467990" cy="467990"/>
            </a:xfrm>
            <a:prstGeom prst="ellipse">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E1B0050C-DDCF-5EE7-E16F-2AD5AACAEA0F}"/>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5" name="Freeform 9">
                <a:extLst>
                  <a:ext uri="{FF2B5EF4-FFF2-40B4-BE49-F238E27FC236}">
                    <a16:creationId xmlns:a16="http://schemas.microsoft.com/office/drawing/2014/main" id="{733D5491-A206-EF15-38B5-44C4E2E72B3C}"/>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4"/>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3E74F330-A21F-C079-EE28-C7A7787CA164}"/>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4"/>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 name="Content Placeholder 7">
            <a:extLst>
              <a:ext uri="{FF2B5EF4-FFF2-40B4-BE49-F238E27FC236}">
                <a16:creationId xmlns:a16="http://schemas.microsoft.com/office/drawing/2014/main" id="{6F6FC4B8-733A-E675-BF01-3BEF8D5E9459}"/>
              </a:ext>
            </a:extLst>
          </p:cNvPr>
          <p:cNvSpPr txBox="1">
            <a:spLocks/>
          </p:cNvSpPr>
          <p:nvPr/>
        </p:nvSpPr>
        <p:spPr>
          <a:xfrm>
            <a:off x="6752791" y="1762339"/>
            <a:ext cx="4276205" cy="5370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IN" sz="2000">
                <a:solidFill>
                  <a:srgbClr val="0078D4"/>
                </a:solidFill>
                <a:latin typeface="Segoe UI Semibold"/>
                <a:cs typeface="+mn-cs"/>
              </a:rPr>
              <a:t>…while rationalizing near term costs</a:t>
            </a:r>
          </a:p>
        </p:txBody>
      </p:sp>
      <p:grpSp>
        <p:nvGrpSpPr>
          <p:cNvPr id="18" name="Group 17">
            <a:extLst>
              <a:ext uri="{FF2B5EF4-FFF2-40B4-BE49-F238E27FC236}">
                <a16:creationId xmlns:a16="http://schemas.microsoft.com/office/drawing/2014/main" id="{4B941DD1-00A5-723C-3CD0-AA5B56A1B8E7}"/>
              </a:ext>
              <a:ext uri="{C183D7F6-B498-43B3-948B-1728B52AA6E4}">
                <adec:decorative xmlns:adec="http://schemas.microsoft.com/office/drawing/2017/decorative" val="1"/>
              </a:ext>
            </a:extLst>
          </p:cNvPr>
          <p:cNvGrpSpPr/>
          <p:nvPr/>
        </p:nvGrpSpPr>
        <p:grpSpPr>
          <a:xfrm>
            <a:off x="6662057" y="2425190"/>
            <a:ext cx="484992" cy="484992"/>
            <a:chOff x="7092600" y="1793424"/>
            <a:chExt cx="484992" cy="484992"/>
          </a:xfrm>
        </p:grpSpPr>
        <p:sp>
          <p:nvSpPr>
            <p:cNvPr id="19" name="Oval 18">
              <a:extLst>
                <a:ext uri="{FF2B5EF4-FFF2-40B4-BE49-F238E27FC236}">
                  <a16:creationId xmlns:a16="http://schemas.microsoft.com/office/drawing/2014/main" id="{B36C32E8-7198-25E9-26D8-2E5918108F75}"/>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20" name="Graphic 247" descr="engineer, assistance">
              <a:extLst>
                <a:ext uri="{FF2B5EF4-FFF2-40B4-BE49-F238E27FC236}">
                  <a16:creationId xmlns:a16="http://schemas.microsoft.com/office/drawing/2014/main" id="{0994CDD4-F33B-EEE7-F202-C0329DE2243A}"/>
                </a:ext>
              </a:extLst>
            </p:cNvPr>
            <p:cNvGrpSpPr/>
            <p:nvPr/>
          </p:nvGrpSpPr>
          <p:grpSpPr>
            <a:xfrm>
              <a:off x="7207558" y="1908383"/>
              <a:ext cx="253222" cy="253220"/>
              <a:chOff x="6337562" y="5744951"/>
              <a:chExt cx="435026" cy="435024"/>
            </a:xfrm>
          </p:grpSpPr>
          <p:sp>
            <p:nvSpPr>
              <p:cNvPr id="21" name="Freeform: Shape 20">
                <a:extLst>
                  <a:ext uri="{FF2B5EF4-FFF2-40B4-BE49-F238E27FC236}">
                    <a16:creationId xmlns:a16="http://schemas.microsoft.com/office/drawing/2014/main" id="{4AF64F28-620E-1A38-1089-1228D787E1EA}"/>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 name="Freeform: Shape 21">
                <a:extLst>
                  <a:ext uri="{FF2B5EF4-FFF2-40B4-BE49-F238E27FC236}">
                    <a16:creationId xmlns:a16="http://schemas.microsoft.com/office/drawing/2014/main" id="{9FB40454-8EED-6BD8-5827-D4BDE70206F5}"/>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23" name="Content Placeholder 9">
            <a:extLst>
              <a:ext uri="{FF2B5EF4-FFF2-40B4-BE49-F238E27FC236}">
                <a16:creationId xmlns:a16="http://schemas.microsoft.com/office/drawing/2014/main" id="{88CF6294-0C18-9CAE-E981-E462A7C4D685}"/>
              </a:ext>
            </a:extLst>
          </p:cNvPr>
          <p:cNvSpPr txBox="1">
            <a:spLocks/>
          </p:cNvSpPr>
          <p:nvPr/>
        </p:nvSpPr>
        <p:spPr>
          <a:xfrm>
            <a:off x="7271427" y="2483956"/>
            <a:ext cx="3200836" cy="5055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1200"/>
              </a:spcBef>
              <a:spcAft>
                <a:spcPts val="1200"/>
              </a:spcAft>
              <a:buSzTx/>
              <a:buFontTx/>
              <a:buNone/>
              <a:defRPr/>
            </a:pPr>
            <a:r>
              <a:rPr lang="en-US" sz="1600">
                <a:solidFill>
                  <a:prstClr val="black"/>
                </a:solidFill>
                <a:latin typeface="Segoe UI Semibold"/>
                <a:cs typeface="Segoe UI Semilight" panose="020B0402040204020203" pitchFamily="34" charset="0"/>
              </a:rPr>
              <a:t>Shifting compliance requirements</a:t>
            </a:r>
          </a:p>
        </p:txBody>
      </p:sp>
      <p:grpSp>
        <p:nvGrpSpPr>
          <p:cNvPr id="24" name="Group 23">
            <a:extLst>
              <a:ext uri="{FF2B5EF4-FFF2-40B4-BE49-F238E27FC236}">
                <a16:creationId xmlns:a16="http://schemas.microsoft.com/office/drawing/2014/main" id="{51DD1042-DB9E-64A2-97EF-B55FE218F17B}"/>
              </a:ext>
              <a:ext uri="{C183D7F6-B498-43B3-948B-1728B52AA6E4}">
                <adec:decorative xmlns:adec="http://schemas.microsoft.com/office/drawing/2017/decorative" val="1"/>
              </a:ext>
            </a:extLst>
          </p:cNvPr>
          <p:cNvGrpSpPr/>
          <p:nvPr/>
        </p:nvGrpSpPr>
        <p:grpSpPr>
          <a:xfrm>
            <a:off x="6662057" y="3134755"/>
            <a:ext cx="484992" cy="484992"/>
            <a:chOff x="7092600" y="2575289"/>
            <a:chExt cx="484992" cy="484992"/>
          </a:xfrm>
        </p:grpSpPr>
        <p:sp>
          <p:nvSpPr>
            <p:cNvPr id="25" name="Oval 24">
              <a:extLst>
                <a:ext uri="{FF2B5EF4-FFF2-40B4-BE49-F238E27FC236}">
                  <a16:creationId xmlns:a16="http://schemas.microsoft.com/office/drawing/2014/main" id="{29CF8438-8FEB-0751-2DD8-53E6924BBDF8}"/>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07DB04EF-F8B0-9C4B-0A5C-F3C501F7DBDA}"/>
                </a:ext>
              </a:extLst>
            </p:cNvPr>
            <p:cNvGrpSpPr/>
            <p:nvPr/>
          </p:nvGrpSpPr>
          <p:grpSpPr>
            <a:xfrm>
              <a:off x="7224589" y="2697588"/>
              <a:ext cx="221014" cy="240416"/>
              <a:chOff x="8145819" y="1720374"/>
              <a:chExt cx="306514" cy="333420"/>
            </a:xfrm>
          </p:grpSpPr>
          <p:sp>
            <p:nvSpPr>
              <p:cNvPr id="27" name="Freeform 5">
                <a:extLst>
                  <a:ext uri="{FF2B5EF4-FFF2-40B4-BE49-F238E27FC236}">
                    <a16:creationId xmlns:a16="http://schemas.microsoft.com/office/drawing/2014/main" id="{166A348C-E968-F44E-0654-61DDEC8FCFDE}"/>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8" name="Freeform 6">
                <a:extLst>
                  <a:ext uri="{FF2B5EF4-FFF2-40B4-BE49-F238E27FC236}">
                    <a16:creationId xmlns:a16="http://schemas.microsoft.com/office/drawing/2014/main" id="{7E10C681-8671-A595-6C41-B1BC6A323919}"/>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9" name="Freeform 7">
                <a:extLst>
                  <a:ext uri="{FF2B5EF4-FFF2-40B4-BE49-F238E27FC236}">
                    <a16:creationId xmlns:a16="http://schemas.microsoft.com/office/drawing/2014/main" id="{CFFB5B97-A37D-4F92-C1E5-AEF944A5DA81}"/>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0" name="Freeform 8">
                <a:extLst>
                  <a:ext uri="{FF2B5EF4-FFF2-40B4-BE49-F238E27FC236}">
                    <a16:creationId xmlns:a16="http://schemas.microsoft.com/office/drawing/2014/main" id="{469243E1-D8EC-0B8C-72A3-B5238AD08D7C}"/>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31" name="Content Placeholder 10">
            <a:extLst>
              <a:ext uri="{FF2B5EF4-FFF2-40B4-BE49-F238E27FC236}">
                <a16:creationId xmlns:a16="http://schemas.microsoft.com/office/drawing/2014/main" id="{5D76C031-1A5B-3427-299B-DFFA44362F4E}"/>
              </a:ext>
            </a:extLst>
          </p:cNvPr>
          <p:cNvSpPr txBox="1">
            <a:spLocks/>
          </p:cNvSpPr>
          <p:nvPr/>
        </p:nvSpPr>
        <p:spPr>
          <a:xfrm>
            <a:off x="7270873" y="3192344"/>
            <a:ext cx="2935235" cy="3206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1200"/>
              </a:spcBef>
              <a:spcAft>
                <a:spcPts val="1200"/>
              </a:spcAft>
              <a:buSzTx/>
              <a:buFontTx/>
              <a:buNone/>
              <a:defRPr/>
            </a:pPr>
            <a:r>
              <a:rPr lang="en-US" sz="1600">
                <a:solidFill>
                  <a:prstClr val="black"/>
                </a:solidFill>
                <a:latin typeface="Segoe UI Semibold"/>
                <a:cs typeface="Segoe UI Semilight" panose="020B0402040204020203" pitchFamily="34" charset="0"/>
              </a:rPr>
              <a:t>Server overhead management</a:t>
            </a:r>
          </a:p>
        </p:txBody>
      </p:sp>
      <p:grpSp>
        <p:nvGrpSpPr>
          <p:cNvPr id="32" name="Group 31">
            <a:extLst>
              <a:ext uri="{FF2B5EF4-FFF2-40B4-BE49-F238E27FC236}">
                <a16:creationId xmlns:a16="http://schemas.microsoft.com/office/drawing/2014/main" id="{A98F49DE-80C7-C6AE-9FC1-040288BD2C80}"/>
              </a:ext>
              <a:ext uri="{C183D7F6-B498-43B3-948B-1728B52AA6E4}">
                <adec:decorative xmlns:adec="http://schemas.microsoft.com/office/drawing/2017/decorative" val="1"/>
              </a:ext>
            </a:extLst>
          </p:cNvPr>
          <p:cNvGrpSpPr/>
          <p:nvPr/>
        </p:nvGrpSpPr>
        <p:grpSpPr>
          <a:xfrm>
            <a:off x="6662057" y="3844320"/>
            <a:ext cx="484992" cy="484992"/>
            <a:chOff x="7092600" y="3357154"/>
            <a:chExt cx="484992" cy="484992"/>
          </a:xfrm>
        </p:grpSpPr>
        <p:sp>
          <p:nvSpPr>
            <p:cNvPr id="33" name="Oval 32">
              <a:extLst>
                <a:ext uri="{FF2B5EF4-FFF2-40B4-BE49-F238E27FC236}">
                  <a16:creationId xmlns:a16="http://schemas.microsoft.com/office/drawing/2014/main" id="{47FD01BB-70C0-6446-4F26-04FC379427D0}"/>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2203A528-3628-17AF-6195-49FF34083485}"/>
                </a:ext>
              </a:extLst>
            </p:cNvPr>
            <p:cNvGrpSpPr/>
            <p:nvPr/>
          </p:nvGrpSpPr>
          <p:grpSpPr>
            <a:xfrm>
              <a:off x="7197947" y="3501444"/>
              <a:ext cx="274297" cy="196411"/>
              <a:chOff x="652038" y="5697603"/>
              <a:chExt cx="925830" cy="662940"/>
            </a:xfrm>
          </p:grpSpPr>
          <p:sp>
            <p:nvSpPr>
              <p:cNvPr id="35" name="Freeform: Shape 34">
                <a:extLst>
                  <a:ext uri="{FF2B5EF4-FFF2-40B4-BE49-F238E27FC236}">
                    <a16:creationId xmlns:a16="http://schemas.microsoft.com/office/drawing/2014/main" id="{F745D287-B183-4526-9318-2155A94FE567}"/>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6" name="Freeform: Shape 35">
                <a:extLst>
                  <a:ext uri="{FF2B5EF4-FFF2-40B4-BE49-F238E27FC236}">
                    <a16:creationId xmlns:a16="http://schemas.microsoft.com/office/drawing/2014/main" id="{A2595F19-A172-1032-9AF5-13935F146BFE}"/>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37" name="Content Placeholder 11">
            <a:extLst>
              <a:ext uri="{FF2B5EF4-FFF2-40B4-BE49-F238E27FC236}">
                <a16:creationId xmlns:a16="http://schemas.microsoft.com/office/drawing/2014/main" id="{FC5ABE94-3C3C-3E7D-D196-A55082F78E9C}"/>
              </a:ext>
            </a:extLst>
          </p:cNvPr>
          <p:cNvSpPr txBox="1">
            <a:spLocks/>
          </p:cNvSpPr>
          <p:nvPr/>
        </p:nvSpPr>
        <p:spPr>
          <a:xfrm>
            <a:off x="7271425" y="3902707"/>
            <a:ext cx="3651005" cy="39515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1200"/>
              </a:spcBef>
              <a:spcAft>
                <a:spcPts val="1200"/>
              </a:spcAft>
              <a:buSzTx/>
              <a:buFontTx/>
              <a:buNone/>
              <a:defRPr/>
            </a:pPr>
            <a:r>
              <a:rPr lang="en-US" sz="1600">
                <a:solidFill>
                  <a:prstClr val="black"/>
                </a:solidFill>
                <a:latin typeface="Segoe UI Semibold"/>
                <a:cs typeface="Segoe UI Semilight" panose="020B0402040204020203" pitchFamily="34" charset="0"/>
              </a:rPr>
              <a:t>Network utilization and availability</a:t>
            </a:r>
          </a:p>
        </p:txBody>
      </p:sp>
      <p:grpSp>
        <p:nvGrpSpPr>
          <p:cNvPr id="38" name="Group 37">
            <a:extLst>
              <a:ext uri="{FF2B5EF4-FFF2-40B4-BE49-F238E27FC236}">
                <a16:creationId xmlns:a16="http://schemas.microsoft.com/office/drawing/2014/main" id="{3AD87011-8AE6-8743-CCBA-4E3F26492063}"/>
              </a:ext>
              <a:ext uri="{C183D7F6-B498-43B3-948B-1728B52AA6E4}">
                <adec:decorative xmlns:adec="http://schemas.microsoft.com/office/drawing/2017/decorative" val="1"/>
              </a:ext>
            </a:extLst>
          </p:cNvPr>
          <p:cNvGrpSpPr/>
          <p:nvPr/>
        </p:nvGrpSpPr>
        <p:grpSpPr>
          <a:xfrm>
            <a:off x="6662057" y="4566208"/>
            <a:ext cx="484992" cy="484992"/>
            <a:chOff x="566057" y="4499684"/>
            <a:chExt cx="484992" cy="484992"/>
          </a:xfrm>
        </p:grpSpPr>
        <p:sp>
          <p:nvSpPr>
            <p:cNvPr id="39" name="Oval 38">
              <a:extLst>
                <a:ext uri="{FF2B5EF4-FFF2-40B4-BE49-F238E27FC236}">
                  <a16:creationId xmlns:a16="http://schemas.microsoft.com/office/drawing/2014/main" id="{8A12F6CF-350F-D3BD-FA46-A42FD70D5106}"/>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D6CD3B4E-6E2E-7DAA-49E3-11BCEE6AECF4}"/>
                </a:ext>
              </a:extLst>
            </p:cNvPr>
            <p:cNvGrpSpPr/>
            <p:nvPr/>
          </p:nvGrpSpPr>
          <p:grpSpPr>
            <a:xfrm>
              <a:off x="671405" y="4605028"/>
              <a:ext cx="274297" cy="274296"/>
              <a:chOff x="887750" y="3967102"/>
              <a:chExt cx="952500" cy="952499"/>
            </a:xfrm>
          </p:grpSpPr>
          <p:sp>
            <p:nvSpPr>
              <p:cNvPr id="41" name="Freeform: Shape 40">
                <a:extLst>
                  <a:ext uri="{FF2B5EF4-FFF2-40B4-BE49-F238E27FC236}">
                    <a16:creationId xmlns:a16="http://schemas.microsoft.com/office/drawing/2014/main" id="{A4693C64-17E0-3CE7-108E-265934B6D0A1}"/>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B31611B5-71E1-B0B7-A8C4-F01A7FF2BE1D}"/>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96979CAD-9FB0-EA39-1006-93F1A6CD2BFD}"/>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4"/>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7AD9E190-1720-5D81-166D-624AD5469D5F}"/>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4"/>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45" name="Content Placeholder 12">
            <a:extLst>
              <a:ext uri="{FF2B5EF4-FFF2-40B4-BE49-F238E27FC236}">
                <a16:creationId xmlns:a16="http://schemas.microsoft.com/office/drawing/2014/main" id="{0E7EBAB2-9692-1128-01AF-E63AB9354188}"/>
              </a:ext>
            </a:extLst>
          </p:cNvPr>
          <p:cNvSpPr txBox="1">
            <a:spLocks/>
          </p:cNvSpPr>
          <p:nvPr/>
        </p:nvSpPr>
        <p:spPr>
          <a:xfrm>
            <a:off x="7271424" y="4508081"/>
            <a:ext cx="4004754" cy="6066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1200"/>
              </a:spcBef>
              <a:spcAft>
                <a:spcPts val="1200"/>
              </a:spcAft>
              <a:buSzTx/>
              <a:buFontTx/>
              <a:buNone/>
              <a:defRPr/>
            </a:pPr>
            <a:r>
              <a:rPr lang="en-US" sz="1600">
                <a:solidFill>
                  <a:prstClr val="black"/>
                </a:solidFill>
                <a:latin typeface="Segoe UI Semibold"/>
                <a:cs typeface="Segoe UI Semilight" panose="020B0402040204020203" pitchFamily="34" charset="0"/>
              </a:rPr>
              <a:t>Database, OS and runtime patching, updates and backup</a:t>
            </a:r>
          </a:p>
        </p:txBody>
      </p:sp>
      <p:grpSp>
        <p:nvGrpSpPr>
          <p:cNvPr id="46" name="Group 45">
            <a:extLst>
              <a:ext uri="{FF2B5EF4-FFF2-40B4-BE49-F238E27FC236}">
                <a16:creationId xmlns:a16="http://schemas.microsoft.com/office/drawing/2014/main" id="{E9C81929-AA48-6F46-B104-DD1178BE4492}"/>
              </a:ext>
              <a:ext uri="{C183D7F6-B498-43B3-948B-1728B52AA6E4}">
                <adec:decorative xmlns:adec="http://schemas.microsoft.com/office/drawing/2017/decorative" val="1"/>
              </a:ext>
            </a:extLst>
          </p:cNvPr>
          <p:cNvGrpSpPr/>
          <p:nvPr/>
        </p:nvGrpSpPr>
        <p:grpSpPr>
          <a:xfrm>
            <a:off x="6662057" y="5288097"/>
            <a:ext cx="484992" cy="484992"/>
            <a:chOff x="7092600" y="4920884"/>
            <a:chExt cx="484992" cy="484992"/>
          </a:xfrm>
        </p:grpSpPr>
        <p:sp>
          <p:nvSpPr>
            <p:cNvPr id="47" name="Oval 46">
              <a:extLst>
                <a:ext uri="{FF2B5EF4-FFF2-40B4-BE49-F238E27FC236}">
                  <a16:creationId xmlns:a16="http://schemas.microsoft.com/office/drawing/2014/main" id="{F52E8892-46A4-9CA9-01D0-60AF6DAF03B4}"/>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1F59C8EC-76E9-2A1D-76BA-6D8B380DFF4C}"/>
                </a:ext>
              </a:extLst>
            </p:cNvPr>
            <p:cNvGrpSpPr/>
            <p:nvPr/>
          </p:nvGrpSpPr>
          <p:grpSpPr>
            <a:xfrm flipH="1">
              <a:off x="7239089" y="5032035"/>
              <a:ext cx="192008" cy="262722"/>
              <a:chOff x="842035" y="3386465"/>
              <a:chExt cx="320346" cy="438324"/>
            </a:xfrm>
          </p:grpSpPr>
          <p:sp>
            <p:nvSpPr>
              <p:cNvPr id="49" name="Freeform: Shape 48">
                <a:extLst>
                  <a:ext uri="{FF2B5EF4-FFF2-40B4-BE49-F238E27FC236}">
                    <a16:creationId xmlns:a16="http://schemas.microsoft.com/office/drawing/2014/main" id="{F71E3F00-234E-80FC-214B-34EA20742A5C}"/>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AF452314-85D5-0094-2E74-6E32C445D957}"/>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4"/>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51" name="Content Placeholder 13">
            <a:extLst>
              <a:ext uri="{FF2B5EF4-FFF2-40B4-BE49-F238E27FC236}">
                <a16:creationId xmlns:a16="http://schemas.microsoft.com/office/drawing/2014/main" id="{01757415-9853-8282-C1C1-BC588D49347A}"/>
              </a:ext>
            </a:extLst>
          </p:cNvPr>
          <p:cNvSpPr txBox="1">
            <a:spLocks/>
          </p:cNvSpPr>
          <p:nvPr/>
        </p:nvSpPr>
        <p:spPr>
          <a:xfrm>
            <a:off x="7270872" y="5346020"/>
            <a:ext cx="3050624" cy="6066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1200"/>
              </a:spcBef>
              <a:spcAft>
                <a:spcPts val="1200"/>
              </a:spcAft>
              <a:buSzTx/>
              <a:buFontTx/>
              <a:buNone/>
              <a:defRPr/>
            </a:pPr>
            <a:r>
              <a:rPr lang="en-US" sz="1600">
                <a:solidFill>
                  <a:prstClr val="black"/>
                </a:solidFill>
                <a:latin typeface="Segoe UI Semibold"/>
                <a:cs typeface="Segoe UI Semilight" panose="020B0402040204020203" pitchFamily="34" charset="0"/>
              </a:rPr>
              <a:t>Application management and resource usage </a:t>
            </a:r>
          </a:p>
        </p:txBody>
      </p:sp>
      <p:grpSp>
        <p:nvGrpSpPr>
          <p:cNvPr id="52" name="Group 51">
            <a:extLst>
              <a:ext uri="{FF2B5EF4-FFF2-40B4-BE49-F238E27FC236}">
                <a16:creationId xmlns:a16="http://schemas.microsoft.com/office/drawing/2014/main" id="{2E54A2DD-B37A-DD3D-A66B-102CB7A4FEF5}"/>
              </a:ext>
              <a:ext uri="{C183D7F6-B498-43B3-948B-1728B52AA6E4}">
                <adec:decorative xmlns:adec="http://schemas.microsoft.com/office/drawing/2017/decorative" val="1"/>
              </a:ext>
            </a:extLst>
          </p:cNvPr>
          <p:cNvGrpSpPr/>
          <p:nvPr/>
        </p:nvGrpSpPr>
        <p:grpSpPr>
          <a:xfrm>
            <a:off x="6662057" y="5997660"/>
            <a:ext cx="484992" cy="484992"/>
            <a:chOff x="7092600" y="5702748"/>
            <a:chExt cx="484992" cy="484992"/>
          </a:xfrm>
        </p:grpSpPr>
        <p:sp>
          <p:nvSpPr>
            <p:cNvPr id="53" name="Oval 52">
              <a:extLst>
                <a:ext uri="{FF2B5EF4-FFF2-40B4-BE49-F238E27FC236}">
                  <a16:creationId xmlns:a16="http://schemas.microsoft.com/office/drawing/2014/main" id="{CAF46D14-2EA6-D8BF-4016-8B26435FF476}"/>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088E5FBF-E378-D7C6-2D2A-313DF2896E4A}"/>
                </a:ext>
              </a:extLst>
            </p:cNvPr>
            <p:cNvGrpSpPr/>
            <p:nvPr/>
          </p:nvGrpSpPr>
          <p:grpSpPr>
            <a:xfrm>
              <a:off x="7206249" y="5830517"/>
              <a:ext cx="257695" cy="229454"/>
              <a:chOff x="7862879" y="4233863"/>
              <a:chExt cx="797230" cy="709862"/>
            </a:xfrm>
          </p:grpSpPr>
          <p:sp>
            <p:nvSpPr>
              <p:cNvPr id="55" name="AutoShape 11">
                <a:extLst>
                  <a:ext uri="{FF2B5EF4-FFF2-40B4-BE49-F238E27FC236}">
                    <a16:creationId xmlns:a16="http://schemas.microsoft.com/office/drawing/2014/main" id="{C23F43D1-5240-B91F-EE38-1AD831C9F84C}"/>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6" name="Rectangle 13">
                <a:extLst>
                  <a:ext uri="{FF2B5EF4-FFF2-40B4-BE49-F238E27FC236}">
                    <a16:creationId xmlns:a16="http://schemas.microsoft.com/office/drawing/2014/main" id="{9876CE38-AEDD-BCD1-0DF6-AC8291E40F59}"/>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7" name="Rectangle 14">
                <a:extLst>
                  <a:ext uri="{FF2B5EF4-FFF2-40B4-BE49-F238E27FC236}">
                    <a16:creationId xmlns:a16="http://schemas.microsoft.com/office/drawing/2014/main" id="{966B131C-2ED4-83E2-665E-473903F7AEC0}"/>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8" name="Rectangle 15">
                <a:extLst>
                  <a:ext uri="{FF2B5EF4-FFF2-40B4-BE49-F238E27FC236}">
                    <a16:creationId xmlns:a16="http://schemas.microsoft.com/office/drawing/2014/main" id="{3960C105-07EF-1E72-B823-E88373CEDB77}"/>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9" name="Rectangle 16">
                <a:extLst>
                  <a:ext uri="{FF2B5EF4-FFF2-40B4-BE49-F238E27FC236}">
                    <a16:creationId xmlns:a16="http://schemas.microsoft.com/office/drawing/2014/main" id="{AD651176-8C25-8E0A-E8E6-FDDE2A784817}"/>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0" name="Rectangle 17">
                <a:extLst>
                  <a:ext uri="{FF2B5EF4-FFF2-40B4-BE49-F238E27FC236}">
                    <a16:creationId xmlns:a16="http://schemas.microsoft.com/office/drawing/2014/main" id="{3E198618-9BAF-E9B4-04E9-7A30B366757C}"/>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1" name="Rectangle 18">
                <a:extLst>
                  <a:ext uri="{FF2B5EF4-FFF2-40B4-BE49-F238E27FC236}">
                    <a16:creationId xmlns:a16="http://schemas.microsoft.com/office/drawing/2014/main" id="{7A3D2819-EB36-4676-0CB5-F5401E152BEA}"/>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2" name="Rectangle 19">
                <a:extLst>
                  <a:ext uri="{FF2B5EF4-FFF2-40B4-BE49-F238E27FC236}">
                    <a16:creationId xmlns:a16="http://schemas.microsoft.com/office/drawing/2014/main" id="{C8306AA1-B8C3-4316-C334-1ACF552351C1}"/>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Rectangle 20">
                <a:extLst>
                  <a:ext uri="{FF2B5EF4-FFF2-40B4-BE49-F238E27FC236}">
                    <a16:creationId xmlns:a16="http://schemas.microsoft.com/office/drawing/2014/main" id="{05687D2D-3764-22C5-0845-D5EAA5673396}"/>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4" name="Rectangle 21">
                <a:extLst>
                  <a:ext uri="{FF2B5EF4-FFF2-40B4-BE49-F238E27FC236}">
                    <a16:creationId xmlns:a16="http://schemas.microsoft.com/office/drawing/2014/main" id="{923B5604-C368-78EB-1E2F-9A4B44E84ABB}"/>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5" name="Rectangle 22">
                <a:extLst>
                  <a:ext uri="{FF2B5EF4-FFF2-40B4-BE49-F238E27FC236}">
                    <a16:creationId xmlns:a16="http://schemas.microsoft.com/office/drawing/2014/main" id="{6674B59F-A148-D2F2-6F0E-8B3F395A1F4E}"/>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6" name="Rectangle 23">
                <a:extLst>
                  <a:ext uri="{FF2B5EF4-FFF2-40B4-BE49-F238E27FC236}">
                    <a16:creationId xmlns:a16="http://schemas.microsoft.com/office/drawing/2014/main" id="{57E85D9C-D09B-0B34-3114-334D5B872C1B}"/>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7" name="Rectangle 24">
                <a:extLst>
                  <a:ext uri="{FF2B5EF4-FFF2-40B4-BE49-F238E27FC236}">
                    <a16:creationId xmlns:a16="http://schemas.microsoft.com/office/drawing/2014/main" id="{E533C7B0-6201-B020-DB4C-6B4ABAB52780}"/>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68" name="Content Placeholder 14">
            <a:extLst>
              <a:ext uri="{FF2B5EF4-FFF2-40B4-BE49-F238E27FC236}">
                <a16:creationId xmlns:a16="http://schemas.microsoft.com/office/drawing/2014/main" id="{19D63A86-5E6B-2F88-F372-2F5FA9B55849}"/>
              </a:ext>
            </a:extLst>
          </p:cNvPr>
          <p:cNvSpPr txBox="1">
            <a:spLocks/>
          </p:cNvSpPr>
          <p:nvPr/>
        </p:nvSpPr>
        <p:spPr>
          <a:xfrm>
            <a:off x="7270872" y="6064724"/>
            <a:ext cx="3605721" cy="4686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1200"/>
              </a:spcBef>
              <a:spcAft>
                <a:spcPts val="1200"/>
              </a:spcAft>
              <a:buSzTx/>
              <a:buFontTx/>
              <a:buNone/>
              <a:defRPr/>
            </a:pPr>
            <a:r>
              <a:rPr lang="en-US" sz="1600">
                <a:solidFill>
                  <a:prstClr val="black"/>
                </a:solidFill>
                <a:latin typeface="Segoe UI Semibold"/>
                <a:cs typeface="Segoe UI Semilight" panose="020B0402040204020203" pitchFamily="34" charset="0"/>
              </a:rPr>
              <a:t>Dev/Test and staging environment costs</a:t>
            </a:r>
          </a:p>
        </p:txBody>
      </p:sp>
      <p:sp>
        <p:nvSpPr>
          <p:cNvPr id="69" name="Rectangle 68">
            <a:extLst>
              <a:ext uri="{FF2B5EF4-FFF2-40B4-BE49-F238E27FC236}">
                <a16:creationId xmlns:a16="http://schemas.microsoft.com/office/drawing/2014/main" id="{C836D234-F337-8464-2D0E-60F6292AF987}"/>
              </a:ext>
              <a:ext uri="{C183D7F6-B498-43B3-948B-1728B52AA6E4}">
                <adec:decorative xmlns:adec="http://schemas.microsoft.com/office/drawing/2017/decorative" val="1"/>
              </a:ext>
            </a:extLst>
          </p:cNvPr>
          <p:cNvSpPr/>
          <p:nvPr/>
        </p:nvSpPr>
        <p:spPr>
          <a:xfrm>
            <a:off x="501224" y="2394895"/>
            <a:ext cx="5594776" cy="3943073"/>
          </a:xfrm>
          <a:prstGeom prst="rect">
            <a:avLst/>
          </a:prstGeom>
          <a:solidFill>
            <a:schemeClr val="accent4">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70" name="Straight Connector 69">
            <a:extLst>
              <a:ext uri="{FF2B5EF4-FFF2-40B4-BE49-F238E27FC236}">
                <a16:creationId xmlns:a16="http://schemas.microsoft.com/office/drawing/2014/main" id="{2EA0F2C4-1D35-703E-B6C3-9C953355714D}"/>
              </a:ext>
              <a:ext uri="{C183D7F6-B498-43B3-948B-1728B52AA6E4}">
                <adec:decorative xmlns:adec="http://schemas.microsoft.com/office/drawing/2017/decorative" val="1"/>
              </a:ext>
            </a:extLst>
          </p:cNvPr>
          <p:cNvCxnSpPr>
            <a:cxnSpLocks/>
          </p:cNvCxnSpPr>
          <p:nvPr/>
        </p:nvCxnSpPr>
        <p:spPr>
          <a:xfrm>
            <a:off x="509218" y="2394895"/>
            <a:ext cx="558678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F25A29-058D-F704-A26C-E76CCAD67138}"/>
              </a:ext>
              <a:ext uri="{C183D7F6-B498-43B3-948B-1728B52AA6E4}">
                <adec:decorative xmlns:adec="http://schemas.microsoft.com/office/drawing/2017/decorative" val="1"/>
              </a:ext>
            </a:extLst>
          </p:cNvPr>
          <p:cNvCxnSpPr>
            <a:cxnSpLocks/>
          </p:cNvCxnSpPr>
          <p:nvPr/>
        </p:nvCxnSpPr>
        <p:spPr>
          <a:xfrm>
            <a:off x="509218" y="6337968"/>
            <a:ext cx="558678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2740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2B9BCF8F-AE87-0FCD-92DD-4607802CC31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42" t="10739" r="507" b="4767"/>
          <a:stretch/>
        </p:blipFill>
        <p:spPr>
          <a:xfrm>
            <a:off x="0" y="-18572"/>
            <a:ext cx="12192000" cy="6895143"/>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
        <p:nvSpPr>
          <p:cNvPr id="83" name="Rectangle 42">
            <a:extLst>
              <a:ext uri="{FF2B5EF4-FFF2-40B4-BE49-F238E27FC236}">
                <a16:creationId xmlns:a16="http://schemas.microsoft.com/office/drawing/2014/main" id="{DF77CD96-2F23-E7EA-E429-8FCD204A30C3}"/>
              </a:ext>
              <a:ext uri="{C183D7F6-B498-43B3-948B-1728B52AA6E4}">
                <adec:decorative xmlns:adec="http://schemas.microsoft.com/office/drawing/2017/decorative" val="1"/>
              </a:ext>
            </a:extLst>
          </p:cNvPr>
          <p:cNvSpPr txBox="1">
            <a:spLocks/>
          </p:cNvSpPr>
          <p:nvPr/>
        </p:nvSpPr>
        <p:spPr bwMode="ltGray">
          <a:xfrm flipV="1">
            <a:off x="0" y="0"/>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scene3d>
              <a:camera prst="obliqueTopLeft">
                <a:rot lat="0" lon="0" rev="10799999"/>
              </a:camera>
              <a:lightRig rig="threePt" dir="t"/>
            </a:scene3d>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44" name="Rectangle 43">
            <a:extLst>
              <a:ext uri="{FF2B5EF4-FFF2-40B4-BE49-F238E27FC236}">
                <a16:creationId xmlns:a16="http://schemas.microsoft.com/office/drawing/2014/main" id="{B5ABFCF3-23E8-C973-7C24-68969A0684EB}"/>
              </a:ext>
              <a:ext uri="{C183D7F6-B498-43B3-948B-1728B52AA6E4}">
                <adec:decorative xmlns:adec="http://schemas.microsoft.com/office/drawing/2017/decorative" val="1"/>
              </a:ext>
            </a:extLst>
          </p:cNvPr>
          <p:cNvSpPr/>
          <p:nvPr/>
        </p:nvSpPr>
        <p:spPr bwMode="auto">
          <a:xfrm>
            <a:off x="-6765" y="3380791"/>
            <a:ext cx="12192000" cy="3473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hlinkClick r:id="rId4" action="ppaction://hlinksldjump"/>
            <a:extLst>
              <a:ext uri="{FF2B5EF4-FFF2-40B4-BE49-F238E27FC236}">
                <a16:creationId xmlns:a16="http://schemas.microsoft.com/office/drawing/2014/main" id="{990A11AC-0E04-5CC2-2D8F-7514152A9FD3}"/>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sp>
        <p:nvSpPr>
          <p:cNvPr id="48" name="AutoShape 167">
            <a:extLst>
              <a:ext uri="{FF2B5EF4-FFF2-40B4-BE49-F238E27FC236}">
                <a16:creationId xmlns:a16="http://schemas.microsoft.com/office/drawing/2014/main" id="{C2BE39FE-8432-DBEF-EC7A-C6AE6B7061DF}"/>
              </a:ext>
              <a:ext uri="{C183D7F6-B498-43B3-948B-1728B52AA6E4}">
                <adec:decorative xmlns:adec="http://schemas.microsoft.com/office/drawing/2017/decorative" val="1"/>
              </a:ext>
            </a:extLst>
          </p:cNvPr>
          <p:cNvSpPr>
            <a:spLocks noChangeAspect="1" noChangeArrowheads="1" noTextEdit="1"/>
          </p:cNvSpPr>
          <p:nvPr/>
        </p:nvSpPr>
        <p:spPr bwMode="auto">
          <a:xfrm>
            <a:off x="1809818" y="2955214"/>
            <a:ext cx="862661" cy="8600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169">
            <a:extLst>
              <a:ext uri="{FF2B5EF4-FFF2-40B4-BE49-F238E27FC236}">
                <a16:creationId xmlns:a16="http://schemas.microsoft.com/office/drawing/2014/main" id="{63E9C222-0791-C1C1-F184-CE28EE67EF3A}"/>
              </a:ext>
              <a:ext uri="{C183D7F6-B498-43B3-948B-1728B52AA6E4}">
                <adec:decorative xmlns:adec="http://schemas.microsoft.com/office/drawing/2017/decorative" val="1"/>
              </a:ext>
            </a:extLst>
          </p:cNvPr>
          <p:cNvSpPr>
            <a:spLocks/>
          </p:cNvSpPr>
          <p:nvPr/>
        </p:nvSpPr>
        <p:spPr bwMode="auto">
          <a:xfrm>
            <a:off x="2407859" y="3092816"/>
            <a:ext cx="264620" cy="690658"/>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170">
            <a:extLst>
              <a:ext uri="{FF2B5EF4-FFF2-40B4-BE49-F238E27FC236}">
                <a16:creationId xmlns:a16="http://schemas.microsoft.com/office/drawing/2014/main" id="{FFB90AD2-0166-926B-7047-3136A2E21132}"/>
              </a:ext>
              <a:ext uri="{C183D7F6-B498-43B3-948B-1728B52AA6E4}">
                <adec:decorative xmlns:adec="http://schemas.microsoft.com/office/drawing/2017/decorative" val="1"/>
              </a:ext>
            </a:extLst>
          </p:cNvPr>
          <p:cNvSpPr>
            <a:spLocks/>
          </p:cNvSpPr>
          <p:nvPr/>
        </p:nvSpPr>
        <p:spPr bwMode="auto">
          <a:xfrm>
            <a:off x="1809818" y="3479161"/>
            <a:ext cx="542471" cy="33606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171">
            <a:extLst>
              <a:ext uri="{FF2B5EF4-FFF2-40B4-BE49-F238E27FC236}">
                <a16:creationId xmlns:a16="http://schemas.microsoft.com/office/drawing/2014/main" id="{2BA50224-A3BC-2405-016D-282B85E92F4A}"/>
              </a:ext>
              <a:ext uri="{C183D7F6-B498-43B3-948B-1728B52AA6E4}">
                <adec:decorative xmlns:adec="http://schemas.microsoft.com/office/drawing/2017/decorative" val="1"/>
              </a:ext>
            </a:extLst>
          </p:cNvPr>
          <p:cNvSpPr>
            <a:spLocks/>
          </p:cNvSpPr>
          <p:nvPr/>
        </p:nvSpPr>
        <p:spPr bwMode="auto">
          <a:xfrm>
            <a:off x="1828342" y="2960506"/>
            <a:ext cx="643027" cy="426038"/>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72">
            <a:extLst>
              <a:ext uri="{FF2B5EF4-FFF2-40B4-BE49-F238E27FC236}">
                <a16:creationId xmlns:a16="http://schemas.microsoft.com/office/drawing/2014/main" id="{732E40F6-B6E4-E732-D0B0-91C1D1F1B425}"/>
              </a:ext>
              <a:ext uri="{C183D7F6-B498-43B3-948B-1728B52AA6E4}">
                <adec:decorative xmlns:adec="http://schemas.microsoft.com/office/drawing/2017/decorative" val="1"/>
              </a:ext>
            </a:extLst>
          </p:cNvPr>
          <p:cNvSpPr>
            <a:spLocks noEditPoints="1"/>
          </p:cNvSpPr>
          <p:nvPr/>
        </p:nvSpPr>
        <p:spPr bwMode="auto">
          <a:xfrm>
            <a:off x="1942130" y="3082232"/>
            <a:ext cx="611272" cy="611273"/>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Content Placeholder 5">
            <a:extLst>
              <a:ext uri="{FF2B5EF4-FFF2-40B4-BE49-F238E27FC236}">
                <a16:creationId xmlns:a16="http://schemas.microsoft.com/office/drawing/2014/main" id="{6F7218CF-00BA-6E9F-4C4D-531C6416C169}"/>
              </a:ext>
            </a:extLst>
          </p:cNvPr>
          <p:cNvSpPr txBox="1">
            <a:spLocks/>
          </p:cNvSpPr>
          <p:nvPr/>
        </p:nvSpPr>
        <p:spPr>
          <a:xfrm>
            <a:off x="565750" y="4299177"/>
            <a:ext cx="3143421"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Tx/>
              <a:buNone/>
              <a:defRPr/>
            </a:pPr>
            <a:r>
              <a:rPr lang="en-US" sz="1800" b="1">
                <a:solidFill>
                  <a:schemeClr val="accent4"/>
                </a:solidFill>
                <a:latin typeface="Segoe UI Semibold"/>
              </a:rPr>
              <a:t>Azure manages your</a:t>
            </a:r>
            <a:br>
              <a:rPr lang="en-US" sz="1800" b="1">
                <a:solidFill>
                  <a:schemeClr val="accent4"/>
                </a:solidFill>
                <a:latin typeface="Segoe UI Semibold"/>
              </a:rPr>
            </a:br>
            <a:r>
              <a:rPr lang="en-US" sz="1800" b="1">
                <a:solidFill>
                  <a:schemeClr val="accent4"/>
                </a:solidFill>
                <a:latin typeface="Segoe UI Semibold"/>
              </a:rPr>
              <a:t>applications and databases so you don’t have to</a:t>
            </a:r>
            <a:endParaRPr lang="en-US" sz="1800" b="1" i="1">
              <a:solidFill>
                <a:schemeClr val="accent4"/>
              </a:solidFill>
              <a:latin typeface="Segoe UI Semibold"/>
            </a:endParaRPr>
          </a:p>
        </p:txBody>
      </p:sp>
      <p:sp>
        <p:nvSpPr>
          <p:cNvPr id="54" name="Content Placeholder 6">
            <a:extLst>
              <a:ext uri="{FF2B5EF4-FFF2-40B4-BE49-F238E27FC236}">
                <a16:creationId xmlns:a16="http://schemas.microsoft.com/office/drawing/2014/main" id="{FCB720BD-199E-03C8-C5F1-FDC8DA237146}"/>
              </a:ext>
            </a:extLst>
          </p:cNvPr>
          <p:cNvSpPr txBox="1">
            <a:spLocks/>
          </p:cNvSpPr>
          <p:nvPr/>
        </p:nvSpPr>
        <p:spPr>
          <a:xfrm>
            <a:off x="579070" y="5244533"/>
            <a:ext cx="3195575" cy="102060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Tx/>
              <a:buNone/>
              <a:defRPr/>
            </a:pPr>
            <a:r>
              <a:rPr lang="en-US" sz="1600">
                <a:latin typeface="Segoe UI" panose="020B0502040204020203" pitchFamily="34" charset="0"/>
              </a:rPr>
              <a:t>End-to-end hosting platform and evergreen SQL free up teams to focus on what matters most</a:t>
            </a:r>
          </a:p>
        </p:txBody>
      </p:sp>
      <p:cxnSp>
        <p:nvCxnSpPr>
          <p:cNvPr id="55" name="Straight Connector 54">
            <a:extLst>
              <a:ext uri="{FF2B5EF4-FFF2-40B4-BE49-F238E27FC236}">
                <a16:creationId xmlns:a16="http://schemas.microsoft.com/office/drawing/2014/main" id="{8B7CDE79-C28E-7DD3-8B63-FB06D059796E}"/>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7FA92EB-7DFA-8065-937F-BEA7E7F0F03E}"/>
              </a:ext>
              <a:ext uri="{C183D7F6-B498-43B3-948B-1728B52AA6E4}">
                <adec:decorative xmlns:adec="http://schemas.microsoft.com/office/drawing/2017/decorative" val="1"/>
              </a:ext>
            </a:extLst>
          </p:cNvPr>
          <p:cNvGrpSpPr/>
          <p:nvPr/>
        </p:nvGrpSpPr>
        <p:grpSpPr>
          <a:xfrm>
            <a:off x="5408778" y="2692494"/>
            <a:ext cx="1385455" cy="1385455"/>
            <a:chOff x="5408778" y="2692494"/>
            <a:chExt cx="1385455" cy="1385455"/>
          </a:xfrm>
        </p:grpSpPr>
        <p:sp>
          <p:nvSpPr>
            <p:cNvPr id="57" name="Oval 56">
              <a:hlinkClick r:id="rId5" action="ppaction://hlinksldjump"/>
              <a:extLst>
                <a:ext uri="{FF2B5EF4-FFF2-40B4-BE49-F238E27FC236}">
                  <a16:creationId xmlns:a16="http://schemas.microsoft.com/office/drawing/2014/main" id="{47EB0219-EFF6-E8D4-4110-16EEEF90CEB1}"/>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F98E46C3-5C3B-1E51-01FB-FC53331620B0}"/>
                </a:ext>
              </a:extLst>
            </p:cNvPr>
            <p:cNvGrpSpPr/>
            <p:nvPr/>
          </p:nvGrpSpPr>
          <p:grpSpPr>
            <a:xfrm>
              <a:off x="5669693" y="2941890"/>
              <a:ext cx="856387" cy="886663"/>
              <a:chOff x="6482325" y="7076512"/>
              <a:chExt cx="1411252" cy="1461146"/>
            </a:xfrm>
          </p:grpSpPr>
          <p:sp>
            <p:nvSpPr>
              <p:cNvPr id="59" name="Freeform 48">
                <a:extLst>
                  <a:ext uri="{FF2B5EF4-FFF2-40B4-BE49-F238E27FC236}">
                    <a16:creationId xmlns:a16="http://schemas.microsoft.com/office/drawing/2014/main" id="{60C7CB12-CCA4-4235-B335-7A5F72063E9F}"/>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4"/>
              </a:solidFill>
              <a:ln>
                <a:solidFill>
                  <a:schemeClr val="accent4"/>
                </a:solid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49">
                <a:extLst>
                  <a:ext uri="{FF2B5EF4-FFF2-40B4-BE49-F238E27FC236}">
                    <a16:creationId xmlns:a16="http://schemas.microsoft.com/office/drawing/2014/main" id="{88C2D86A-2EE8-6855-70A9-0FA04E0B387A}"/>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solidFill>
                  <a:schemeClr val="accent4"/>
                </a:solid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0">
                <a:extLst>
                  <a:ext uri="{FF2B5EF4-FFF2-40B4-BE49-F238E27FC236}">
                    <a16:creationId xmlns:a16="http://schemas.microsoft.com/office/drawing/2014/main" id="{72D9225D-358E-070F-95E4-9F5979D0BFB4}"/>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1">
                <a:extLst>
                  <a:ext uri="{FF2B5EF4-FFF2-40B4-BE49-F238E27FC236}">
                    <a16:creationId xmlns:a16="http://schemas.microsoft.com/office/drawing/2014/main" id="{9C364F03-D5E5-94B2-C32F-F6E96ACF955C}"/>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52">
                <a:extLst>
                  <a:ext uri="{FF2B5EF4-FFF2-40B4-BE49-F238E27FC236}">
                    <a16:creationId xmlns:a16="http://schemas.microsoft.com/office/drawing/2014/main" id="{7CD1D9A1-60F1-27D1-21B2-D03A87C609E5}"/>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53">
                <a:extLst>
                  <a:ext uri="{FF2B5EF4-FFF2-40B4-BE49-F238E27FC236}">
                    <a16:creationId xmlns:a16="http://schemas.microsoft.com/office/drawing/2014/main" id="{208951B7-26A1-658E-386B-FCE56BFD1381}"/>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54">
                <a:extLst>
                  <a:ext uri="{FF2B5EF4-FFF2-40B4-BE49-F238E27FC236}">
                    <a16:creationId xmlns:a16="http://schemas.microsoft.com/office/drawing/2014/main" id="{F4CBEF07-85EC-C9D1-1FD7-50E15A6820DA}"/>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55">
                <a:extLst>
                  <a:ext uri="{FF2B5EF4-FFF2-40B4-BE49-F238E27FC236}">
                    <a16:creationId xmlns:a16="http://schemas.microsoft.com/office/drawing/2014/main" id="{214E3C3C-8DEC-FEF8-D96B-612DE1F84F9C}"/>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56">
                <a:extLst>
                  <a:ext uri="{FF2B5EF4-FFF2-40B4-BE49-F238E27FC236}">
                    <a16:creationId xmlns:a16="http://schemas.microsoft.com/office/drawing/2014/main" id="{FEB7AF48-EDEF-1774-584F-407F22700136}"/>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7">
                <a:extLst>
                  <a:ext uri="{FF2B5EF4-FFF2-40B4-BE49-F238E27FC236}">
                    <a16:creationId xmlns:a16="http://schemas.microsoft.com/office/drawing/2014/main" id="{525368B3-6A04-FB10-FB07-ABB13DC9B65C}"/>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58">
                <a:extLst>
                  <a:ext uri="{FF2B5EF4-FFF2-40B4-BE49-F238E27FC236}">
                    <a16:creationId xmlns:a16="http://schemas.microsoft.com/office/drawing/2014/main" id="{FF56E1EA-DE33-44E0-A13E-A99EB3C6A28E}"/>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59">
                <a:extLst>
                  <a:ext uri="{FF2B5EF4-FFF2-40B4-BE49-F238E27FC236}">
                    <a16:creationId xmlns:a16="http://schemas.microsoft.com/office/drawing/2014/main" id="{CF69759C-EEFD-3852-75BB-C5028EEDF36A}"/>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1" name="Content Placeholder 7">
            <a:extLst>
              <a:ext uri="{FF2B5EF4-FFF2-40B4-BE49-F238E27FC236}">
                <a16:creationId xmlns:a16="http://schemas.microsoft.com/office/drawing/2014/main" id="{D89BEE6C-18CA-8012-C095-5432C32A6862}"/>
              </a:ext>
            </a:extLst>
          </p:cNvPr>
          <p:cNvSpPr txBox="1">
            <a:spLocks/>
          </p:cNvSpPr>
          <p:nvPr/>
        </p:nvSpPr>
        <p:spPr>
          <a:xfrm>
            <a:off x="4422011" y="4307677"/>
            <a:ext cx="3195575" cy="72492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Tx/>
              <a:buNone/>
              <a:defRPr/>
            </a:pPr>
            <a:r>
              <a:rPr lang="en-US" sz="1800" b="1">
                <a:solidFill>
                  <a:schemeClr val="accent4"/>
                </a:solidFill>
                <a:latin typeface="Segoe UI Semibold"/>
              </a:rPr>
              <a:t>Built-in intelligence optimizes </a:t>
            </a:r>
            <a:r>
              <a:rPr lang="en-US" sz="1800" b="1">
                <a:solidFill>
                  <a:schemeClr val="accent4"/>
                </a:solidFill>
                <a:latin typeface="Segoe UI Semibold"/>
                <a:cs typeface="+mn-cs"/>
              </a:rPr>
              <a:t>resources and reduces spend</a:t>
            </a:r>
            <a:endParaRPr lang="en-US" sz="1800" b="1">
              <a:solidFill>
                <a:schemeClr val="accent4"/>
              </a:solidFill>
              <a:latin typeface="Segoe UI Semibold"/>
            </a:endParaRPr>
          </a:p>
        </p:txBody>
      </p:sp>
      <p:sp>
        <p:nvSpPr>
          <p:cNvPr id="72" name="Content Placeholder 8">
            <a:extLst>
              <a:ext uri="{FF2B5EF4-FFF2-40B4-BE49-F238E27FC236}">
                <a16:creationId xmlns:a16="http://schemas.microsoft.com/office/drawing/2014/main" id="{6AFC7B63-AE2A-2498-D4F6-1D03FAD9A6F2}"/>
              </a:ext>
            </a:extLst>
          </p:cNvPr>
          <p:cNvSpPr txBox="1">
            <a:spLocks/>
          </p:cNvSpPr>
          <p:nvPr/>
        </p:nvSpPr>
        <p:spPr>
          <a:xfrm>
            <a:off x="4426774" y="5245640"/>
            <a:ext cx="3349757" cy="102060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Tx/>
              <a:buNone/>
              <a:defRPr/>
            </a:pPr>
            <a:r>
              <a:rPr lang="en-US" sz="1600">
                <a:latin typeface="Segoe UI" panose="020B0502040204020203" pitchFamily="34" charset="0"/>
              </a:rPr>
              <a:t>Sense and surface opportunities to save with out-of-the-box monitoring for ASP.NET applications and AI-powered SQL optimization</a:t>
            </a:r>
          </a:p>
        </p:txBody>
      </p:sp>
      <p:cxnSp>
        <p:nvCxnSpPr>
          <p:cNvPr id="73" name="Straight Connector 72">
            <a:extLst>
              <a:ext uri="{FF2B5EF4-FFF2-40B4-BE49-F238E27FC236}">
                <a16:creationId xmlns:a16="http://schemas.microsoft.com/office/drawing/2014/main" id="{40582912-EAF8-8700-C8A0-C1E355987C48}"/>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hlinkClick r:id="rId6" action="ppaction://hlinksldjump"/>
            <a:extLst>
              <a:ext uri="{FF2B5EF4-FFF2-40B4-BE49-F238E27FC236}">
                <a16:creationId xmlns:a16="http://schemas.microsoft.com/office/drawing/2014/main" id="{6B411D37-AB31-68A3-9A83-B7F5084FA1D0}"/>
              </a:ext>
              <a:ext uri="{C183D7F6-B498-43B3-948B-1728B52AA6E4}">
                <adec:decorative xmlns:adec="http://schemas.microsoft.com/office/drawing/2017/decorative" val="1"/>
              </a:ext>
            </a:extLst>
          </p:cNvPr>
          <p:cNvSpPr/>
          <p:nvPr/>
        </p:nvSpPr>
        <p:spPr>
          <a:xfrm>
            <a:off x="9269136" y="2692494"/>
            <a:ext cx="1385455" cy="1385455"/>
          </a:xfrm>
          <a:prstGeom prst="ellipse">
            <a:avLst/>
          </a:prstGeom>
          <a:solidFill>
            <a:srgbClr val="E6E6E6"/>
          </a:solidFill>
          <a:ln w="38100" cap="flat" cmpd="sng" algn="ctr">
            <a:solidFill>
              <a:schemeClr val="accent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3D3E10D-4A0B-24AD-728B-A1EB220C5E6E}"/>
              </a:ext>
              <a:ext uri="{C183D7F6-B498-43B3-948B-1728B52AA6E4}">
                <adec:decorative xmlns:adec="http://schemas.microsoft.com/office/drawing/2017/decorative" val="1"/>
              </a:ext>
            </a:extLst>
          </p:cNvPr>
          <p:cNvSpPr/>
          <p:nvPr/>
        </p:nvSpPr>
        <p:spPr>
          <a:xfrm>
            <a:off x="9605312" y="2912772"/>
            <a:ext cx="713104" cy="468019"/>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4"/>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83DABD9-AF83-D166-004A-17A5A83625FF}"/>
              </a:ext>
              <a:ext uri="{C183D7F6-B498-43B3-948B-1728B52AA6E4}">
                <adec:decorative xmlns:adec="http://schemas.microsoft.com/office/drawing/2017/decorative" val="1"/>
              </a:ext>
            </a:extLst>
          </p:cNvPr>
          <p:cNvSpPr/>
          <p:nvPr/>
        </p:nvSpPr>
        <p:spPr>
          <a:xfrm>
            <a:off x="9776575" y="3495952"/>
            <a:ext cx="364672" cy="208172"/>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4"/>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2ED3D38-9259-757F-9958-4CF9D2BB19C7}"/>
              </a:ext>
              <a:ext uri="{C183D7F6-B498-43B3-948B-1728B52AA6E4}">
                <adec:decorative xmlns:adec="http://schemas.microsoft.com/office/drawing/2017/decorative" val="1"/>
              </a:ext>
            </a:extLst>
          </p:cNvPr>
          <p:cNvSpPr/>
          <p:nvPr/>
        </p:nvSpPr>
        <p:spPr>
          <a:xfrm>
            <a:off x="9863684" y="3224294"/>
            <a:ext cx="191932" cy="392723"/>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1E2F4C8-7337-F84C-7BF2-E828F4925041}"/>
              </a:ext>
              <a:ext uri="{C183D7F6-B498-43B3-948B-1728B52AA6E4}">
                <adec:decorative xmlns:adec="http://schemas.microsoft.com/office/drawing/2017/decorative" val="1"/>
              </a:ext>
            </a:extLst>
          </p:cNvPr>
          <p:cNvSpPr/>
          <p:nvPr/>
        </p:nvSpPr>
        <p:spPr>
          <a:xfrm>
            <a:off x="9717519" y="3435420"/>
            <a:ext cx="484261" cy="422250"/>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Content Placeholder 9">
            <a:extLst>
              <a:ext uri="{FF2B5EF4-FFF2-40B4-BE49-F238E27FC236}">
                <a16:creationId xmlns:a16="http://schemas.microsoft.com/office/drawing/2014/main" id="{11850B70-A269-B524-28D5-DBDF9F455193}"/>
              </a:ext>
            </a:extLst>
          </p:cNvPr>
          <p:cNvSpPr txBox="1">
            <a:spLocks/>
          </p:cNvSpPr>
          <p:nvPr/>
        </p:nvSpPr>
        <p:spPr>
          <a:xfrm>
            <a:off x="8341345" y="4429125"/>
            <a:ext cx="2648121" cy="45686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Tx/>
              <a:buNone/>
              <a:defRPr/>
            </a:pPr>
            <a:r>
              <a:rPr lang="en-US" sz="1800" b="1">
                <a:solidFill>
                  <a:schemeClr val="accent4"/>
                </a:solidFill>
                <a:latin typeface="Segoe UI Semibold"/>
              </a:rPr>
              <a:t>Get more cloud for less</a:t>
            </a:r>
          </a:p>
        </p:txBody>
      </p:sp>
      <p:sp>
        <p:nvSpPr>
          <p:cNvPr id="82" name="Content Placeholder 10">
            <a:extLst>
              <a:ext uri="{FF2B5EF4-FFF2-40B4-BE49-F238E27FC236}">
                <a16:creationId xmlns:a16="http://schemas.microsoft.com/office/drawing/2014/main" id="{7AEE7460-3D94-5CA9-858A-6BC2506A1BBF}"/>
              </a:ext>
            </a:extLst>
          </p:cNvPr>
          <p:cNvSpPr txBox="1">
            <a:spLocks/>
          </p:cNvSpPr>
          <p:nvPr/>
        </p:nvSpPr>
        <p:spPr>
          <a:xfrm>
            <a:off x="8310391" y="4986149"/>
            <a:ext cx="3619671" cy="130390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Tx/>
              <a:buNone/>
              <a:defRPr/>
            </a:pPr>
            <a:r>
              <a:rPr lang="en-US" sz="1600">
                <a:latin typeface="Segoe UI" panose="020B0502040204020203" pitchFamily="34" charset="0"/>
              </a:rPr>
              <a:t>With leading SQL price-performance and savings up to 85% off pay-as-you-go rates with Azure Hybrid Benefit and save up to 49% with Enterprise Dev/Test</a:t>
            </a:r>
          </a:p>
        </p:txBody>
      </p:sp>
      <p:sp>
        <p:nvSpPr>
          <p:cNvPr id="43" name="Title 1">
            <a:extLst>
              <a:ext uri="{FF2B5EF4-FFF2-40B4-BE49-F238E27FC236}">
                <a16:creationId xmlns:a16="http://schemas.microsoft.com/office/drawing/2014/main" id="{9784E2C6-9F39-559A-CA9D-C9AF147FC3B4}"/>
              </a:ext>
            </a:extLst>
          </p:cNvPr>
          <p:cNvSpPr>
            <a:spLocks noGrp="1"/>
          </p:cNvSpPr>
          <p:nvPr>
            <p:ph type="title"/>
          </p:nvPr>
        </p:nvSpPr>
        <p:spPr>
          <a:xfrm>
            <a:off x="566986" y="17313"/>
            <a:ext cx="7387389" cy="1180587"/>
          </a:xfrm>
          <a:noFill/>
        </p:spPr>
        <p:txBody>
          <a:bodyPr anchor="t"/>
          <a:lstStyle/>
          <a:p>
            <a:pPr>
              <a:lnSpc>
                <a:spcPct val="204000"/>
              </a:lnSpc>
            </a:pPr>
            <a:r>
              <a:rPr lang="en-CA">
                <a:solidFill>
                  <a:schemeClr val="bg1"/>
                </a:solidFill>
              </a:rPr>
              <a:t>How Azure can help (1 of 3)</a:t>
            </a:r>
          </a:p>
        </p:txBody>
      </p:sp>
    </p:spTree>
    <p:extLst>
      <p:ext uri="{BB962C8B-B14F-4D97-AF65-F5344CB8AC3E}">
        <p14:creationId xmlns:p14="http://schemas.microsoft.com/office/powerpoint/2010/main" val="27039746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5">
            <a:extLst>
              <a:ext uri="{FF2B5EF4-FFF2-40B4-BE49-F238E27FC236}">
                <a16:creationId xmlns:a16="http://schemas.microsoft.com/office/drawing/2014/main" id="{D77B2A2E-FA8C-1B52-F66B-54BF6731911E}"/>
              </a:ext>
            </a:extLst>
          </p:cNvPr>
          <p:cNvSpPr txBox="1">
            <a:spLocks noGrp="1"/>
          </p:cNvSpPr>
          <p:nvPr>
            <p:ph type="title" idx="4294967295"/>
          </p:nvPr>
        </p:nvSpPr>
        <p:spPr>
          <a:xfrm>
            <a:off x="563369" y="473236"/>
            <a:ext cx="6116831" cy="693146"/>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1939"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ysClr val="windowText" lastClr="000000"/>
                </a:solidFill>
                <a:effectLst/>
                <a:uLnTx/>
                <a:uFillTx/>
                <a:latin typeface="Segoe UI Semibold"/>
                <a:ea typeface="+mj-ea"/>
                <a:cs typeface="+mj-cs"/>
              </a:rPr>
              <a:t>What can you expect?</a:t>
            </a:r>
          </a:p>
        </p:txBody>
      </p:sp>
      <p:sp>
        <p:nvSpPr>
          <p:cNvPr id="41" name="Content Placeholder 2">
            <a:extLst>
              <a:ext uri="{FF2B5EF4-FFF2-40B4-BE49-F238E27FC236}">
                <a16:creationId xmlns:a16="http://schemas.microsoft.com/office/drawing/2014/main" id="{C72408FB-39DC-1974-250A-D8F1298FF37D}"/>
              </a:ext>
            </a:extLst>
          </p:cNvPr>
          <p:cNvSpPr txBox="1">
            <a:spLocks/>
          </p:cNvSpPr>
          <p:nvPr/>
        </p:nvSpPr>
        <p:spPr>
          <a:xfrm>
            <a:off x="780256" y="1709759"/>
            <a:ext cx="2674937" cy="654763"/>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spcBef>
                <a:spcPts val="0"/>
              </a:spcBef>
              <a:buFontTx/>
              <a:buNone/>
              <a:defRPr/>
            </a:pPr>
            <a:r>
              <a:rPr lang="en-US" sz="2400" spc="-50">
                <a:ln w="3175">
                  <a:noFill/>
                </a:ln>
                <a:solidFill>
                  <a:srgbClr val="0078D4"/>
                </a:solidFill>
                <a:latin typeface="Segoe UI Semibold"/>
                <a:cs typeface="Segoe UI" pitchFamily="34" charset="0"/>
              </a:rPr>
              <a:t>Save</a:t>
            </a:r>
            <a:r>
              <a:rPr lang="en-US" sz="2400">
                <a:solidFill>
                  <a:srgbClr val="000000"/>
                </a:solidFill>
                <a:latin typeface="Segoe UI Semibold"/>
              </a:rPr>
              <a:t> on data and infrastructure</a:t>
            </a:r>
          </a:p>
        </p:txBody>
      </p:sp>
      <p:cxnSp>
        <p:nvCxnSpPr>
          <p:cNvPr id="42" name="Straight Connector 41">
            <a:extLst>
              <a:ext uri="{FF2B5EF4-FFF2-40B4-BE49-F238E27FC236}">
                <a16:creationId xmlns:a16="http://schemas.microsoft.com/office/drawing/2014/main" id="{648F212C-6BCD-0955-F3F5-D41E0B0D4C72}"/>
              </a:ext>
              <a:ext uri="{C183D7F6-B498-43B3-948B-1728B52AA6E4}">
                <adec:decorative xmlns:adec="http://schemas.microsoft.com/office/drawing/2017/decorative" val="1"/>
              </a:ext>
            </a:extLst>
          </p:cNvPr>
          <p:cNvCxnSpPr>
            <a:cxnSpLocks/>
          </p:cNvCxnSpPr>
          <p:nvPr/>
        </p:nvCxnSpPr>
        <p:spPr>
          <a:xfrm>
            <a:off x="780295" y="2538395"/>
            <a:ext cx="2871669" cy="0"/>
          </a:xfrm>
          <a:prstGeom prst="line">
            <a:avLst/>
          </a:prstGeom>
          <a:noFill/>
          <a:ln w="15875" cap="flat">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42">
            <a:extLst>
              <a:ext uri="{FF2B5EF4-FFF2-40B4-BE49-F238E27FC236}">
                <a16:creationId xmlns:a16="http://schemas.microsoft.com/office/drawing/2014/main" id="{D490C7B8-748A-AE0B-4302-E058335E1B1C}"/>
              </a:ext>
              <a:ext uri="{C183D7F6-B498-43B3-948B-1728B52AA6E4}">
                <adec:decorative xmlns:adec="http://schemas.microsoft.com/office/drawing/2017/decorative" val="1"/>
              </a:ext>
            </a:extLst>
          </p:cNvPr>
          <p:cNvGrpSpPr/>
          <p:nvPr/>
        </p:nvGrpSpPr>
        <p:grpSpPr>
          <a:xfrm>
            <a:off x="783519" y="3110137"/>
            <a:ext cx="1852465" cy="1223455"/>
            <a:chOff x="203401" y="6687507"/>
            <a:chExt cx="669424" cy="442119"/>
          </a:xfrm>
        </p:grpSpPr>
        <p:sp>
          <p:nvSpPr>
            <p:cNvPr id="44" name="Freeform: Shape 43">
              <a:extLst>
                <a:ext uri="{FF2B5EF4-FFF2-40B4-BE49-F238E27FC236}">
                  <a16:creationId xmlns:a16="http://schemas.microsoft.com/office/drawing/2014/main" id="{B95FC0C2-8DC1-B91E-7BDA-C2248468455F}"/>
                </a:ext>
                <a:ext uri="{C183D7F6-B498-43B3-948B-1728B52AA6E4}">
                  <adec:decorative xmlns:adec="http://schemas.microsoft.com/office/drawing/2017/decorative" val="1"/>
                </a:ext>
              </a:extLst>
            </p:cNvPr>
            <p:cNvSpPr>
              <a:spLocks noChangeAspect="1"/>
            </p:cNvSpPr>
            <p:nvPr/>
          </p:nvSpPr>
          <p:spPr bwMode="auto">
            <a:xfrm flipH="1">
              <a:off x="203401" y="6904577"/>
              <a:ext cx="669424" cy="225049"/>
            </a:xfrm>
            <a:custGeom>
              <a:avLst/>
              <a:gdLst>
                <a:gd name="connsiteX0" fmla="*/ 364746 w 553243"/>
                <a:gd name="connsiteY0" fmla="*/ 0 h 185991"/>
                <a:gd name="connsiteX1" fmla="*/ 66413 w 553243"/>
                <a:gd name="connsiteY1" fmla="*/ 0 h 185991"/>
                <a:gd name="connsiteX2" fmla="*/ 66413 w 553243"/>
                <a:gd name="connsiteY2" fmla="*/ 6 h 185991"/>
                <a:gd name="connsiteX3" fmla="*/ 0 w 553243"/>
                <a:gd name="connsiteY3" fmla="*/ 6 h 185991"/>
                <a:gd name="connsiteX4" fmla="*/ 0 w 553243"/>
                <a:gd name="connsiteY4" fmla="*/ 185991 h 185991"/>
                <a:gd name="connsiteX5" fmla="*/ 442823 w 553243"/>
                <a:gd name="connsiteY5" fmla="*/ 185991 h 185991"/>
                <a:gd name="connsiteX6" fmla="*/ 553243 w 553243"/>
                <a:gd name="connsiteY6" fmla="*/ 90284 h 185991"/>
                <a:gd name="connsiteX7" fmla="*/ 553243 w 553243"/>
                <a:gd name="connsiteY7" fmla="*/ 6 h 185991"/>
                <a:gd name="connsiteX8" fmla="*/ 521224 w 553243"/>
                <a:gd name="connsiteY8" fmla="*/ 6 h 185991"/>
                <a:gd name="connsiteX9" fmla="*/ 521869 w 553243"/>
                <a:gd name="connsiteY9" fmla="*/ 3301 h 185991"/>
                <a:gd name="connsiteX10" fmla="*/ 476903 w 553243"/>
                <a:gd name="connsiteY10" fmla="*/ 49668 h 185991"/>
                <a:gd name="connsiteX11" fmla="*/ 431936 w 553243"/>
                <a:gd name="connsiteY11" fmla="*/ 3301 h 185991"/>
                <a:gd name="connsiteX12" fmla="*/ 432581 w 553243"/>
                <a:gd name="connsiteY12" fmla="*/ 6 h 185991"/>
                <a:gd name="connsiteX13" fmla="*/ 364746 w 553243"/>
                <a:gd name="connsiteY13" fmla="*/ 6 h 18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85991">
                  <a:moveTo>
                    <a:pt x="364746" y="0"/>
                  </a:moveTo>
                  <a:lnTo>
                    <a:pt x="66413" y="0"/>
                  </a:lnTo>
                  <a:lnTo>
                    <a:pt x="66413" y="6"/>
                  </a:lnTo>
                  <a:lnTo>
                    <a:pt x="0" y="6"/>
                  </a:lnTo>
                  <a:lnTo>
                    <a:pt x="0" y="185991"/>
                  </a:lnTo>
                  <a:lnTo>
                    <a:pt x="442823" y="185991"/>
                  </a:lnTo>
                  <a:lnTo>
                    <a:pt x="553243" y="90284"/>
                  </a:lnTo>
                  <a:lnTo>
                    <a:pt x="553243" y="6"/>
                  </a:lnTo>
                  <a:lnTo>
                    <a:pt x="521224" y="6"/>
                  </a:lnTo>
                  <a:lnTo>
                    <a:pt x="521869" y="3301"/>
                  </a:lnTo>
                  <a:cubicBezTo>
                    <a:pt x="521869" y="28909"/>
                    <a:pt x="501737" y="49668"/>
                    <a:pt x="476903" y="49668"/>
                  </a:cubicBezTo>
                  <a:cubicBezTo>
                    <a:pt x="452069" y="49668"/>
                    <a:pt x="431936" y="28909"/>
                    <a:pt x="431936" y="3301"/>
                  </a:cubicBezTo>
                  <a:lnTo>
                    <a:pt x="432581" y="6"/>
                  </a:lnTo>
                  <a:lnTo>
                    <a:pt x="364746" y="6"/>
                  </a:lnTo>
                  <a:close/>
                </a:path>
              </a:pathLst>
            </a:custGeom>
            <a:solidFill>
              <a:srgbClr val="0078D4"/>
            </a:solidFill>
            <a:ln w="6350" cap="flat" cmpd="sng" algn="ctr">
              <a:noFill/>
              <a:prstDash val="solid"/>
              <a:miter lim="800000"/>
              <a:headEnd type="none" w="med" len="med"/>
              <a:tailEnd type="none" w="med" len="med"/>
            </a:ln>
            <a:effectLst/>
          </p:spPr>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061AD3B-B54D-4F14-A416-0A1FCCC84642}"/>
                </a:ext>
                <a:ext uri="{C183D7F6-B498-43B3-948B-1728B52AA6E4}">
                  <adec:decorative xmlns:adec="http://schemas.microsoft.com/office/drawing/2017/decorative" val="1"/>
                </a:ext>
              </a:extLst>
            </p:cNvPr>
            <p:cNvSpPr>
              <a:spLocks noChangeAspect="1"/>
            </p:cNvSpPr>
            <p:nvPr/>
          </p:nvSpPr>
          <p:spPr bwMode="auto">
            <a:xfrm flipH="1">
              <a:off x="203401" y="6687507"/>
              <a:ext cx="669424" cy="217069"/>
            </a:xfrm>
            <a:custGeom>
              <a:avLst/>
              <a:gdLst>
                <a:gd name="connsiteX0" fmla="*/ 450642 w 553243"/>
                <a:gd name="connsiteY0" fmla="*/ 0 h 179396"/>
                <a:gd name="connsiteX1" fmla="*/ 0 w 553243"/>
                <a:gd name="connsiteY1" fmla="*/ 0 h 179396"/>
                <a:gd name="connsiteX2" fmla="*/ 0 w 553243"/>
                <a:gd name="connsiteY2" fmla="*/ 179396 h 179396"/>
                <a:gd name="connsiteX3" fmla="*/ 66413 w 553243"/>
                <a:gd name="connsiteY3" fmla="*/ 179396 h 179396"/>
                <a:gd name="connsiteX4" fmla="*/ 140386 w 553243"/>
                <a:gd name="connsiteY4" fmla="*/ 179396 h 179396"/>
                <a:gd name="connsiteX5" fmla="*/ 217454 w 553243"/>
                <a:gd name="connsiteY5" fmla="*/ 179396 h 179396"/>
                <a:gd name="connsiteX6" fmla="*/ 339926 w 553243"/>
                <a:gd name="connsiteY6" fmla="*/ 179396 h 179396"/>
                <a:gd name="connsiteX7" fmla="*/ 432581 w 553243"/>
                <a:gd name="connsiteY7" fmla="*/ 179396 h 179396"/>
                <a:gd name="connsiteX8" fmla="*/ 435470 w 553243"/>
                <a:gd name="connsiteY8" fmla="*/ 164643 h 179396"/>
                <a:gd name="connsiteX9" fmla="*/ 476903 w 553243"/>
                <a:gd name="connsiteY9" fmla="*/ 136324 h 179396"/>
                <a:gd name="connsiteX10" fmla="*/ 518335 w 553243"/>
                <a:gd name="connsiteY10" fmla="*/ 164643 h 179396"/>
                <a:gd name="connsiteX11" fmla="*/ 521224 w 553243"/>
                <a:gd name="connsiteY11" fmla="*/ 179396 h 179396"/>
                <a:gd name="connsiteX12" fmla="*/ 553243 w 553243"/>
                <a:gd name="connsiteY12" fmla="*/ 179396 h 179396"/>
                <a:gd name="connsiteX13" fmla="*/ 553243 w 553243"/>
                <a:gd name="connsiteY13" fmla="*/ 106480 h 1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79396">
                  <a:moveTo>
                    <a:pt x="450642" y="0"/>
                  </a:moveTo>
                  <a:lnTo>
                    <a:pt x="0" y="0"/>
                  </a:lnTo>
                  <a:lnTo>
                    <a:pt x="0" y="179396"/>
                  </a:lnTo>
                  <a:lnTo>
                    <a:pt x="66413" y="179396"/>
                  </a:lnTo>
                  <a:lnTo>
                    <a:pt x="140386" y="179396"/>
                  </a:lnTo>
                  <a:lnTo>
                    <a:pt x="217454" y="179396"/>
                  </a:lnTo>
                  <a:lnTo>
                    <a:pt x="339926" y="179396"/>
                  </a:lnTo>
                  <a:lnTo>
                    <a:pt x="432581" y="179396"/>
                  </a:lnTo>
                  <a:lnTo>
                    <a:pt x="435470" y="164643"/>
                  </a:lnTo>
                  <a:cubicBezTo>
                    <a:pt x="442296" y="148001"/>
                    <a:pt x="458278" y="136324"/>
                    <a:pt x="476903" y="136324"/>
                  </a:cubicBezTo>
                  <a:cubicBezTo>
                    <a:pt x="495529" y="136324"/>
                    <a:pt x="511509" y="148001"/>
                    <a:pt x="518335" y="164643"/>
                  </a:cubicBezTo>
                  <a:lnTo>
                    <a:pt x="521224" y="179396"/>
                  </a:lnTo>
                  <a:lnTo>
                    <a:pt x="553243" y="179396"/>
                  </a:lnTo>
                  <a:lnTo>
                    <a:pt x="553243" y="106480"/>
                  </a:lnTo>
                  <a:close/>
                </a:path>
              </a:pathLst>
            </a:custGeom>
            <a:solidFill>
              <a:sysClr val="window" lastClr="FFFFFF">
                <a:lumMod val="85000"/>
              </a:sysClr>
            </a:solidFill>
            <a:ln w="6350" cap="flat" cmpd="sng" algn="ctr">
              <a:noFill/>
              <a:prstDash val="solid"/>
              <a:miter lim="800000"/>
              <a:headEnd type="none" w="med" len="med"/>
              <a:tailEnd type="none" w="med" len="med"/>
            </a:ln>
            <a:effectLst/>
          </p:spPr>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46" name="Content Placeholder 18">
            <a:extLst>
              <a:ext uri="{FF2B5EF4-FFF2-40B4-BE49-F238E27FC236}">
                <a16:creationId xmlns:a16="http://schemas.microsoft.com/office/drawing/2014/main" id="{159EA411-3ABA-4F5A-419E-1916ED9B2C89}"/>
              </a:ext>
            </a:extLst>
          </p:cNvPr>
          <p:cNvSpPr txBox="1">
            <a:spLocks/>
          </p:cNvSpPr>
          <p:nvPr/>
        </p:nvSpPr>
        <p:spPr>
          <a:xfrm>
            <a:off x="1353941" y="3302665"/>
            <a:ext cx="1189425" cy="959774"/>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defTabSz="932472" fontAlgn="base">
              <a:lnSpc>
                <a:spcPct val="100000"/>
              </a:lnSpc>
              <a:spcBef>
                <a:spcPct val="0"/>
              </a:spcBef>
              <a:spcAft>
                <a:spcPct val="0"/>
              </a:spcAft>
              <a:buFontTx/>
              <a:buNone/>
              <a:defRPr/>
            </a:pPr>
            <a:r>
              <a:rPr lang="en-US" sz="2000" b="1">
                <a:solidFill>
                  <a:srgbClr val="000000"/>
                </a:solidFill>
                <a:latin typeface="Segoe UI"/>
                <a:ea typeface="Segoe UI" pitchFamily="34" charset="0"/>
                <a:cs typeface="Segoe UI" pitchFamily="34" charset="0"/>
              </a:rPr>
              <a:t>Up to </a:t>
            </a:r>
            <a:r>
              <a:rPr lang="en-US" sz="3600" b="1">
                <a:solidFill>
                  <a:srgbClr val="000000"/>
                </a:solidFill>
                <a:latin typeface="Segoe UI"/>
                <a:ea typeface="Segoe UI" pitchFamily="34" charset="0"/>
                <a:cs typeface="Segoe UI" pitchFamily="34" charset="0"/>
              </a:rPr>
              <a:t>54%</a:t>
            </a:r>
            <a:endParaRPr lang="en-IN" sz="3200" b="1">
              <a:solidFill>
                <a:srgbClr val="000000"/>
              </a:solidFill>
              <a:latin typeface="Segoe UI"/>
              <a:ea typeface="Segoe UI" pitchFamily="34" charset="0"/>
              <a:cs typeface="Segoe UI" pitchFamily="34" charset="0"/>
            </a:endParaRPr>
          </a:p>
        </p:txBody>
      </p:sp>
      <p:sp>
        <p:nvSpPr>
          <p:cNvPr id="47" name="Content Placeholder 12">
            <a:extLst>
              <a:ext uri="{FF2B5EF4-FFF2-40B4-BE49-F238E27FC236}">
                <a16:creationId xmlns:a16="http://schemas.microsoft.com/office/drawing/2014/main" id="{2CE35D82-56FB-94CF-5431-9CDA021F9AF2}"/>
              </a:ext>
            </a:extLst>
          </p:cNvPr>
          <p:cNvSpPr txBox="1">
            <a:spLocks/>
          </p:cNvSpPr>
          <p:nvPr/>
        </p:nvSpPr>
        <p:spPr>
          <a:xfrm>
            <a:off x="775294" y="4490032"/>
            <a:ext cx="2813054" cy="867485"/>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12700" defTabSz="914400" fontAlgn="base">
              <a:spcBef>
                <a:spcPts val="565"/>
              </a:spcBef>
              <a:spcAft>
                <a:spcPct val="0"/>
              </a:spcAft>
              <a:buFontTx/>
              <a:buNone/>
              <a:defRPr/>
            </a:pPr>
            <a:r>
              <a:rPr lang="en-US" sz="1800" spc="-5">
                <a:solidFill>
                  <a:prstClr val="black"/>
                </a:solidFill>
                <a:latin typeface="Segoe UI"/>
                <a:cs typeface="Segoe UI Semibold"/>
              </a:rPr>
              <a:t>Save up to 54% versus on premises and 35% compared to AWS¹</a:t>
            </a:r>
            <a:endParaRPr lang="en-US" sz="1800" spc="-5" baseline="30000">
              <a:solidFill>
                <a:prstClr val="black"/>
              </a:solidFill>
              <a:latin typeface="Segoe UI"/>
              <a:cs typeface="Segoe UI Semibold"/>
            </a:endParaRPr>
          </a:p>
        </p:txBody>
      </p:sp>
      <p:sp>
        <p:nvSpPr>
          <p:cNvPr id="48" name="Content Placeholder 9">
            <a:extLst>
              <a:ext uri="{FF2B5EF4-FFF2-40B4-BE49-F238E27FC236}">
                <a16:creationId xmlns:a16="http://schemas.microsoft.com/office/drawing/2014/main" id="{E8675984-04D0-89D0-0C9E-B33FA773D398}"/>
              </a:ext>
            </a:extLst>
          </p:cNvPr>
          <p:cNvSpPr txBox="1">
            <a:spLocks/>
          </p:cNvSpPr>
          <p:nvPr/>
        </p:nvSpPr>
        <p:spPr>
          <a:xfrm>
            <a:off x="4552158" y="1709682"/>
            <a:ext cx="2674938" cy="654763"/>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spcBef>
                <a:spcPts val="0"/>
              </a:spcBef>
              <a:buFontTx/>
              <a:buNone/>
              <a:defRPr/>
            </a:pPr>
            <a:r>
              <a:rPr lang="en-US" sz="2400" spc="-50">
                <a:ln w="3175">
                  <a:noFill/>
                </a:ln>
                <a:solidFill>
                  <a:srgbClr val="0078D4"/>
                </a:solidFill>
                <a:latin typeface="Segoe UI Semibold"/>
                <a:cs typeface="Segoe UI" pitchFamily="34" charset="0"/>
              </a:rPr>
              <a:t>Optimize</a:t>
            </a:r>
            <a:r>
              <a:rPr lang="en-US" sz="2400" spc="-50">
                <a:ln w="3175">
                  <a:noFill/>
                </a:ln>
                <a:solidFill>
                  <a:srgbClr val="008575"/>
                </a:solidFill>
                <a:latin typeface="Segoe UI Semibold"/>
                <a:cs typeface="Segoe UI" pitchFamily="34" charset="0"/>
              </a:rPr>
              <a:t> </a:t>
            </a:r>
            <a:r>
              <a:rPr lang="en-US" sz="2400">
                <a:solidFill>
                  <a:srgbClr val="000000"/>
                </a:solidFill>
                <a:latin typeface="Segoe UI Semibold"/>
              </a:rPr>
              <a:t>technical teams</a:t>
            </a:r>
          </a:p>
        </p:txBody>
      </p:sp>
      <p:cxnSp>
        <p:nvCxnSpPr>
          <p:cNvPr id="49" name="Straight Connector 48">
            <a:extLst>
              <a:ext uri="{FF2B5EF4-FFF2-40B4-BE49-F238E27FC236}">
                <a16:creationId xmlns:a16="http://schemas.microsoft.com/office/drawing/2014/main" id="{8BB1788E-E7B7-6A45-88F9-ECD676505A57}"/>
              </a:ext>
              <a:ext uri="{C183D7F6-B498-43B3-948B-1728B52AA6E4}">
                <adec:decorative xmlns:adec="http://schemas.microsoft.com/office/drawing/2017/decorative" val="1"/>
              </a:ext>
            </a:extLst>
          </p:cNvPr>
          <p:cNvCxnSpPr>
            <a:cxnSpLocks/>
          </p:cNvCxnSpPr>
          <p:nvPr/>
        </p:nvCxnSpPr>
        <p:spPr>
          <a:xfrm>
            <a:off x="4551560" y="2538395"/>
            <a:ext cx="2871669" cy="0"/>
          </a:xfrm>
          <a:prstGeom prst="line">
            <a:avLst/>
          </a:prstGeom>
          <a:noFill/>
          <a:ln w="15875" cap="flat">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0" name="Group 49">
            <a:extLst>
              <a:ext uri="{FF2B5EF4-FFF2-40B4-BE49-F238E27FC236}">
                <a16:creationId xmlns:a16="http://schemas.microsoft.com/office/drawing/2014/main" id="{41D0FBDE-A0BE-AEE1-7205-B3C247D58087}"/>
              </a:ext>
              <a:ext uri="{C183D7F6-B498-43B3-948B-1728B52AA6E4}">
                <adec:decorative xmlns:adec="http://schemas.microsoft.com/office/drawing/2017/decorative" val="1"/>
              </a:ext>
            </a:extLst>
          </p:cNvPr>
          <p:cNvGrpSpPr/>
          <p:nvPr/>
        </p:nvGrpSpPr>
        <p:grpSpPr>
          <a:xfrm>
            <a:off x="4793929" y="3220821"/>
            <a:ext cx="2005958" cy="2002691"/>
            <a:chOff x="4793929" y="3220821"/>
            <a:chExt cx="2005958" cy="2002691"/>
          </a:xfrm>
        </p:grpSpPr>
        <p:sp>
          <p:nvSpPr>
            <p:cNvPr id="51" name="Partial Circle 50">
              <a:extLst>
                <a:ext uri="{FF2B5EF4-FFF2-40B4-BE49-F238E27FC236}">
                  <a16:creationId xmlns:a16="http://schemas.microsoft.com/office/drawing/2014/main" id="{748719EF-6538-0C52-1FF6-74B074B87A62}"/>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21582693"/>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Partial Circle 51">
              <a:extLst>
                <a:ext uri="{FF2B5EF4-FFF2-40B4-BE49-F238E27FC236}">
                  <a16:creationId xmlns:a16="http://schemas.microsoft.com/office/drawing/2014/main" id="{2085C840-B57A-FAEB-78E5-35A20DD8A35E}"/>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16210754"/>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Partial Circle 52">
              <a:extLst>
                <a:ext uri="{FF2B5EF4-FFF2-40B4-BE49-F238E27FC236}">
                  <a16:creationId xmlns:a16="http://schemas.microsoft.com/office/drawing/2014/main" id="{9468F9E2-986C-ACBD-D898-05A810BBF390}"/>
                </a:ext>
                <a:ext uri="{C183D7F6-B498-43B3-948B-1728B52AA6E4}">
                  <adec:decorative xmlns:adec="http://schemas.microsoft.com/office/drawing/2017/decorative" val="1"/>
                </a:ext>
              </a:extLst>
            </p:cNvPr>
            <p:cNvSpPr/>
            <p:nvPr userDrawn="1"/>
          </p:nvSpPr>
          <p:spPr bwMode="auto">
            <a:xfrm rot="16200000" flipH="1">
              <a:off x="4793930" y="3221669"/>
              <a:ext cx="2001193" cy="2001192"/>
            </a:xfrm>
            <a:prstGeom prst="pie">
              <a:avLst>
                <a:gd name="adj1" fmla="val 10808111"/>
                <a:gd name="adj2" fmla="val 16210754"/>
              </a:avLst>
            </a:prstGeom>
            <a:solidFill>
              <a:sysClr val="window" lastClr="FFFFFF">
                <a:lumMod val="7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Block Arc 53">
              <a:extLst>
                <a:ext uri="{FF2B5EF4-FFF2-40B4-BE49-F238E27FC236}">
                  <a16:creationId xmlns:a16="http://schemas.microsoft.com/office/drawing/2014/main" id="{8197BAD9-B689-BD27-8408-E1C3A3D79C8A}"/>
                </a:ext>
                <a:ext uri="{C183D7F6-B498-43B3-948B-1728B52AA6E4}">
                  <adec:decorative xmlns:adec="http://schemas.microsoft.com/office/drawing/2017/decorative" val="1"/>
                </a:ext>
              </a:extLst>
            </p:cNvPr>
            <p:cNvSpPr/>
            <p:nvPr userDrawn="1"/>
          </p:nvSpPr>
          <p:spPr>
            <a:xfrm rot="16200000">
              <a:off x="4793929" y="3220821"/>
              <a:ext cx="2001193" cy="2001193"/>
            </a:xfrm>
            <a:prstGeom prst="blockArc">
              <a:avLst>
                <a:gd name="adj1" fmla="val 16161414"/>
                <a:gd name="adj2" fmla="val 21596515"/>
                <a:gd name="adj3" fmla="val 9608"/>
              </a:avLst>
            </a:prstGeom>
            <a:solidFill>
              <a:srgbClr val="0078D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55" name="Content Placeholder 19">
            <a:extLst>
              <a:ext uri="{FF2B5EF4-FFF2-40B4-BE49-F238E27FC236}">
                <a16:creationId xmlns:a16="http://schemas.microsoft.com/office/drawing/2014/main" id="{22F60560-3D0A-219F-9F80-8AFA404A46E5}"/>
              </a:ext>
            </a:extLst>
          </p:cNvPr>
          <p:cNvSpPr txBox="1">
            <a:spLocks/>
          </p:cNvSpPr>
          <p:nvPr/>
        </p:nvSpPr>
        <p:spPr>
          <a:xfrm>
            <a:off x="5291518" y="3481708"/>
            <a:ext cx="1043811" cy="805002"/>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defTabSz="932472" fontAlgn="base">
              <a:lnSpc>
                <a:spcPct val="100000"/>
              </a:lnSpc>
              <a:spcBef>
                <a:spcPct val="0"/>
              </a:spcBef>
              <a:spcAft>
                <a:spcPct val="0"/>
              </a:spcAft>
              <a:buFontTx/>
              <a:buNone/>
              <a:defRPr/>
            </a:pPr>
            <a:r>
              <a:rPr lang="en-US" b="1">
                <a:solidFill>
                  <a:srgbClr val="000000"/>
                </a:solidFill>
                <a:latin typeface="Segoe UI"/>
                <a:cs typeface="Segoe UI" pitchFamily="34" charset="0"/>
              </a:rPr>
              <a:t>50%</a:t>
            </a:r>
            <a:r>
              <a:rPr lang="en-US" sz="1600" b="1">
                <a:solidFill>
                  <a:srgbClr val="000000"/>
                </a:solidFill>
                <a:latin typeface="Segoe UI"/>
                <a:cs typeface="Segoe UI" pitchFamily="34" charset="0"/>
              </a:rPr>
              <a:t> Increase</a:t>
            </a:r>
            <a:endParaRPr lang="en-US" b="1">
              <a:solidFill>
                <a:srgbClr val="000000"/>
              </a:solidFill>
              <a:latin typeface="Segoe UI"/>
              <a:cs typeface="Segoe UI" pitchFamily="34" charset="0"/>
            </a:endParaRPr>
          </a:p>
        </p:txBody>
      </p:sp>
      <p:sp>
        <p:nvSpPr>
          <p:cNvPr id="56" name="Content Placeholder 13">
            <a:extLst>
              <a:ext uri="{FF2B5EF4-FFF2-40B4-BE49-F238E27FC236}">
                <a16:creationId xmlns:a16="http://schemas.microsoft.com/office/drawing/2014/main" id="{4390D6D8-92E3-8472-EF87-D0C095C7CD79}"/>
              </a:ext>
            </a:extLst>
          </p:cNvPr>
          <p:cNvSpPr txBox="1">
            <a:spLocks/>
          </p:cNvSpPr>
          <p:nvPr/>
        </p:nvSpPr>
        <p:spPr>
          <a:xfrm>
            <a:off x="4799016" y="4388125"/>
            <a:ext cx="2674936" cy="1007686"/>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0"/>
              </a:spcBef>
              <a:buFontTx/>
              <a:buNone/>
              <a:defRPr/>
            </a:pPr>
            <a:r>
              <a:rPr lang="en-US" sz="1800" kern="0">
                <a:solidFill>
                  <a:srgbClr val="000000"/>
                </a:solidFill>
                <a:latin typeface="Segoe UI"/>
              </a:rPr>
              <a:t>in database admin</a:t>
            </a:r>
            <a:br>
              <a:rPr lang="en-US" sz="1800" kern="0">
                <a:solidFill>
                  <a:srgbClr val="000000"/>
                </a:solidFill>
                <a:latin typeface="Segoe UI"/>
              </a:rPr>
            </a:br>
            <a:r>
              <a:rPr lang="en-US" sz="1800" kern="0">
                <a:solidFill>
                  <a:srgbClr val="000000"/>
                </a:solidFill>
                <a:latin typeface="Segoe UI"/>
              </a:rPr>
              <a:t>and developer efficiency and team velocity</a:t>
            </a:r>
            <a:r>
              <a:rPr lang="en-US" sz="1800" kern="0" baseline="40000">
                <a:solidFill>
                  <a:srgbClr val="000000"/>
                </a:solidFill>
                <a:latin typeface="Segoe UI"/>
              </a:rPr>
              <a:t>2,3</a:t>
            </a:r>
          </a:p>
        </p:txBody>
      </p:sp>
      <p:sp>
        <p:nvSpPr>
          <p:cNvPr id="57" name="Content Placeholder 11">
            <a:extLst>
              <a:ext uri="{FF2B5EF4-FFF2-40B4-BE49-F238E27FC236}">
                <a16:creationId xmlns:a16="http://schemas.microsoft.com/office/drawing/2014/main" id="{09C91507-7459-01AC-481F-67B634DB1C1A}"/>
              </a:ext>
            </a:extLst>
          </p:cNvPr>
          <p:cNvSpPr txBox="1">
            <a:spLocks/>
          </p:cNvSpPr>
          <p:nvPr/>
        </p:nvSpPr>
        <p:spPr>
          <a:xfrm>
            <a:off x="8324059" y="1709759"/>
            <a:ext cx="2472125" cy="654763"/>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spcBef>
                <a:spcPts val="0"/>
              </a:spcBef>
              <a:buFontTx/>
              <a:buNone/>
              <a:defRPr/>
            </a:pPr>
            <a:r>
              <a:rPr lang="en-US" sz="2400" spc="-50">
                <a:ln w="3175">
                  <a:noFill/>
                </a:ln>
                <a:solidFill>
                  <a:srgbClr val="0078D4"/>
                </a:solidFill>
                <a:latin typeface="Segoe UI Semibold"/>
                <a:cs typeface="Segoe UI" pitchFamily="34" charset="0"/>
              </a:rPr>
              <a:t>Drive</a:t>
            </a:r>
            <a:r>
              <a:rPr lang="en-US" sz="2400">
                <a:solidFill>
                  <a:srgbClr val="000000"/>
                </a:solidFill>
                <a:latin typeface="Segoe UI Semibold"/>
              </a:rPr>
              <a:t> long-term returns</a:t>
            </a:r>
          </a:p>
        </p:txBody>
      </p:sp>
      <p:cxnSp>
        <p:nvCxnSpPr>
          <p:cNvPr id="58" name="Straight Connector 57">
            <a:extLst>
              <a:ext uri="{FF2B5EF4-FFF2-40B4-BE49-F238E27FC236}">
                <a16:creationId xmlns:a16="http://schemas.microsoft.com/office/drawing/2014/main" id="{6AB2A684-C327-61E8-81BB-544AA74B4CF2}"/>
              </a:ext>
              <a:ext uri="{C183D7F6-B498-43B3-948B-1728B52AA6E4}">
                <adec:decorative xmlns:adec="http://schemas.microsoft.com/office/drawing/2017/decorative" val="1"/>
              </a:ext>
            </a:extLst>
          </p:cNvPr>
          <p:cNvCxnSpPr>
            <a:cxnSpLocks/>
          </p:cNvCxnSpPr>
          <p:nvPr/>
        </p:nvCxnSpPr>
        <p:spPr>
          <a:xfrm>
            <a:off x="8319333" y="2538395"/>
            <a:ext cx="2871669" cy="0"/>
          </a:xfrm>
          <a:prstGeom prst="line">
            <a:avLst/>
          </a:prstGeom>
          <a:noFill/>
          <a:ln w="15875" cap="flat">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9" name="Group 58">
            <a:extLst>
              <a:ext uri="{FF2B5EF4-FFF2-40B4-BE49-F238E27FC236}">
                <a16:creationId xmlns:a16="http://schemas.microsoft.com/office/drawing/2014/main" id="{1DD4F413-2F7F-5837-3246-19CD8EE9CCBD}"/>
              </a:ext>
              <a:ext uri="{C183D7F6-B498-43B3-948B-1728B52AA6E4}">
                <adec:decorative xmlns:adec="http://schemas.microsoft.com/office/drawing/2017/decorative" val="1"/>
              </a:ext>
            </a:extLst>
          </p:cNvPr>
          <p:cNvGrpSpPr/>
          <p:nvPr/>
        </p:nvGrpSpPr>
        <p:grpSpPr>
          <a:xfrm>
            <a:off x="8670025" y="3081618"/>
            <a:ext cx="1085142" cy="1140647"/>
            <a:chOff x="7854410" y="2824359"/>
            <a:chExt cx="987862" cy="1038391"/>
          </a:xfrm>
        </p:grpSpPr>
        <p:sp>
          <p:nvSpPr>
            <p:cNvPr id="60" name="Freeform: Shape 59">
              <a:extLst>
                <a:ext uri="{FF2B5EF4-FFF2-40B4-BE49-F238E27FC236}">
                  <a16:creationId xmlns:a16="http://schemas.microsoft.com/office/drawing/2014/main" id="{CB206ABE-6105-EE96-24D7-AF4B55EECF82}"/>
                </a:ext>
                <a:ext uri="{C183D7F6-B498-43B3-948B-1728B52AA6E4}">
                  <adec:decorative xmlns:adec="http://schemas.microsoft.com/office/drawing/2017/decorative" val="1"/>
                </a:ext>
              </a:extLst>
            </p:cNvPr>
            <p:cNvSpPr/>
            <p:nvPr/>
          </p:nvSpPr>
          <p:spPr>
            <a:xfrm flipH="1">
              <a:off x="7959698" y="3620946"/>
              <a:ext cx="89959" cy="182432"/>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60">
              <a:extLst>
                <a:ext uri="{FF2B5EF4-FFF2-40B4-BE49-F238E27FC236}">
                  <a16:creationId xmlns:a16="http://schemas.microsoft.com/office/drawing/2014/main" id="{53FE9867-0183-FA79-8FC2-86F1F2C07220}"/>
                </a:ext>
                <a:ext uri="{C183D7F6-B498-43B3-948B-1728B52AA6E4}">
                  <adec:decorative xmlns:adec="http://schemas.microsoft.com/office/drawing/2017/decorative" val="1"/>
                </a:ext>
              </a:extLst>
            </p:cNvPr>
            <p:cNvSpPr/>
            <p:nvPr/>
          </p:nvSpPr>
          <p:spPr>
            <a:xfrm flipH="1">
              <a:off x="8141733" y="3531644"/>
              <a:ext cx="89959" cy="271686"/>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rgbClr val="0078D4"/>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Shape 61">
              <a:extLst>
                <a:ext uri="{FF2B5EF4-FFF2-40B4-BE49-F238E27FC236}">
                  <a16:creationId xmlns:a16="http://schemas.microsoft.com/office/drawing/2014/main" id="{106422F7-4278-EF05-22E2-60FE4E83984E}"/>
                </a:ext>
                <a:ext uri="{C183D7F6-B498-43B3-948B-1728B52AA6E4}">
                  <adec:decorative xmlns:adec="http://schemas.microsoft.com/office/drawing/2017/decorative" val="1"/>
                </a:ext>
              </a:extLst>
            </p:cNvPr>
            <p:cNvSpPr/>
            <p:nvPr/>
          </p:nvSpPr>
          <p:spPr>
            <a:xfrm flipH="1">
              <a:off x="8502935" y="3122393"/>
              <a:ext cx="89959" cy="680954"/>
            </a:xfrm>
            <a:custGeom>
              <a:avLst/>
              <a:gdLst>
                <a:gd name="connsiteX0" fmla="*/ 0 w 41416"/>
                <a:gd name="connsiteY0" fmla="*/ 313501 h 313501"/>
                <a:gd name="connsiteX1" fmla="*/ 41417 w 41416"/>
                <a:gd name="connsiteY1" fmla="*/ 313501 h 313501"/>
                <a:gd name="connsiteX2" fmla="*/ 41417 w 41416"/>
                <a:gd name="connsiteY2" fmla="*/ 0 h 313501"/>
                <a:gd name="connsiteX3" fmla="*/ 0 w 41416"/>
                <a:gd name="connsiteY3" fmla="*/ 0 h 313501"/>
                <a:gd name="connsiteX4" fmla="*/ 0 w 41416"/>
                <a:gd name="connsiteY4" fmla="*/ 313501 h 31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313501">
                  <a:moveTo>
                    <a:pt x="0" y="313501"/>
                  </a:moveTo>
                  <a:lnTo>
                    <a:pt x="41417" y="313501"/>
                  </a:lnTo>
                  <a:lnTo>
                    <a:pt x="41417" y="0"/>
                  </a:lnTo>
                  <a:lnTo>
                    <a:pt x="0" y="0"/>
                  </a:lnTo>
                  <a:lnTo>
                    <a:pt x="0" y="313501"/>
                  </a:lnTo>
                  <a:close/>
                </a:path>
              </a:pathLst>
            </a:custGeom>
            <a:solidFill>
              <a:sysClr val="window" lastClr="FFFFFF">
                <a:lumMod val="75000"/>
              </a:sysClr>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Freeform: Shape 62">
              <a:extLst>
                <a:ext uri="{FF2B5EF4-FFF2-40B4-BE49-F238E27FC236}">
                  <a16:creationId xmlns:a16="http://schemas.microsoft.com/office/drawing/2014/main" id="{EC35D683-4384-5BFB-163A-605764918820}"/>
                </a:ext>
                <a:ext uri="{C183D7F6-B498-43B3-948B-1728B52AA6E4}">
                  <adec:decorative xmlns:adec="http://schemas.microsoft.com/office/drawing/2017/decorative" val="1"/>
                </a:ext>
              </a:extLst>
            </p:cNvPr>
            <p:cNvSpPr/>
            <p:nvPr/>
          </p:nvSpPr>
          <p:spPr>
            <a:xfrm flipH="1">
              <a:off x="8320746" y="3349401"/>
              <a:ext cx="89959" cy="453968"/>
            </a:xfrm>
            <a:custGeom>
              <a:avLst/>
              <a:gdLst>
                <a:gd name="connsiteX0" fmla="*/ 0 w 41416"/>
                <a:gd name="connsiteY0" fmla="*/ 209000 h 209000"/>
                <a:gd name="connsiteX1" fmla="*/ 41417 w 41416"/>
                <a:gd name="connsiteY1" fmla="*/ 209000 h 209000"/>
                <a:gd name="connsiteX2" fmla="*/ 41417 w 41416"/>
                <a:gd name="connsiteY2" fmla="*/ 0 h 209000"/>
                <a:gd name="connsiteX3" fmla="*/ 0 w 41416"/>
                <a:gd name="connsiteY3" fmla="*/ 0 h 209000"/>
                <a:gd name="connsiteX4" fmla="*/ 0 w 41416"/>
                <a:gd name="connsiteY4" fmla="*/ 209000 h 20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209000">
                  <a:moveTo>
                    <a:pt x="0" y="209000"/>
                  </a:moveTo>
                  <a:lnTo>
                    <a:pt x="41417" y="209000"/>
                  </a:lnTo>
                  <a:lnTo>
                    <a:pt x="41417" y="0"/>
                  </a:lnTo>
                  <a:lnTo>
                    <a:pt x="0" y="0"/>
                  </a:lnTo>
                  <a:lnTo>
                    <a:pt x="0" y="209000"/>
                  </a:lnTo>
                  <a:close/>
                </a:path>
              </a:pathLst>
            </a:custGeom>
            <a:solidFill>
              <a:srgbClr val="0078D4"/>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Shape 63">
              <a:extLst>
                <a:ext uri="{FF2B5EF4-FFF2-40B4-BE49-F238E27FC236}">
                  <a16:creationId xmlns:a16="http://schemas.microsoft.com/office/drawing/2014/main" id="{27A754E2-1786-A81A-CDC2-1DC2E63979A4}"/>
                </a:ext>
                <a:ext uri="{C183D7F6-B498-43B3-948B-1728B52AA6E4}">
                  <adec:decorative xmlns:adec="http://schemas.microsoft.com/office/drawing/2017/decorative" val="1"/>
                </a:ext>
              </a:extLst>
            </p:cNvPr>
            <p:cNvSpPr/>
            <p:nvPr/>
          </p:nvSpPr>
          <p:spPr>
            <a:xfrm flipH="1">
              <a:off x="8687049" y="2942839"/>
              <a:ext cx="90413" cy="860517"/>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ysClr val="window" lastClr="FFFFFF">
                <a:lumMod val="75000"/>
              </a:sysClr>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Freeform: Shape 64">
              <a:extLst>
                <a:ext uri="{FF2B5EF4-FFF2-40B4-BE49-F238E27FC236}">
                  <a16:creationId xmlns:a16="http://schemas.microsoft.com/office/drawing/2014/main" id="{50643BB1-4DF6-7687-FB77-9A0683FB4E30}"/>
                </a:ext>
                <a:ext uri="{C183D7F6-B498-43B3-948B-1728B52AA6E4}">
                  <adec:decorative xmlns:adec="http://schemas.microsoft.com/office/drawing/2017/decorative" val="1"/>
                </a:ext>
              </a:extLst>
            </p:cNvPr>
            <p:cNvSpPr/>
            <p:nvPr/>
          </p:nvSpPr>
          <p:spPr>
            <a:xfrm flipV="1">
              <a:off x="7914562" y="2983008"/>
              <a:ext cx="505199" cy="504863"/>
            </a:xfrm>
            <a:custGeom>
              <a:avLst/>
              <a:gdLst>
                <a:gd name="connsiteX0" fmla="*/ 232586 w 232586"/>
                <a:gd name="connsiteY0" fmla="*/ 231875 h 232431"/>
                <a:gd name="connsiteX1" fmla="*/ 232586 w 232586"/>
                <a:gd name="connsiteY1" fmla="*/ 115485 h 232431"/>
                <a:gd name="connsiteX2" fmla="*/ 198884 w 232586"/>
                <a:gd name="connsiteY2" fmla="*/ 115485 h 232431"/>
                <a:gd name="connsiteX3" fmla="*/ 198884 w 232586"/>
                <a:gd name="connsiteY3" fmla="*/ 174932 h 232431"/>
                <a:gd name="connsiteX4" fmla="*/ 23696 w 232586"/>
                <a:gd name="connsiteY4" fmla="*/ 0 h 232431"/>
                <a:gd name="connsiteX5" fmla="*/ 0 w 232586"/>
                <a:gd name="connsiteY5" fmla="*/ 23709 h 232431"/>
                <a:gd name="connsiteX6" fmla="*/ 175257 w 232586"/>
                <a:gd name="connsiteY6" fmla="*/ 198641 h 232431"/>
                <a:gd name="connsiteX7" fmla="*/ 115911 w 232586"/>
                <a:gd name="connsiteY7" fmla="*/ 198641 h 232431"/>
                <a:gd name="connsiteX8" fmla="*/ 115911 w 232586"/>
                <a:gd name="connsiteY8" fmla="*/ 232431 h 232431"/>
                <a:gd name="connsiteX9" fmla="*/ 232586 w 232586"/>
                <a:gd name="connsiteY9" fmla="*/ 232431 h 232431"/>
                <a:gd name="connsiteX10" fmla="*/ 232586 w 232586"/>
                <a:gd name="connsiteY10" fmla="*/ 231875 h 2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586" h="232431">
                  <a:moveTo>
                    <a:pt x="232586" y="231875"/>
                  </a:moveTo>
                  <a:lnTo>
                    <a:pt x="232586" y="115485"/>
                  </a:lnTo>
                  <a:lnTo>
                    <a:pt x="198884" y="115485"/>
                  </a:lnTo>
                  <a:lnTo>
                    <a:pt x="198884" y="174932"/>
                  </a:lnTo>
                  <a:lnTo>
                    <a:pt x="23696" y="0"/>
                  </a:lnTo>
                  <a:lnTo>
                    <a:pt x="0" y="23709"/>
                  </a:lnTo>
                  <a:lnTo>
                    <a:pt x="175257" y="198641"/>
                  </a:lnTo>
                  <a:lnTo>
                    <a:pt x="115911" y="198641"/>
                  </a:lnTo>
                  <a:lnTo>
                    <a:pt x="115911" y="232431"/>
                  </a:lnTo>
                  <a:lnTo>
                    <a:pt x="232586" y="232431"/>
                  </a:lnTo>
                  <a:lnTo>
                    <a:pt x="232586" y="231875"/>
                  </a:lnTo>
                  <a:close/>
                </a:path>
              </a:pathLst>
            </a:custGeom>
            <a:solidFill>
              <a:srgbClr val="0078D4"/>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Shape 65">
              <a:extLst>
                <a:ext uri="{FF2B5EF4-FFF2-40B4-BE49-F238E27FC236}">
                  <a16:creationId xmlns:a16="http://schemas.microsoft.com/office/drawing/2014/main" id="{A2E8A695-D7D2-C998-ACB6-F7C719FA2F6B}"/>
                </a:ext>
                <a:ext uri="{C183D7F6-B498-43B3-948B-1728B52AA6E4}">
                  <adec:decorative xmlns:adec="http://schemas.microsoft.com/office/drawing/2017/decorative" val="1"/>
                </a:ext>
              </a:extLst>
            </p:cNvPr>
            <p:cNvSpPr/>
            <p:nvPr/>
          </p:nvSpPr>
          <p:spPr>
            <a:xfrm flipH="1">
              <a:off x="8796551" y="2824359"/>
              <a:ext cx="45719" cy="1025964"/>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ysClr val="window" lastClr="FFFFFF">
                <a:lumMod val="75000"/>
              </a:sysClr>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Freeform: Shape 66">
              <a:extLst>
                <a:ext uri="{FF2B5EF4-FFF2-40B4-BE49-F238E27FC236}">
                  <a16:creationId xmlns:a16="http://schemas.microsoft.com/office/drawing/2014/main" id="{3C0F836C-45F9-7B98-2EB5-99227C64382B}"/>
                </a:ext>
                <a:ext uri="{C183D7F6-B498-43B3-948B-1728B52AA6E4}">
                  <adec:decorative xmlns:adec="http://schemas.microsoft.com/office/drawing/2017/decorative" val="1"/>
                </a:ext>
              </a:extLst>
            </p:cNvPr>
            <p:cNvSpPr/>
            <p:nvPr/>
          </p:nvSpPr>
          <p:spPr>
            <a:xfrm rot="16200000" flipH="1">
              <a:off x="8325481" y="3345960"/>
              <a:ext cx="45719" cy="987862"/>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ysClr val="window" lastClr="FFFFFF">
                <a:lumMod val="75000"/>
              </a:sysClr>
            </a:solidFill>
            <a:ln w="655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68" name="Content Placeholder 20">
            <a:extLst>
              <a:ext uri="{FF2B5EF4-FFF2-40B4-BE49-F238E27FC236}">
                <a16:creationId xmlns:a16="http://schemas.microsoft.com/office/drawing/2014/main" id="{5557025C-93C0-FD6E-0A09-B83B32C81244}"/>
              </a:ext>
            </a:extLst>
          </p:cNvPr>
          <p:cNvSpPr txBox="1">
            <a:spLocks/>
          </p:cNvSpPr>
          <p:nvPr/>
        </p:nvSpPr>
        <p:spPr>
          <a:xfrm>
            <a:off x="9827552" y="3613623"/>
            <a:ext cx="1462911" cy="590549"/>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defTabSz="932472" fontAlgn="base">
              <a:lnSpc>
                <a:spcPct val="100000"/>
              </a:lnSpc>
              <a:spcBef>
                <a:spcPct val="0"/>
              </a:spcBef>
              <a:spcAft>
                <a:spcPct val="0"/>
              </a:spcAft>
              <a:buFontTx/>
              <a:buNone/>
              <a:defRPr/>
            </a:pPr>
            <a:r>
              <a:rPr lang="en-US" sz="3600" b="1">
                <a:solidFill>
                  <a:prstClr val="black"/>
                </a:solidFill>
                <a:latin typeface="Segoe UI"/>
                <a:cs typeface="Segoe UI" pitchFamily="34" charset="0"/>
              </a:rPr>
              <a:t>414%</a:t>
            </a:r>
            <a:endParaRPr lang="en-IN" sz="3600" b="1">
              <a:solidFill>
                <a:prstClr val="black"/>
              </a:solidFill>
              <a:latin typeface="Segoe UI"/>
              <a:cs typeface="Segoe UI" pitchFamily="34" charset="0"/>
            </a:endParaRPr>
          </a:p>
        </p:txBody>
      </p:sp>
      <p:sp>
        <p:nvSpPr>
          <p:cNvPr id="69" name="Content Placeholder 14">
            <a:extLst>
              <a:ext uri="{FF2B5EF4-FFF2-40B4-BE49-F238E27FC236}">
                <a16:creationId xmlns:a16="http://schemas.microsoft.com/office/drawing/2014/main" id="{7B51648B-0E94-F454-F5E4-834344826E31}"/>
              </a:ext>
            </a:extLst>
          </p:cNvPr>
          <p:cNvSpPr txBox="1">
            <a:spLocks/>
          </p:cNvSpPr>
          <p:nvPr/>
        </p:nvSpPr>
        <p:spPr>
          <a:xfrm>
            <a:off x="8313778" y="4329077"/>
            <a:ext cx="3284731" cy="654763"/>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0"/>
              </a:spcBef>
              <a:buFontTx/>
              <a:buNone/>
              <a:defRPr/>
            </a:pPr>
            <a:r>
              <a:rPr lang="en-US" sz="1800" kern="0">
                <a:solidFill>
                  <a:prstClr val="black"/>
                </a:solidFill>
                <a:latin typeface="Segoe UI"/>
              </a:rPr>
              <a:t>3-year return on investment with Azure Managed Services</a:t>
            </a:r>
            <a:r>
              <a:rPr lang="en-US" sz="1800" kern="0" baseline="40000">
                <a:solidFill>
                  <a:srgbClr val="000000"/>
                </a:solidFill>
                <a:latin typeface="Segoe UI"/>
              </a:rPr>
              <a:t>2</a:t>
            </a:r>
            <a:r>
              <a:rPr lang="en-US" sz="1800" kern="0">
                <a:solidFill>
                  <a:prstClr val="black"/>
                </a:solidFill>
                <a:latin typeface="Segoe UI"/>
              </a:rPr>
              <a:t> </a:t>
            </a:r>
          </a:p>
        </p:txBody>
      </p:sp>
      <p:sp>
        <p:nvSpPr>
          <p:cNvPr id="70" name="Content Placeholder 16">
            <a:extLst>
              <a:ext uri="{FF2B5EF4-FFF2-40B4-BE49-F238E27FC236}">
                <a16:creationId xmlns:a16="http://schemas.microsoft.com/office/drawing/2014/main" id="{EAC1C852-5277-410C-7A7E-B6E30F0CF73F}"/>
              </a:ext>
            </a:extLst>
          </p:cNvPr>
          <p:cNvSpPr txBox="1">
            <a:spLocks/>
          </p:cNvSpPr>
          <p:nvPr/>
        </p:nvSpPr>
        <p:spPr>
          <a:xfrm>
            <a:off x="539550" y="6203666"/>
            <a:ext cx="8004970" cy="510872"/>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0" cap="none" spc="0" normalizeH="0" baseline="0" noProof="0">
                <a:ln>
                  <a:noFill/>
                </a:ln>
                <a:solidFill>
                  <a:srgbClr val="75757A"/>
                </a:solidFill>
                <a:effectLst/>
                <a:uLnTx/>
                <a:uFillTx/>
                <a:latin typeface="Segoe UI"/>
                <a:ea typeface="+mn-ea"/>
                <a:cs typeface="+mn-cs"/>
              </a:rPr>
              <a:t> (1)</a:t>
            </a:r>
            <a:r>
              <a:rPr kumimoji="0" lang="en-US" sz="700" b="0" i="0" u="none" strike="noStrike" kern="0" cap="none" spc="850" normalizeH="0" baseline="0" noProof="0">
                <a:ln>
                  <a:noFill/>
                </a:ln>
                <a:solidFill>
                  <a:srgbClr val="75757A"/>
                </a:solidFill>
                <a:effectLst/>
                <a:uLnTx/>
                <a:uFillTx/>
                <a:latin typeface="Segoe UI"/>
                <a:ea typeface="+mn-ea"/>
                <a:cs typeface="+mn-cs"/>
              </a:rPr>
              <a:t> </a:t>
            </a:r>
            <a:r>
              <a:rPr kumimoji="0" lang="en-US" sz="700" b="0" i="0" u="none" strike="noStrike" kern="0" cap="none" spc="0" normalizeH="0" baseline="0" noProof="0">
                <a:ln>
                  <a:noFill/>
                </a:ln>
                <a:solidFill>
                  <a:schemeClr val="accent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Costs and Benefits of .NET Application Migration to the Cloud v2 –</a:t>
            </a:r>
            <a:r>
              <a:rPr kumimoji="0" lang="en-US" sz="700" b="0" i="0" u="none" strike="noStrike" kern="0" cap="none" spc="0" normalizeH="0" baseline="0" noProof="0">
                <a:ln>
                  <a:noFill/>
                </a:ln>
                <a:solidFill>
                  <a:schemeClr val="accent4"/>
                </a:solidFill>
                <a:effectLst/>
                <a:uLnTx/>
                <a:uFillTx/>
                <a:latin typeface="Segoe UI"/>
                <a:ea typeface="+mn-ea"/>
                <a:cs typeface="+mn-cs"/>
              </a:rPr>
              <a:t> </a:t>
            </a:r>
            <a:r>
              <a:rPr kumimoji="0" lang="en-US" sz="700" b="0" i="0" u="none" strike="noStrike" kern="0" cap="none" spc="0" normalizeH="0" baseline="0" noProof="0">
                <a:ln>
                  <a:noFill/>
                </a:ln>
                <a:solidFill>
                  <a:srgbClr val="75757A"/>
                </a:solidFill>
                <a:effectLst/>
                <a:uLnTx/>
                <a:uFillTx/>
                <a:latin typeface="Segoe UI"/>
                <a:ea typeface="+mn-ea"/>
                <a:cs typeface="+mn-cs"/>
              </a:rPr>
              <a:t>a commissioned study by </a:t>
            </a:r>
            <a:r>
              <a:rPr kumimoji="0" lang="en-US" sz="700" b="0" i="0" u="none" strike="noStrike" kern="0" cap="none" spc="0" normalizeH="0" baseline="0" noProof="0" err="1">
                <a:ln>
                  <a:noFill/>
                </a:ln>
                <a:solidFill>
                  <a:srgbClr val="75757A"/>
                </a:solidFill>
                <a:effectLst/>
                <a:uLnTx/>
                <a:uFillTx/>
                <a:latin typeface="Segoe UI"/>
                <a:ea typeface="+mn-ea"/>
                <a:cs typeface="+mn-cs"/>
              </a:rPr>
              <a:t>GigaOm</a:t>
            </a:r>
            <a:r>
              <a:rPr kumimoji="0" lang="en-US" sz="700" b="0" i="0" u="none" strike="noStrike" kern="0" cap="none" spc="0" normalizeH="0" baseline="0" noProof="0">
                <a:ln>
                  <a:noFill/>
                </a:ln>
                <a:solidFill>
                  <a:srgbClr val="75757A"/>
                </a:solidFill>
                <a:effectLst/>
                <a:uLnTx/>
                <a:uFillTx/>
                <a:latin typeface="Segoe UI"/>
                <a:ea typeface="+mn-ea"/>
                <a:cs typeface="+mn-cs"/>
              </a:rPr>
              <a:t>, March 2022</a:t>
            </a:r>
            <a:endParaRPr kumimoji="0" lang="en-US" sz="700" b="0" i="0" u="none" strike="noStrike" kern="0" cap="none" spc="0" normalizeH="0" baseline="0" noProof="0">
              <a:ln>
                <a:noFill/>
              </a:ln>
              <a:solidFill>
                <a:srgbClr val="75757A"/>
              </a:solidFill>
              <a:effectLst/>
              <a:uLnTx/>
              <a:uFillTx/>
              <a:latin typeface="Segoe UI"/>
              <a:ea typeface="+mn-ea"/>
              <a:cs typeface="+mn-cs"/>
              <a:hlinkClick r:id="rId5">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0" cap="none" spc="0" normalizeH="0" baseline="0" noProof="0">
                <a:ln>
                  <a:noFill/>
                </a:ln>
                <a:solidFill>
                  <a:srgbClr val="75757A"/>
                </a:solidFill>
                <a:effectLst/>
                <a:uLnTx/>
                <a:uFillTx/>
                <a:latin typeface="Segoe UI"/>
                <a:ea typeface="+mn-ea"/>
                <a:cs typeface="+mn-cs"/>
              </a:rPr>
              <a:t> (2)</a:t>
            </a:r>
            <a:r>
              <a:rPr kumimoji="0" lang="en-US" sz="700" b="0" i="0" u="none" strike="noStrike" kern="0" cap="none" spc="820" normalizeH="0" baseline="0" noProof="0">
                <a:ln>
                  <a:noFill/>
                </a:ln>
                <a:solidFill>
                  <a:srgbClr val="75757A"/>
                </a:solidFill>
                <a:effectLst/>
                <a:uLnTx/>
                <a:uFillTx/>
                <a:latin typeface="Segoe UI"/>
                <a:ea typeface="+mn-ea"/>
                <a:cs typeface="+mn-cs"/>
              </a:rPr>
              <a:t> </a:t>
            </a:r>
            <a:r>
              <a:rPr kumimoji="0" lang="en-US" sz="700" b="0" i="0" u="none" strike="noStrike" kern="0" cap="none" spc="0" normalizeH="0" baseline="0" noProof="0">
                <a:ln>
                  <a:noFill/>
                </a:ln>
                <a:solidFill>
                  <a:srgbClr val="75757A"/>
                </a:solidFill>
                <a:effectLst/>
                <a:uLnTx/>
                <a:uFillTx/>
                <a:latin typeface="Segoe UI"/>
                <a:ea typeface="+mn-ea"/>
                <a:cs typeface="+mn-cs"/>
              </a:rPr>
              <a:t>The Total Economic Impact™ Of Microsoft Azure Serverless —a commissioned study conducted by Forrester Consulting, July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700" b="0" i="0" u="none" strike="noStrike" kern="0" cap="none" spc="0" normalizeH="0" baseline="0" noProof="0">
                <a:ln>
                  <a:noFill/>
                </a:ln>
                <a:solidFill>
                  <a:srgbClr val="75757A"/>
                </a:solidFill>
                <a:effectLst/>
                <a:uLnTx/>
                <a:uFillTx/>
                <a:latin typeface="Segoe UI"/>
                <a:ea typeface="+mn-ea"/>
                <a:cs typeface="+mn-cs"/>
              </a:rPr>
              <a:t> (3)</a:t>
            </a:r>
            <a:r>
              <a:rPr kumimoji="0" lang="en-US" sz="700" b="0" i="0" u="none" strike="noStrike" kern="0" cap="none" spc="820" normalizeH="0" baseline="0" noProof="0">
                <a:ln>
                  <a:noFill/>
                </a:ln>
                <a:solidFill>
                  <a:srgbClr val="75757A"/>
                </a:solidFill>
                <a:effectLst/>
                <a:uLnTx/>
                <a:uFillTx/>
                <a:latin typeface="Segoe UI"/>
                <a:ea typeface="+mn-ea"/>
                <a:cs typeface="+mn-cs"/>
              </a:rPr>
              <a:t> </a:t>
            </a:r>
            <a:r>
              <a:rPr kumimoji="0" lang="en-US" sz="700" b="0" i="0" u="none" strike="noStrike" kern="0" cap="none" spc="0" normalizeH="0" baseline="0" noProof="0">
                <a:ln>
                  <a:noFill/>
                </a:ln>
                <a:solidFill>
                  <a:srgbClr val="75757A"/>
                </a:solidFill>
                <a:effectLst/>
                <a:uLnTx/>
                <a:uFillTx/>
                <a:latin typeface="Segoe UI"/>
                <a:ea typeface="+mn-ea"/>
                <a:cs typeface="+mn-cs"/>
              </a:rPr>
              <a:t>The Total Economic Impact™ of Migration to Microsoft Azure SQL Managed Databases — a commissioned study conducted by Forrester Consulting in March 2020 on behalf of Microsoft</a:t>
            </a:r>
            <a:endParaRPr kumimoji="0" lang="en-GB" sz="2800" b="0" i="0" u="none" strike="noStrike" kern="120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873038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4.16667E-7 4.07407E-6 L -0.03281 -0.0007 " pathEditMode="relative" rAng="0" ptsTypes="AA">
                                      <p:cBhvr>
                                        <p:cTn id="9" dur="500" spd="-100000" fill="hold"/>
                                        <p:tgtEl>
                                          <p:spTgt spid="42"/>
                                        </p:tgtEl>
                                        <p:attrNameLst>
                                          <p:attrName>ppt_x</p:attrName>
                                          <p:attrName>ppt_y</p:attrName>
                                        </p:attrNameLst>
                                      </p:cBhvr>
                                      <p:rCtr x="-1641" y="-46"/>
                                    </p:animMotion>
                                  </p:childTnLst>
                                </p:cTn>
                              </p:par>
                              <p:par>
                                <p:cTn id="10" presetID="10" presetClass="entr" presetSubtype="0" fill="hold" nodeType="withEffect">
                                  <p:stCondLst>
                                    <p:cond delay="2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nodeType="withEffect">
                                  <p:stCondLst>
                                    <p:cond delay="250"/>
                                  </p:stCondLst>
                                  <p:childTnLst>
                                    <p:animMotion origin="layout" path="M -4.16667E-7 4.07407E-6 L -0.03281 -0.0007 " pathEditMode="relative" rAng="0" ptsTypes="AA">
                                      <p:cBhvr>
                                        <p:cTn id="14" dur="500" spd="-100000" fill="hold"/>
                                        <p:tgtEl>
                                          <p:spTgt spid="49"/>
                                        </p:tgtEl>
                                        <p:attrNameLst>
                                          <p:attrName>ppt_x</p:attrName>
                                          <p:attrName>ppt_y</p:attrName>
                                        </p:attrNameLst>
                                      </p:cBhvr>
                                      <p:rCtr x="-1641" y="-46"/>
                                    </p:animMotion>
                                  </p:childTnLst>
                                </p:cTn>
                              </p:par>
                              <p:par>
                                <p:cTn id="15" presetID="10" presetClass="entr" presetSubtype="0" fill="hold" nodeType="with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42" presetClass="path" presetSubtype="0" decel="100000" fill="hold" nodeType="withEffect">
                                  <p:stCondLst>
                                    <p:cond delay="500"/>
                                  </p:stCondLst>
                                  <p:childTnLst>
                                    <p:animMotion origin="layout" path="M -4.16667E-7 4.07407E-6 L -0.03281 -0.0007 " pathEditMode="relative" rAng="0" ptsTypes="AA">
                                      <p:cBhvr>
                                        <p:cTn id="19" dur="500" spd="-100000" fill="hold"/>
                                        <p:tgtEl>
                                          <p:spTgt spid="58"/>
                                        </p:tgtEl>
                                        <p:attrNameLst>
                                          <p:attrName>ppt_x</p:attrName>
                                          <p:attrName>ppt_y</p:attrName>
                                        </p:attrNameLst>
                                      </p:cBhvr>
                                      <p:rCtr x="-1641" y="-46"/>
                                    </p:animMotion>
                                  </p:childTnLst>
                                </p:cTn>
                              </p:par>
                              <p:par>
                                <p:cTn id="20" presetID="10" presetClass="entr" presetSubtype="0" fill="hold" grpId="0" nodeType="withEffect">
                                  <p:stCondLst>
                                    <p:cond delay="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fade">
                                      <p:cBhvr>
                                        <p:cTn id="22" dur="500"/>
                                        <p:tgtEl>
                                          <p:spTgt spid="41">
                                            <p:txEl>
                                              <p:pRg st="0" end="0"/>
                                            </p:txEl>
                                          </p:spTgt>
                                        </p:tgtEl>
                                      </p:cBhvr>
                                    </p:animEffect>
                                  </p:childTnLst>
                                </p:cTn>
                              </p:par>
                              <p:par>
                                <p:cTn id="23" presetID="42" presetClass="path" presetSubtype="0" decel="100000" fill="hold" grpId="1" nodeType="withEffect">
                                  <p:stCondLst>
                                    <p:cond delay="0"/>
                                  </p:stCondLst>
                                  <p:childTnLst>
                                    <p:animMotion origin="layout" path="M -4.16667E-7 4.07407E-6 L -0.03281 -0.0007 " pathEditMode="relative" rAng="0" ptsTypes="AA">
                                      <p:cBhvr>
                                        <p:cTn id="24" dur="500" spd="-100000" fill="hold"/>
                                        <p:tgtEl>
                                          <p:spTgt spid="41">
                                            <p:txEl>
                                              <p:pRg st="0" end="0"/>
                                            </p:txEl>
                                          </p:spTgt>
                                        </p:tgtEl>
                                        <p:attrNameLst>
                                          <p:attrName>ppt_x</p:attrName>
                                          <p:attrName>ppt_y</p:attrName>
                                        </p:attrNameLst>
                                      </p:cBhvr>
                                      <p:rCtr x="-1641" y="-46"/>
                                    </p:animMotion>
                                  </p:childTnLst>
                                </p:cTn>
                              </p:par>
                              <p:par>
                                <p:cTn id="25" presetID="10" presetClass="entr" presetSubtype="0" fill="hold" grpId="0" nodeType="withEffect">
                                  <p:stCondLst>
                                    <p:cond delay="250"/>
                                  </p:stCondLst>
                                  <p:childTnLst>
                                    <p:set>
                                      <p:cBhvr>
                                        <p:cTn id="26" dur="1" fill="hold">
                                          <p:stCondLst>
                                            <p:cond delay="0"/>
                                          </p:stCondLst>
                                        </p:cTn>
                                        <p:tgtEl>
                                          <p:spTgt spid="48">
                                            <p:txEl>
                                              <p:pRg st="0" end="0"/>
                                            </p:txEl>
                                          </p:spTgt>
                                        </p:tgtEl>
                                        <p:attrNameLst>
                                          <p:attrName>style.visibility</p:attrName>
                                        </p:attrNameLst>
                                      </p:cBhvr>
                                      <p:to>
                                        <p:strVal val="visible"/>
                                      </p:to>
                                    </p:set>
                                    <p:animEffect transition="in" filter="fade">
                                      <p:cBhvr>
                                        <p:cTn id="27" dur="500"/>
                                        <p:tgtEl>
                                          <p:spTgt spid="48">
                                            <p:txEl>
                                              <p:pRg st="0" end="0"/>
                                            </p:txEl>
                                          </p:spTgt>
                                        </p:tgtEl>
                                      </p:cBhvr>
                                    </p:animEffect>
                                  </p:childTnLst>
                                </p:cTn>
                              </p:par>
                              <p:par>
                                <p:cTn id="28" presetID="42" presetClass="path" presetSubtype="0" decel="100000" fill="hold" grpId="1" nodeType="withEffect">
                                  <p:stCondLst>
                                    <p:cond delay="250"/>
                                  </p:stCondLst>
                                  <p:childTnLst>
                                    <p:animMotion origin="layout" path="M -4.16667E-7 4.07407E-6 L -0.03281 -0.0007 " pathEditMode="relative" rAng="0" ptsTypes="AA">
                                      <p:cBhvr>
                                        <p:cTn id="29" dur="500" spd="-100000" fill="hold"/>
                                        <p:tgtEl>
                                          <p:spTgt spid="48">
                                            <p:txEl>
                                              <p:pRg st="0" end="0"/>
                                            </p:txEl>
                                          </p:spTgt>
                                        </p:tgtEl>
                                        <p:attrNameLst>
                                          <p:attrName>ppt_x</p:attrName>
                                          <p:attrName>ppt_y</p:attrName>
                                        </p:attrNameLst>
                                      </p:cBhvr>
                                      <p:rCtr x="-1641" y="-46"/>
                                    </p:animMotion>
                                  </p:childTnLst>
                                </p:cTn>
                              </p:par>
                              <p:par>
                                <p:cTn id="30" presetID="10" presetClass="entr" presetSubtype="0" fill="hold" grpId="0" nodeType="withEffect">
                                  <p:stCondLst>
                                    <p:cond delay="500"/>
                                  </p:stCondLst>
                                  <p:childTnLst>
                                    <p:set>
                                      <p:cBhvr>
                                        <p:cTn id="31" dur="1" fill="hold">
                                          <p:stCondLst>
                                            <p:cond delay="0"/>
                                          </p:stCondLst>
                                        </p:cTn>
                                        <p:tgtEl>
                                          <p:spTgt spid="57">
                                            <p:txEl>
                                              <p:pRg st="0" end="0"/>
                                            </p:txEl>
                                          </p:spTgt>
                                        </p:tgtEl>
                                        <p:attrNameLst>
                                          <p:attrName>style.visibility</p:attrName>
                                        </p:attrNameLst>
                                      </p:cBhvr>
                                      <p:to>
                                        <p:strVal val="visible"/>
                                      </p:to>
                                    </p:set>
                                    <p:animEffect transition="in" filter="fade">
                                      <p:cBhvr>
                                        <p:cTn id="32" dur="500"/>
                                        <p:tgtEl>
                                          <p:spTgt spid="57">
                                            <p:txEl>
                                              <p:pRg st="0" end="0"/>
                                            </p:txEl>
                                          </p:spTgt>
                                        </p:tgtEl>
                                      </p:cBhvr>
                                    </p:animEffect>
                                  </p:childTnLst>
                                </p:cTn>
                              </p:par>
                              <p:par>
                                <p:cTn id="33" presetID="42" presetClass="path" presetSubtype="0" decel="100000" fill="hold" grpId="1" nodeType="withEffect">
                                  <p:stCondLst>
                                    <p:cond delay="500"/>
                                  </p:stCondLst>
                                  <p:childTnLst>
                                    <p:animMotion origin="layout" path="M -4.16667E-7 4.07407E-6 L -0.03281 -0.0007 " pathEditMode="relative" rAng="0" ptsTypes="AA">
                                      <p:cBhvr>
                                        <p:cTn id="34" dur="500" spd="-100000" fill="hold"/>
                                        <p:tgtEl>
                                          <p:spTgt spid="57">
                                            <p:txEl>
                                              <p:pRg st="0" end="0"/>
                                            </p:txEl>
                                          </p:spTgt>
                                        </p:tgtEl>
                                        <p:attrNameLst>
                                          <p:attrName>ppt_x</p:attrName>
                                          <p:attrName>ppt_y</p:attrName>
                                        </p:attrNameLst>
                                      </p:cBhvr>
                                      <p:rCtr x="-1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1" grpId="1" build="p"/>
      <p:bldP spid="48" grpId="0" build="p"/>
      <p:bldP spid="48" grpId="1" build="p"/>
      <p:bldP spid="57" grpId="0" build="p"/>
      <p:bldP spid="57" grpId="1" build="p"/>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6AF54B-9A97-AF7F-C0A2-7FCE08E4BFC1}"/>
              </a:ext>
              <a:ext uri="{C183D7F6-B498-43B3-948B-1728B52AA6E4}">
                <adec:decorative xmlns:adec="http://schemas.microsoft.com/office/drawing/2017/decorative" val="1"/>
              </a:ext>
            </a:extLst>
          </p:cNvPr>
          <p:cNvSpPr/>
          <p:nvPr/>
        </p:nvSpPr>
        <p:spPr bwMode="auto">
          <a:xfrm>
            <a:off x="5295900" y="0"/>
            <a:ext cx="6896100"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3">
            <a:extLst>
              <a:ext uri="{FF2B5EF4-FFF2-40B4-BE49-F238E27FC236}">
                <a16:creationId xmlns:a16="http://schemas.microsoft.com/office/drawing/2014/main" id="{3D3F8719-6BDA-6DC7-B8C3-F19CC4260934}"/>
              </a:ext>
            </a:extLst>
          </p:cNvPr>
          <p:cNvSpPr>
            <a:spLocks noGrp="1"/>
          </p:cNvSpPr>
          <p:nvPr>
            <p:ph type="title"/>
          </p:nvPr>
        </p:nvSpPr>
        <p:spPr>
          <a:xfrm>
            <a:off x="215509" y="2505392"/>
            <a:ext cx="4993387" cy="1969770"/>
          </a:xfrm>
        </p:spPr>
        <p:txBody>
          <a:bodyPr/>
          <a:lstStyle/>
          <a:p>
            <a:r>
              <a:rPr lang="en-US">
                <a:solidFill>
                  <a:schemeClr val="accent4"/>
                </a:solidFill>
              </a:rPr>
              <a:t>Improving App Service</a:t>
            </a:r>
            <a:r>
              <a:rPr lang="en-US" baseline="0">
                <a:solidFill>
                  <a:schemeClr val="accent4"/>
                </a:solidFill>
              </a:rPr>
              <a:t> </a:t>
            </a:r>
            <a:r>
              <a:rPr lang="en-US">
                <a:solidFill>
                  <a:schemeClr val="accent4"/>
                </a:solidFill>
              </a:rPr>
              <a:t>Price to Performance:</a:t>
            </a:r>
            <a:br>
              <a:rPr lang="en-US"/>
            </a:br>
            <a:r>
              <a:rPr lang="en-US" sz="2800"/>
              <a:t>Premium v3 with Windows Container Support</a:t>
            </a:r>
            <a:endParaRPr lang="en-US"/>
          </a:p>
        </p:txBody>
      </p:sp>
      <p:sp>
        <p:nvSpPr>
          <p:cNvPr id="3" name="Text Placeholder 5">
            <a:extLst>
              <a:ext uri="{FF2B5EF4-FFF2-40B4-BE49-F238E27FC236}">
                <a16:creationId xmlns:a16="http://schemas.microsoft.com/office/drawing/2014/main" id="{EACF50A7-4F22-E4E5-B35D-C030950B8714}"/>
              </a:ext>
            </a:extLst>
          </p:cNvPr>
          <p:cNvSpPr txBox="1">
            <a:spLocks/>
          </p:cNvSpPr>
          <p:nvPr/>
        </p:nvSpPr>
        <p:spPr>
          <a:xfrm>
            <a:off x="7435934" y="1225134"/>
            <a:ext cx="3151856" cy="2448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050" b="1"/>
              <a:t>App Service Premium Monthly Cost</a:t>
            </a:r>
            <a:r>
              <a:rPr lang="en-US" sz="1050" b="1" baseline="30000"/>
              <a:t>*</a:t>
            </a:r>
          </a:p>
        </p:txBody>
      </p:sp>
      <p:pic>
        <p:nvPicPr>
          <p:cNvPr id="4" name="Picture 3" descr="Bar graph showing comparison of App Service Premium V2 and V3 Monthly Cost. Premium V2 is the highest with PAYG $147 and Premium V3 with PAYG $113, 1 year RI $69, and 3 year RI $46.">
            <a:extLst>
              <a:ext uri="{FF2B5EF4-FFF2-40B4-BE49-F238E27FC236}">
                <a16:creationId xmlns:a16="http://schemas.microsoft.com/office/drawing/2014/main" id="{B069F21D-D2D7-E2F5-3539-BDB1931A7800}"/>
              </a:ext>
            </a:extLst>
          </p:cNvPr>
          <p:cNvPicPr/>
          <p:nvPr/>
        </p:nvPicPr>
        <p:blipFill rotWithShape="1">
          <a:blip r:embed="rId4" cstate="print">
            <a:extLst>
              <a:ext uri="{28A0092B-C50C-407E-A947-70E740481C1C}">
                <a14:useLocalDpi xmlns:a14="http://schemas.microsoft.com/office/drawing/2010/main" val="0"/>
              </a:ext>
            </a:extLst>
          </a:blip>
          <a:srcRect t="9389" b="9483"/>
          <a:stretch/>
        </p:blipFill>
        <p:spPr bwMode="auto">
          <a:xfrm>
            <a:off x="5936997" y="1470025"/>
            <a:ext cx="5666740" cy="2253333"/>
          </a:xfrm>
          <a:prstGeom prst="rect">
            <a:avLst/>
          </a:prstGeom>
          <a:noFill/>
        </p:spPr>
      </p:pic>
      <p:sp>
        <p:nvSpPr>
          <p:cNvPr id="5" name="Text Placeholder 7">
            <a:extLst>
              <a:ext uri="{FF2B5EF4-FFF2-40B4-BE49-F238E27FC236}">
                <a16:creationId xmlns:a16="http://schemas.microsoft.com/office/drawing/2014/main" id="{EFE47BC4-C369-8619-4C07-D580B9A92492}"/>
              </a:ext>
            </a:extLst>
          </p:cNvPr>
          <p:cNvSpPr>
            <a:spLocks noGrp="1"/>
          </p:cNvSpPr>
          <p:nvPr>
            <p:ph type="body" sz="quarter" idx="13"/>
          </p:nvPr>
        </p:nvSpPr>
        <p:spPr>
          <a:xfrm>
            <a:off x="6007483" y="3723358"/>
            <a:ext cx="3559850" cy="279266"/>
          </a:xfrm>
        </p:spPr>
        <p:txBody>
          <a:bodyPr/>
          <a:lstStyle/>
          <a:p>
            <a:pPr marL="0" lvl="0" indent="0">
              <a:buNone/>
            </a:pPr>
            <a:r>
              <a:rPr lang="en-US" sz="590" i="1" baseline="30000"/>
              <a:t>*</a:t>
            </a:r>
            <a:r>
              <a:rPr lang="en-US" sz="590" i="1"/>
              <a:t>Comparison of P2v2 (Dv2 – 2vCPU, 7GB) vs P1v3 (Dv4, 2vCPU, 8 GB) for App Service Linux, US East Prices RI pricing available 11/1/20</a:t>
            </a:r>
          </a:p>
        </p:txBody>
      </p:sp>
      <p:sp>
        <p:nvSpPr>
          <p:cNvPr id="6" name="Content Placeholder 2">
            <a:extLst>
              <a:ext uri="{FF2B5EF4-FFF2-40B4-BE49-F238E27FC236}">
                <a16:creationId xmlns:a16="http://schemas.microsoft.com/office/drawing/2014/main" id="{F2392EB3-99D3-5560-829B-6C1469E0C820}"/>
              </a:ext>
            </a:extLst>
          </p:cNvPr>
          <p:cNvSpPr>
            <a:spLocks noGrp="1"/>
          </p:cNvSpPr>
          <p:nvPr>
            <p:ph sz="quarter" idx="10"/>
          </p:nvPr>
        </p:nvSpPr>
        <p:spPr>
          <a:xfrm>
            <a:off x="5631562" y="4348163"/>
            <a:ext cx="6362700" cy="2105192"/>
          </a:xfrm>
        </p:spPr>
        <p:txBody>
          <a:body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Windows Container </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Hyper V-virtualization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Supports COM+ and </a:t>
            </a:r>
            <a:r>
              <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 OS dependencies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New memory size options up to 32GB support enterprise apps/CMS requirements</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Reduced PAYG rates, new Dev/Test offer for non-production workloads and deep discounts available through Reserved Instances</a:t>
            </a:r>
            <a:endPar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054529285"/>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BA846FFD-58B3-E194-F02E-71049801C156}"/>
              </a:ext>
              <a:ext uri="{C183D7F6-B498-43B3-948B-1728B52AA6E4}">
                <adec:decorative xmlns:adec="http://schemas.microsoft.com/office/drawing/2017/decorative" val="1"/>
              </a:ext>
            </a:extLst>
          </p:cNvPr>
          <p:cNvSpPr/>
          <p:nvPr/>
        </p:nvSpPr>
        <p:spPr bwMode="auto">
          <a:xfrm>
            <a:off x="5295900" y="0"/>
            <a:ext cx="6896100"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C97C90D-FC5F-4BB4-9764-DD2D2D613AB9}"/>
              </a:ext>
            </a:extLst>
          </p:cNvPr>
          <p:cNvSpPr>
            <a:spLocks noGrp="1"/>
          </p:cNvSpPr>
          <p:nvPr>
            <p:ph type="title"/>
          </p:nvPr>
        </p:nvSpPr>
        <p:spPr>
          <a:xfrm>
            <a:off x="416622" y="2497840"/>
            <a:ext cx="4707637" cy="553998"/>
          </a:xfrm>
        </p:spPr>
        <p:txBody>
          <a:bodyPr>
            <a:normAutofit fontScale="90000"/>
          </a:bodyPr>
          <a:lstStyle/>
          <a:p>
            <a:r>
              <a:rPr lang="en-US">
                <a:latin typeface="Segoe UI Semibold" panose="020B0702040204020203" pitchFamily="34" charset="0"/>
                <a:cs typeface="Segoe UI Semibold" panose="020B0702040204020203" pitchFamily="34" charset="0"/>
              </a:rPr>
              <a:t>Single-tenant option to enhance security and compliance</a:t>
            </a:r>
          </a:p>
        </p:txBody>
      </p:sp>
      <p:pic>
        <p:nvPicPr>
          <p:cNvPr id="4" name="Picture 3">
            <a:extLst>
              <a:ext uri="{FF2B5EF4-FFF2-40B4-BE49-F238E27FC236}">
                <a16:creationId xmlns:a16="http://schemas.microsoft.com/office/drawing/2014/main" id="{3B573DCD-7E10-495C-A769-C2185A1DD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780" y="3546093"/>
            <a:ext cx="313963" cy="313963"/>
          </a:xfrm>
          <a:prstGeom prst="rect">
            <a:avLst/>
          </a:prstGeom>
        </p:spPr>
      </p:pic>
      <p:grpSp>
        <p:nvGrpSpPr>
          <p:cNvPr id="3" name="Group 2" descr="visual rendering of the multi-tenant service as heterogenous blocks">
            <a:extLst>
              <a:ext uri="{FF2B5EF4-FFF2-40B4-BE49-F238E27FC236}">
                <a16:creationId xmlns:a16="http://schemas.microsoft.com/office/drawing/2014/main" id="{D6A8BD31-4653-4743-BBDA-2031C7F2C5D9}"/>
              </a:ext>
            </a:extLst>
          </p:cNvPr>
          <p:cNvGrpSpPr/>
          <p:nvPr/>
        </p:nvGrpSpPr>
        <p:grpSpPr>
          <a:xfrm>
            <a:off x="6855531" y="2371359"/>
            <a:ext cx="4449450" cy="988552"/>
            <a:chOff x="1445823" y="3422571"/>
            <a:chExt cx="4449450" cy="988552"/>
          </a:xfrm>
        </p:grpSpPr>
        <p:sp>
          <p:nvSpPr>
            <p:cNvPr id="5" name="Cube 4">
              <a:extLst>
                <a:ext uri="{FF2B5EF4-FFF2-40B4-BE49-F238E27FC236}">
                  <a16:creationId xmlns:a16="http://schemas.microsoft.com/office/drawing/2014/main" id="{B9FF3D64-D5C3-4876-9357-7E32A4EF9FDD}"/>
                </a:ext>
              </a:extLst>
            </p:cNvPr>
            <p:cNvSpPr/>
            <p:nvPr/>
          </p:nvSpPr>
          <p:spPr bwMode="auto">
            <a:xfrm>
              <a:off x="2167594" y="3422571"/>
              <a:ext cx="561132" cy="264062"/>
            </a:xfrm>
            <a:prstGeom prst="cube">
              <a:avLst>
                <a:gd name="adj" fmla="val 40755"/>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 name="Cube 5">
              <a:extLst>
                <a:ext uri="{FF2B5EF4-FFF2-40B4-BE49-F238E27FC236}">
                  <a16:creationId xmlns:a16="http://schemas.microsoft.com/office/drawing/2014/main" id="{7AE6EC80-C7B8-454F-9B1C-38C9E549298B}"/>
                </a:ext>
              </a:extLst>
            </p:cNvPr>
            <p:cNvSpPr/>
            <p:nvPr/>
          </p:nvSpPr>
          <p:spPr bwMode="auto">
            <a:xfrm>
              <a:off x="2620901" y="3422571"/>
              <a:ext cx="561132" cy="264062"/>
            </a:xfrm>
            <a:prstGeom prst="cube">
              <a:avLst>
                <a:gd name="adj" fmla="val 40755"/>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 name="Cube 6">
              <a:extLst>
                <a:ext uri="{FF2B5EF4-FFF2-40B4-BE49-F238E27FC236}">
                  <a16:creationId xmlns:a16="http://schemas.microsoft.com/office/drawing/2014/main" id="{2B74F33E-34B2-421D-8C32-0B30000D49C9}"/>
                </a:ext>
              </a:extLst>
            </p:cNvPr>
            <p:cNvSpPr/>
            <p:nvPr/>
          </p:nvSpPr>
          <p:spPr bwMode="auto">
            <a:xfrm>
              <a:off x="3072008" y="3422571"/>
              <a:ext cx="561132" cy="264062"/>
            </a:xfrm>
            <a:prstGeom prst="cube">
              <a:avLst>
                <a:gd name="adj" fmla="val 40755"/>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 name="Cube 7">
              <a:extLst>
                <a:ext uri="{FF2B5EF4-FFF2-40B4-BE49-F238E27FC236}">
                  <a16:creationId xmlns:a16="http://schemas.microsoft.com/office/drawing/2014/main" id="{4B534A5B-EFFD-41E7-9674-2F341E87159A}"/>
                </a:ext>
              </a:extLst>
            </p:cNvPr>
            <p:cNvSpPr/>
            <p:nvPr/>
          </p:nvSpPr>
          <p:spPr bwMode="auto">
            <a:xfrm>
              <a:off x="3525315" y="3422571"/>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9" name="Cube 8">
              <a:extLst>
                <a:ext uri="{FF2B5EF4-FFF2-40B4-BE49-F238E27FC236}">
                  <a16:creationId xmlns:a16="http://schemas.microsoft.com/office/drawing/2014/main" id="{21F264C9-A677-4B4F-844A-719B023444B3}"/>
                </a:ext>
              </a:extLst>
            </p:cNvPr>
            <p:cNvSpPr/>
            <p:nvPr/>
          </p:nvSpPr>
          <p:spPr bwMode="auto">
            <a:xfrm>
              <a:off x="2064170" y="3525995"/>
              <a:ext cx="561132" cy="264062"/>
            </a:xfrm>
            <a:prstGeom prst="cube">
              <a:avLst>
                <a:gd name="adj" fmla="val 40755"/>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0" name="Cube 9">
              <a:extLst>
                <a:ext uri="{FF2B5EF4-FFF2-40B4-BE49-F238E27FC236}">
                  <a16:creationId xmlns:a16="http://schemas.microsoft.com/office/drawing/2014/main" id="{79E3DF27-9921-4519-AA19-8B910CAF182A}"/>
                </a:ext>
              </a:extLst>
            </p:cNvPr>
            <p:cNvSpPr/>
            <p:nvPr/>
          </p:nvSpPr>
          <p:spPr bwMode="auto">
            <a:xfrm>
              <a:off x="2517477" y="3525995"/>
              <a:ext cx="561132" cy="264062"/>
            </a:xfrm>
            <a:prstGeom prst="cube">
              <a:avLst>
                <a:gd name="adj" fmla="val 40755"/>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 name="Cube 10">
              <a:extLst>
                <a:ext uri="{FF2B5EF4-FFF2-40B4-BE49-F238E27FC236}">
                  <a16:creationId xmlns:a16="http://schemas.microsoft.com/office/drawing/2014/main" id="{D55219D2-6DA4-4A2E-84A6-DCACE0931CA0}"/>
                </a:ext>
              </a:extLst>
            </p:cNvPr>
            <p:cNvSpPr/>
            <p:nvPr/>
          </p:nvSpPr>
          <p:spPr bwMode="auto">
            <a:xfrm>
              <a:off x="2968583" y="3525995"/>
              <a:ext cx="561132" cy="264062"/>
            </a:xfrm>
            <a:prstGeom prst="cube">
              <a:avLst>
                <a:gd name="adj" fmla="val 40755"/>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 name="Cube 11">
              <a:extLst>
                <a:ext uri="{FF2B5EF4-FFF2-40B4-BE49-F238E27FC236}">
                  <a16:creationId xmlns:a16="http://schemas.microsoft.com/office/drawing/2014/main" id="{9F1723DA-335E-400F-BBED-F18C71C6A80D}"/>
                </a:ext>
              </a:extLst>
            </p:cNvPr>
            <p:cNvSpPr/>
            <p:nvPr/>
          </p:nvSpPr>
          <p:spPr bwMode="auto">
            <a:xfrm>
              <a:off x="3421890" y="3525995"/>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3" name="Cube 12">
              <a:extLst>
                <a:ext uri="{FF2B5EF4-FFF2-40B4-BE49-F238E27FC236}">
                  <a16:creationId xmlns:a16="http://schemas.microsoft.com/office/drawing/2014/main" id="{E48F879B-87D9-4988-95E5-5EB9CEC73E43}"/>
                </a:ext>
              </a:extLst>
            </p:cNvPr>
            <p:cNvSpPr/>
            <p:nvPr/>
          </p:nvSpPr>
          <p:spPr bwMode="auto">
            <a:xfrm>
              <a:off x="1965146" y="3627219"/>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4" name="Cube 13">
              <a:extLst>
                <a:ext uri="{FF2B5EF4-FFF2-40B4-BE49-F238E27FC236}">
                  <a16:creationId xmlns:a16="http://schemas.microsoft.com/office/drawing/2014/main" id="{B3F33E12-8B4D-4E84-93F2-0EC2E3E73BEB}"/>
                </a:ext>
              </a:extLst>
            </p:cNvPr>
            <p:cNvSpPr/>
            <p:nvPr/>
          </p:nvSpPr>
          <p:spPr bwMode="auto">
            <a:xfrm>
              <a:off x="2418453" y="3627219"/>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5" name="Cube 14">
              <a:extLst>
                <a:ext uri="{FF2B5EF4-FFF2-40B4-BE49-F238E27FC236}">
                  <a16:creationId xmlns:a16="http://schemas.microsoft.com/office/drawing/2014/main" id="{72807882-20F7-4206-B580-E902D7FFD0E7}"/>
                </a:ext>
              </a:extLst>
            </p:cNvPr>
            <p:cNvSpPr/>
            <p:nvPr/>
          </p:nvSpPr>
          <p:spPr bwMode="auto">
            <a:xfrm>
              <a:off x="2869560" y="3627219"/>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6" name="Cube 15">
              <a:extLst>
                <a:ext uri="{FF2B5EF4-FFF2-40B4-BE49-F238E27FC236}">
                  <a16:creationId xmlns:a16="http://schemas.microsoft.com/office/drawing/2014/main" id="{776E0B40-CDAC-4ADE-827B-1A9231E7ABAB}"/>
                </a:ext>
              </a:extLst>
            </p:cNvPr>
            <p:cNvSpPr/>
            <p:nvPr/>
          </p:nvSpPr>
          <p:spPr bwMode="auto">
            <a:xfrm>
              <a:off x="3322867" y="3627219"/>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7" name="Cube 16">
              <a:extLst>
                <a:ext uri="{FF2B5EF4-FFF2-40B4-BE49-F238E27FC236}">
                  <a16:creationId xmlns:a16="http://schemas.microsoft.com/office/drawing/2014/main" id="{B39F17F2-2CEB-464D-92F2-D725E0D39042}"/>
                </a:ext>
              </a:extLst>
            </p:cNvPr>
            <p:cNvSpPr/>
            <p:nvPr/>
          </p:nvSpPr>
          <p:spPr bwMode="auto">
            <a:xfrm>
              <a:off x="1861722" y="3730644"/>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8" name="Cube 17">
              <a:extLst>
                <a:ext uri="{FF2B5EF4-FFF2-40B4-BE49-F238E27FC236}">
                  <a16:creationId xmlns:a16="http://schemas.microsoft.com/office/drawing/2014/main" id="{B9470AC8-0D8D-4711-A2DD-10E948391C05}"/>
                </a:ext>
              </a:extLst>
            </p:cNvPr>
            <p:cNvSpPr/>
            <p:nvPr/>
          </p:nvSpPr>
          <p:spPr bwMode="auto">
            <a:xfrm>
              <a:off x="2315029" y="3730644"/>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9" name="Cube 18">
              <a:extLst>
                <a:ext uri="{FF2B5EF4-FFF2-40B4-BE49-F238E27FC236}">
                  <a16:creationId xmlns:a16="http://schemas.microsoft.com/office/drawing/2014/main" id="{3BFD6C10-2642-4AD8-A51B-77CDBFA0D891}"/>
                </a:ext>
              </a:extLst>
            </p:cNvPr>
            <p:cNvSpPr/>
            <p:nvPr/>
          </p:nvSpPr>
          <p:spPr bwMode="auto">
            <a:xfrm>
              <a:off x="2766135" y="3730644"/>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0" name="Cube 19">
              <a:extLst>
                <a:ext uri="{FF2B5EF4-FFF2-40B4-BE49-F238E27FC236}">
                  <a16:creationId xmlns:a16="http://schemas.microsoft.com/office/drawing/2014/main" id="{15392EC0-7C0C-40A8-A5CC-42329ED11EAE}"/>
                </a:ext>
              </a:extLst>
            </p:cNvPr>
            <p:cNvSpPr/>
            <p:nvPr/>
          </p:nvSpPr>
          <p:spPr bwMode="auto">
            <a:xfrm>
              <a:off x="3219442" y="3730644"/>
              <a:ext cx="561132" cy="264062"/>
            </a:xfrm>
            <a:prstGeom prst="cube">
              <a:avLst>
                <a:gd name="adj" fmla="val 40755"/>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3" name="Cube 22">
              <a:extLst>
                <a:ext uri="{FF2B5EF4-FFF2-40B4-BE49-F238E27FC236}">
                  <a16:creationId xmlns:a16="http://schemas.microsoft.com/office/drawing/2014/main" id="{F9846380-677E-4DB7-8DCE-E211319BC872}"/>
                </a:ext>
              </a:extLst>
            </p:cNvPr>
            <p:cNvSpPr/>
            <p:nvPr/>
          </p:nvSpPr>
          <p:spPr bwMode="auto">
            <a:xfrm>
              <a:off x="3976420" y="3422571"/>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4" name="Cube 23">
              <a:extLst>
                <a:ext uri="{FF2B5EF4-FFF2-40B4-BE49-F238E27FC236}">
                  <a16:creationId xmlns:a16="http://schemas.microsoft.com/office/drawing/2014/main" id="{6CE57ECB-E952-4D05-B9CB-3FDF46D20DC9}"/>
                </a:ext>
              </a:extLst>
            </p:cNvPr>
            <p:cNvSpPr/>
            <p:nvPr/>
          </p:nvSpPr>
          <p:spPr bwMode="auto">
            <a:xfrm>
              <a:off x="4429727" y="3422571"/>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5" name="Cube 24">
              <a:extLst>
                <a:ext uri="{FF2B5EF4-FFF2-40B4-BE49-F238E27FC236}">
                  <a16:creationId xmlns:a16="http://schemas.microsoft.com/office/drawing/2014/main" id="{B1DC8FFC-F586-4920-BEB4-A6E67FE35447}"/>
                </a:ext>
              </a:extLst>
            </p:cNvPr>
            <p:cNvSpPr/>
            <p:nvPr/>
          </p:nvSpPr>
          <p:spPr bwMode="auto">
            <a:xfrm>
              <a:off x="4880834" y="3422571"/>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6" name="Cube 25">
              <a:extLst>
                <a:ext uri="{FF2B5EF4-FFF2-40B4-BE49-F238E27FC236}">
                  <a16:creationId xmlns:a16="http://schemas.microsoft.com/office/drawing/2014/main" id="{97D22A0B-90A8-4D87-82E1-356BD7336E4C}"/>
                </a:ext>
              </a:extLst>
            </p:cNvPr>
            <p:cNvSpPr/>
            <p:nvPr/>
          </p:nvSpPr>
          <p:spPr bwMode="auto">
            <a:xfrm>
              <a:off x="5334141" y="3422571"/>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7" name="Cube 26">
              <a:extLst>
                <a:ext uri="{FF2B5EF4-FFF2-40B4-BE49-F238E27FC236}">
                  <a16:creationId xmlns:a16="http://schemas.microsoft.com/office/drawing/2014/main" id="{8129D9A2-56A7-4191-A86A-7A57F2890533}"/>
                </a:ext>
              </a:extLst>
            </p:cNvPr>
            <p:cNvSpPr/>
            <p:nvPr/>
          </p:nvSpPr>
          <p:spPr bwMode="auto">
            <a:xfrm>
              <a:off x="3872996" y="3525995"/>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8" name="Cube 27">
              <a:extLst>
                <a:ext uri="{FF2B5EF4-FFF2-40B4-BE49-F238E27FC236}">
                  <a16:creationId xmlns:a16="http://schemas.microsoft.com/office/drawing/2014/main" id="{9DA1A356-DFF1-4095-92A6-76B853CC2A87}"/>
                </a:ext>
              </a:extLst>
            </p:cNvPr>
            <p:cNvSpPr/>
            <p:nvPr/>
          </p:nvSpPr>
          <p:spPr bwMode="auto">
            <a:xfrm>
              <a:off x="4326303" y="3525995"/>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29" name="Cube 28">
              <a:extLst>
                <a:ext uri="{FF2B5EF4-FFF2-40B4-BE49-F238E27FC236}">
                  <a16:creationId xmlns:a16="http://schemas.microsoft.com/office/drawing/2014/main" id="{4E29EDC4-C923-4152-B3E7-9910960D45BB}"/>
                </a:ext>
              </a:extLst>
            </p:cNvPr>
            <p:cNvSpPr/>
            <p:nvPr/>
          </p:nvSpPr>
          <p:spPr bwMode="auto">
            <a:xfrm>
              <a:off x="4777409" y="3525995"/>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0" name="Cube 29">
              <a:extLst>
                <a:ext uri="{FF2B5EF4-FFF2-40B4-BE49-F238E27FC236}">
                  <a16:creationId xmlns:a16="http://schemas.microsoft.com/office/drawing/2014/main" id="{8F8314DB-E937-46D8-9707-7C0966ED0AE4}"/>
                </a:ext>
              </a:extLst>
            </p:cNvPr>
            <p:cNvSpPr/>
            <p:nvPr/>
          </p:nvSpPr>
          <p:spPr bwMode="auto">
            <a:xfrm>
              <a:off x="5230716" y="3525995"/>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1" name="Cube 30">
              <a:extLst>
                <a:ext uri="{FF2B5EF4-FFF2-40B4-BE49-F238E27FC236}">
                  <a16:creationId xmlns:a16="http://schemas.microsoft.com/office/drawing/2014/main" id="{2D668728-FED6-40E9-B416-2286C7016188}"/>
                </a:ext>
              </a:extLst>
            </p:cNvPr>
            <p:cNvSpPr/>
            <p:nvPr/>
          </p:nvSpPr>
          <p:spPr bwMode="auto">
            <a:xfrm>
              <a:off x="3773972" y="3627219"/>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2" name="Cube 31">
              <a:extLst>
                <a:ext uri="{FF2B5EF4-FFF2-40B4-BE49-F238E27FC236}">
                  <a16:creationId xmlns:a16="http://schemas.microsoft.com/office/drawing/2014/main" id="{7E4C73AF-BE19-4D13-A154-312B0290A7F1}"/>
                </a:ext>
              </a:extLst>
            </p:cNvPr>
            <p:cNvSpPr/>
            <p:nvPr/>
          </p:nvSpPr>
          <p:spPr bwMode="auto">
            <a:xfrm>
              <a:off x="4227279" y="3627219"/>
              <a:ext cx="561132" cy="264062"/>
            </a:xfrm>
            <a:prstGeom prst="cube">
              <a:avLst>
                <a:gd name="adj" fmla="val 40755"/>
              </a:avLst>
            </a:prstGeom>
            <a:solidFill>
              <a:schemeClr val="bg1"/>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3" name="Cube 32">
              <a:extLst>
                <a:ext uri="{FF2B5EF4-FFF2-40B4-BE49-F238E27FC236}">
                  <a16:creationId xmlns:a16="http://schemas.microsoft.com/office/drawing/2014/main" id="{C48433CE-FF6D-4B31-8172-3E88785E735D}"/>
                </a:ext>
              </a:extLst>
            </p:cNvPr>
            <p:cNvSpPr/>
            <p:nvPr/>
          </p:nvSpPr>
          <p:spPr bwMode="auto">
            <a:xfrm>
              <a:off x="4678386" y="3627219"/>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4" name="Cube 33">
              <a:extLst>
                <a:ext uri="{FF2B5EF4-FFF2-40B4-BE49-F238E27FC236}">
                  <a16:creationId xmlns:a16="http://schemas.microsoft.com/office/drawing/2014/main" id="{5A546C00-4129-4578-B70D-FEC2E8D16D5C}"/>
                </a:ext>
              </a:extLst>
            </p:cNvPr>
            <p:cNvSpPr/>
            <p:nvPr/>
          </p:nvSpPr>
          <p:spPr bwMode="auto">
            <a:xfrm>
              <a:off x="5131693" y="3627219"/>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5" name="Cube 34">
              <a:extLst>
                <a:ext uri="{FF2B5EF4-FFF2-40B4-BE49-F238E27FC236}">
                  <a16:creationId xmlns:a16="http://schemas.microsoft.com/office/drawing/2014/main" id="{1D77BD9C-B7B0-43DD-B942-4650805EED97}"/>
                </a:ext>
              </a:extLst>
            </p:cNvPr>
            <p:cNvSpPr/>
            <p:nvPr/>
          </p:nvSpPr>
          <p:spPr bwMode="auto">
            <a:xfrm>
              <a:off x="3670548" y="3730644"/>
              <a:ext cx="561132" cy="264062"/>
            </a:xfrm>
            <a:prstGeom prst="cube">
              <a:avLst>
                <a:gd name="adj" fmla="val 40755"/>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6" name="Cube 35">
              <a:extLst>
                <a:ext uri="{FF2B5EF4-FFF2-40B4-BE49-F238E27FC236}">
                  <a16:creationId xmlns:a16="http://schemas.microsoft.com/office/drawing/2014/main" id="{D5A98E02-37ED-4AB9-881D-1C996AEAD02F}"/>
                </a:ext>
              </a:extLst>
            </p:cNvPr>
            <p:cNvSpPr/>
            <p:nvPr/>
          </p:nvSpPr>
          <p:spPr bwMode="auto">
            <a:xfrm>
              <a:off x="4123855" y="3730644"/>
              <a:ext cx="561132" cy="264062"/>
            </a:xfrm>
            <a:prstGeom prst="cube">
              <a:avLst>
                <a:gd name="adj" fmla="val 40755"/>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7" name="Cube 36">
              <a:extLst>
                <a:ext uri="{FF2B5EF4-FFF2-40B4-BE49-F238E27FC236}">
                  <a16:creationId xmlns:a16="http://schemas.microsoft.com/office/drawing/2014/main" id="{5A52B338-4262-4658-8D33-DF491B909D1B}"/>
                </a:ext>
              </a:extLst>
            </p:cNvPr>
            <p:cNvSpPr/>
            <p:nvPr/>
          </p:nvSpPr>
          <p:spPr bwMode="auto">
            <a:xfrm>
              <a:off x="4574961" y="3730644"/>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38" name="Cube 37">
              <a:extLst>
                <a:ext uri="{FF2B5EF4-FFF2-40B4-BE49-F238E27FC236}">
                  <a16:creationId xmlns:a16="http://schemas.microsoft.com/office/drawing/2014/main" id="{A0579504-3CFB-4928-954A-E1F4B71E51E9}"/>
                </a:ext>
              </a:extLst>
            </p:cNvPr>
            <p:cNvSpPr/>
            <p:nvPr/>
          </p:nvSpPr>
          <p:spPr bwMode="auto">
            <a:xfrm>
              <a:off x="5028268" y="3730644"/>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0" name="Cube 39">
              <a:extLst>
                <a:ext uri="{FF2B5EF4-FFF2-40B4-BE49-F238E27FC236}">
                  <a16:creationId xmlns:a16="http://schemas.microsoft.com/office/drawing/2014/main" id="{02025D4C-8510-4433-B08F-BEAAEB083E87}"/>
                </a:ext>
              </a:extLst>
            </p:cNvPr>
            <p:cNvSpPr/>
            <p:nvPr/>
          </p:nvSpPr>
          <p:spPr bwMode="auto">
            <a:xfrm>
              <a:off x="1751695" y="3838988"/>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1" name="Cube 40">
              <a:extLst>
                <a:ext uri="{FF2B5EF4-FFF2-40B4-BE49-F238E27FC236}">
                  <a16:creationId xmlns:a16="http://schemas.microsoft.com/office/drawing/2014/main" id="{89DF6CDA-4AFE-4246-B93B-C05748C4B2B4}"/>
                </a:ext>
              </a:extLst>
            </p:cNvPr>
            <p:cNvSpPr/>
            <p:nvPr/>
          </p:nvSpPr>
          <p:spPr bwMode="auto">
            <a:xfrm>
              <a:off x="2205002" y="3838988"/>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2" name="Cube 41">
              <a:extLst>
                <a:ext uri="{FF2B5EF4-FFF2-40B4-BE49-F238E27FC236}">
                  <a16:creationId xmlns:a16="http://schemas.microsoft.com/office/drawing/2014/main" id="{03BDB488-1147-46F6-97C9-EF25494AA018}"/>
                </a:ext>
              </a:extLst>
            </p:cNvPr>
            <p:cNvSpPr/>
            <p:nvPr/>
          </p:nvSpPr>
          <p:spPr bwMode="auto">
            <a:xfrm>
              <a:off x="2656109" y="3838988"/>
              <a:ext cx="561132" cy="264062"/>
            </a:xfrm>
            <a:prstGeom prst="cube">
              <a:avLst>
                <a:gd name="adj" fmla="val 40755"/>
              </a:avLst>
            </a:prstGeom>
            <a:solidFill>
              <a:schemeClr val="bg1"/>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3" name="Cube 42">
              <a:extLst>
                <a:ext uri="{FF2B5EF4-FFF2-40B4-BE49-F238E27FC236}">
                  <a16:creationId xmlns:a16="http://schemas.microsoft.com/office/drawing/2014/main" id="{6C30C024-77AA-4288-BBA5-2AB65D38731B}"/>
                </a:ext>
              </a:extLst>
            </p:cNvPr>
            <p:cNvSpPr/>
            <p:nvPr/>
          </p:nvSpPr>
          <p:spPr bwMode="auto">
            <a:xfrm>
              <a:off x="3109416" y="3838988"/>
              <a:ext cx="561132" cy="264062"/>
            </a:xfrm>
            <a:prstGeom prst="cube">
              <a:avLst>
                <a:gd name="adj" fmla="val 40755"/>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4" name="Cube 43">
              <a:extLst>
                <a:ext uri="{FF2B5EF4-FFF2-40B4-BE49-F238E27FC236}">
                  <a16:creationId xmlns:a16="http://schemas.microsoft.com/office/drawing/2014/main" id="{CFC2662F-512C-46D4-805F-F280ECD00201}"/>
                </a:ext>
              </a:extLst>
            </p:cNvPr>
            <p:cNvSpPr/>
            <p:nvPr/>
          </p:nvSpPr>
          <p:spPr bwMode="auto">
            <a:xfrm>
              <a:off x="1648271" y="394241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5" name="Cube 44">
              <a:extLst>
                <a:ext uri="{FF2B5EF4-FFF2-40B4-BE49-F238E27FC236}">
                  <a16:creationId xmlns:a16="http://schemas.microsoft.com/office/drawing/2014/main" id="{C50CF65E-49C1-4649-B41E-4ED5C373C7AB}"/>
                </a:ext>
              </a:extLst>
            </p:cNvPr>
            <p:cNvSpPr/>
            <p:nvPr/>
          </p:nvSpPr>
          <p:spPr bwMode="auto">
            <a:xfrm>
              <a:off x="2101578" y="394241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6" name="Cube 45">
              <a:extLst>
                <a:ext uri="{FF2B5EF4-FFF2-40B4-BE49-F238E27FC236}">
                  <a16:creationId xmlns:a16="http://schemas.microsoft.com/office/drawing/2014/main" id="{4E2728B8-F97C-436C-872A-EEAF880AB298}"/>
                </a:ext>
              </a:extLst>
            </p:cNvPr>
            <p:cNvSpPr/>
            <p:nvPr/>
          </p:nvSpPr>
          <p:spPr bwMode="auto">
            <a:xfrm>
              <a:off x="2552684" y="394241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7" name="Cube 46">
              <a:extLst>
                <a:ext uri="{FF2B5EF4-FFF2-40B4-BE49-F238E27FC236}">
                  <a16:creationId xmlns:a16="http://schemas.microsoft.com/office/drawing/2014/main" id="{EB2023CF-68B2-4020-A39B-175F39ECABC4}"/>
                </a:ext>
              </a:extLst>
            </p:cNvPr>
            <p:cNvSpPr/>
            <p:nvPr/>
          </p:nvSpPr>
          <p:spPr bwMode="auto">
            <a:xfrm>
              <a:off x="3005991" y="3942412"/>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8" name="Cube 47">
              <a:extLst>
                <a:ext uri="{FF2B5EF4-FFF2-40B4-BE49-F238E27FC236}">
                  <a16:creationId xmlns:a16="http://schemas.microsoft.com/office/drawing/2014/main" id="{BD189509-17E7-40BF-99AD-2F00DC94F0C2}"/>
                </a:ext>
              </a:extLst>
            </p:cNvPr>
            <p:cNvSpPr/>
            <p:nvPr/>
          </p:nvSpPr>
          <p:spPr bwMode="auto">
            <a:xfrm>
              <a:off x="1549247" y="404363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49" name="Cube 48">
              <a:extLst>
                <a:ext uri="{FF2B5EF4-FFF2-40B4-BE49-F238E27FC236}">
                  <a16:creationId xmlns:a16="http://schemas.microsoft.com/office/drawing/2014/main" id="{A50DE8A4-8AF4-4EB5-B445-FF432C75E394}"/>
                </a:ext>
              </a:extLst>
            </p:cNvPr>
            <p:cNvSpPr/>
            <p:nvPr/>
          </p:nvSpPr>
          <p:spPr bwMode="auto">
            <a:xfrm>
              <a:off x="2002554" y="404363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0" name="Cube 49">
              <a:extLst>
                <a:ext uri="{FF2B5EF4-FFF2-40B4-BE49-F238E27FC236}">
                  <a16:creationId xmlns:a16="http://schemas.microsoft.com/office/drawing/2014/main" id="{9E5E97B5-5C89-44A8-8E09-8E19CEBF4604}"/>
                </a:ext>
              </a:extLst>
            </p:cNvPr>
            <p:cNvSpPr/>
            <p:nvPr/>
          </p:nvSpPr>
          <p:spPr bwMode="auto">
            <a:xfrm>
              <a:off x="2453661" y="404363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1" name="Cube 50">
              <a:extLst>
                <a:ext uri="{FF2B5EF4-FFF2-40B4-BE49-F238E27FC236}">
                  <a16:creationId xmlns:a16="http://schemas.microsoft.com/office/drawing/2014/main" id="{E9DA5516-BEC2-4DAD-9416-DE62A4749FFE}"/>
                </a:ext>
              </a:extLst>
            </p:cNvPr>
            <p:cNvSpPr/>
            <p:nvPr/>
          </p:nvSpPr>
          <p:spPr bwMode="auto">
            <a:xfrm>
              <a:off x="2906968" y="4043636"/>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2" name="Cube 51">
              <a:extLst>
                <a:ext uri="{FF2B5EF4-FFF2-40B4-BE49-F238E27FC236}">
                  <a16:creationId xmlns:a16="http://schemas.microsoft.com/office/drawing/2014/main" id="{2E0DFA24-8817-4D89-8D75-E2D52EA0B742}"/>
                </a:ext>
              </a:extLst>
            </p:cNvPr>
            <p:cNvSpPr/>
            <p:nvPr/>
          </p:nvSpPr>
          <p:spPr bwMode="auto">
            <a:xfrm>
              <a:off x="1445823" y="414706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3" name="Cube 52">
              <a:extLst>
                <a:ext uri="{FF2B5EF4-FFF2-40B4-BE49-F238E27FC236}">
                  <a16:creationId xmlns:a16="http://schemas.microsoft.com/office/drawing/2014/main" id="{425531A6-B0C2-40A5-BBC5-D34C08A27C31}"/>
                </a:ext>
              </a:extLst>
            </p:cNvPr>
            <p:cNvSpPr/>
            <p:nvPr/>
          </p:nvSpPr>
          <p:spPr bwMode="auto">
            <a:xfrm>
              <a:off x="1899130" y="414706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4" name="Cube 53">
              <a:extLst>
                <a:ext uri="{FF2B5EF4-FFF2-40B4-BE49-F238E27FC236}">
                  <a16:creationId xmlns:a16="http://schemas.microsoft.com/office/drawing/2014/main" id="{78D076A0-0B6E-40B4-BF9B-709C55FBAA7E}"/>
                </a:ext>
              </a:extLst>
            </p:cNvPr>
            <p:cNvSpPr/>
            <p:nvPr/>
          </p:nvSpPr>
          <p:spPr bwMode="auto">
            <a:xfrm>
              <a:off x="2350236" y="414706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5" name="Cube 54">
              <a:extLst>
                <a:ext uri="{FF2B5EF4-FFF2-40B4-BE49-F238E27FC236}">
                  <a16:creationId xmlns:a16="http://schemas.microsoft.com/office/drawing/2014/main" id="{F45F4062-5EC4-4CA1-A56C-911CA8A67C48}"/>
                </a:ext>
              </a:extLst>
            </p:cNvPr>
            <p:cNvSpPr/>
            <p:nvPr/>
          </p:nvSpPr>
          <p:spPr bwMode="auto">
            <a:xfrm>
              <a:off x="2803543" y="4147061"/>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7" name="Cube 56">
              <a:extLst>
                <a:ext uri="{FF2B5EF4-FFF2-40B4-BE49-F238E27FC236}">
                  <a16:creationId xmlns:a16="http://schemas.microsoft.com/office/drawing/2014/main" id="{135F173F-0E44-458F-B80A-BA3E63256D42}"/>
                </a:ext>
              </a:extLst>
            </p:cNvPr>
            <p:cNvSpPr/>
            <p:nvPr/>
          </p:nvSpPr>
          <p:spPr bwMode="auto">
            <a:xfrm>
              <a:off x="3560521" y="3838988"/>
              <a:ext cx="561132" cy="264062"/>
            </a:xfrm>
            <a:prstGeom prst="cube">
              <a:avLst>
                <a:gd name="adj" fmla="val 40755"/>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8" name="Cube 57">
              <a:extLst>
                <a:ext uri="{FF2B5EF4-FFF2-40B4-BE49-F238E27FC236}">
                  <a16:creationId xmlns:a16="http://schemas.microsoft.com/office/drawing/2014/main" id="{8E9CE139-1ABF-40D2-A203-D890A803B5E5}"/>
                </a:ext>
              </a:extLst>
            </p:cNvPr>
            <p:cNvSpPr/>
            <p:nvPr/>
          </p:nvSpPr>
          <p:spPr bwMode="auto">
            <a:xfrm>
              <a:off x="4013828" y="3838988"/>
              <a:ext cx="561132" cy="264062"/>
            </a:xfrm>
            <a:prstGeom prst="cube">
              <a:avLst>
                <a:gd name="adj" fmla="val 40755"/>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59" name="Cube 58">
              <a:extLst>
                <a:ext uri="{FF2B5EF4-FFF2-40B4-BE49-F238E27FC236}">
                  <a16:creationId xmlns:a16="http://schemas.microsoft.com/office/drawing/2014/main" id="{445DE9A7-EB90-4600-9F8D-6EE58B8536D7}"/>
                </a:ext>
              </a:extLst>
            </p:cNvPr>
            <p:cNvSpPr/>
            <p:nvPr/>
          </p:nvSpPr>
          <p:spPr bwMode="auto">
            <a:xfrm>
              <a:off x="4464935" y="3838988"/>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0" name="Cube 59">
              <a:extLst>
                <a:ext uri="{FF2B5EF4-FFF2-40B4-BE49-F238E27FC236}">
                  <a16:creationId xmlns:a16="http://schemas.microsoft.com/office/drawing/2014/main" id="{E5EB39F8-B167-48AA-AA17-3F326DD2BE6F}"/>
                </a:ext>
              </a:extLst>
            </p:cNvPr>
            <p:cNvSpPr/>
            <p:nvPr/>
          </p:nvSpPr>
          <p:spPr bwMode="auto">
            <a:xfrm>
              <a:off x="4918242" y="3838988"/>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1" name="Cube 60">
              <a:extLst>
                <a:ext uri="{FF2B5EF4-FFF2-40B4-BE49-F238E27FC236}">
                  <a16:creationId xmlns:a16="http://schemas.microsoft.com/office/drawing/2014/main" id="{744A3E36-5D2C-458A-9CBD-D16B44CC696C}"/>
                </a:ext>
              </a:extLst>
            </p:cNvPr>
            <p:cNvSpPr/>
            <p:nvPr/>
          </p:nvSpPr>
          <p:spPr bwMode="auto">
            <a:xfrm>
              <a:off x="3457097" y="3942412"/>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2" name="Cube 61">
              <a:extLst>
                <a:ext uri="{FF2B5EF4-FFF2-40B4-BE49-F238E27FC236}">
                  <a16:creationId xmlns:a16="http://schemas.microsoft.com/office/drawing/2014/main" id="{49BF2428-529F-4341-A6AE-FBD1379BE716}"/>
                </a:ext>
              </a:extLst>
            </p:cNvPr>
            <p:cNvSpPr/>
            <p:nvPr/>
          </p:nvSpPr>
          <p:spPr bwMode="auto">
            <a:xfrm>
              <a:off x="3910404" y="3942412"/>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3" name="Cube 62">
              <a:extLst>
                <a:ext uri="{FF2B5EF4-FFF2-40B4-BE49-F238E27FC236}">
                  <a16:creationId xmlns:a16="http://schemas.microsoft.com/office/drawing/2014/main" id="{26B1AF95-FABF-4B7D-B071-090475544D3F}"/>
                </a:ext>
              </a:extLst>
            </p:cNvPr>
            <p:cNvSpPr/>
            <p:nvPr/>
          </p:nvSpPr>
          <p:spPr bwMode="auto">
            <a:xfrm>
              <a:off x="4361510" y="3942412"/>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4" name="Cube 63">
              <a:extLst>
                <a:ext uri="{FF2B5EF4-FFF2-40B4-BE49-F238E27FC236}">
                  <a16:creationId xmlns:a16="http://schemas.microsoft.com/office/drawing/2014/main" id="{732E6FD1-A615-43F0-9250-8399F72CA338}"/>
                </a:ext>
              </a:extLst>
            </p:cNvPr>
            <p:cNvSpPr/>
            <p:nvPr/>
          </p:nvSpPr>
          <p:spPr bwMode="auto">
            <a:xfrm>
              <a:off x="4814817" y="3942412"/>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5" name="Cube 64">
              <a:extLst>
                <a:ext uri="{FF2B5EF4-FFF2-40B4-BE49-F238E27FC236}">
                  <a16:creationId xmlns:a16="http://schemas.microsoft.com/office/drawing/2014/main" id="{BE12808E-51E3-4D99-8FEC-1E12040BCAC4}"/>
                </a:ext>
              </a:extLst>
            </p:cNvPr>
            <p:cNvSpPr/>
            <p:nvPr/>
          </p:nvSpPr>
          <p:spPr bwMode="auto">
            <a:xfrm>
              <a:off x="3358073" y="4043636"/>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6" name="Cube 65">
              <a:extLst>
                <a:ext uri="{FF2B5EF4-FFF2-40B4-BE49-F238E27FC236}">
                  <a16:creationId xmlns:a16="http://schemas.microsoft.com/office/drawing/2014/main" id="{2DB8DA9E-4970-4994-AE5F-9BC28F94E037}"/>
                </a:ext>
              </a:extLst>
            </p:cNvPr>
            <p:cNvSpPr/>
            <p:nvPr/>
          </p:nvSpPr>
          <p:spPr bwMode="auto">
            <a:xfrm>
              <a:off x="3811380" y="4043636"/>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7" name="Cube 66">
              <a:extLst>
                <a:ext uri="{FF2B5EF4-FFF2-40B4-BE49-F238E27FC236}">
                  <a16:creationId xmlns:a16="http://schemas.microsoft.com/office/drawing/2014/main" id="{5AC2A9F9-9EA2-49B9-BC71-2E58F4E08C8E}"/>
                </a:ext>
              </a:extLst>
            </p:cNvPr>
            <p:cNvSpPr/>
            <p:nvPr/>
          </p:nvSpPr>
          <p:spPr bwMode="auto">
            <a:xfrm>
              <a:off x="4262487" y="4043636"/>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8" name="Cube 67">
              <a:extLst>
                <a:ext uri="{FF2B5EF4-FFF2-40B4-BE49-F238E27FC236}">
                  <a16:creationId xmlns:a16="http://schemas.microsoft.com/office/drawing/2014/main" id="{02B293CC-3D57-40EF-93F0-2D2D0E3D0D66}"/>
                </a:ext>
              </a:extLst>
            </p:cNvPr>
            <p:cNvSpPr/>
            <p:nvPr/>
          </p:nvSpPr>
          <p:spPr bwMode="auto">
            <a:xfrm>
              <a:off x="4715794" y="4043636"/>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69" name="Cube 68">
              <a:extLst>
                <a:ext uri="{FF2B5EF4-FFF2-40B4-BE49-F238E27FC236}">
                  <a16:creationId xmlns:a16="http://schemas.microsoft.com/office/drawing/2014/main" id="{66E8575E-3236-4360-830B-739D35375BC9}"/>
                </a:ext>
              </a:extLst>
            </p:cNvPr>
            <p:cNvSpPr/>
            <p:nvPr/>
          </p:nvSpPr>
          <p:spPr bwMode="auto">
            <a:xfrm>
              <a:off x="3254649" y="4147061"/>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0" name="Cube 69">
              <a:extLst>
                <a:ext uri="{FF2B5EF4-FFF2-40B4-BE49-F238E27FC236}">
                  <a16:creationId xmlns:a16="http://schemas.microsoft.com/office/drawing/2014/main" id="{E5A595E2-5BC6-415C-8E24-A7EFB179ACD1}"/>
                </a:ext>
              </a:extLst>
            </p:cNvPr>
            <p:cNvSpPr/>
            <p:nvPr/>
          </p:nvSpPr>
          <p:spPr bwMode="auto">
            <a:xfrm>
              <a:off x="3707956" y="4147061"/>
              <a:ext cx="561132" cy="264062"/>
            </a:xfrm>
            <a:prstGeom prst="cube">
              <a:avLst>
                <a:gd name="adj" fmla="val 40755"/>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1" name="Cube 70">
              <a:extLst>
                <a:ext uri="{FF2B5EF4-FFF2-40B4-BE49-F238E27FC236}">
                  <a16:creationId xmlns:a16="http://schemas.microsoft.com/office/drawing/2014/main" id="{1721F484-F0CD-4817-98D1-9A48D9F946B7}"/>
                </a:ext>
              </a:extLst>
            </p:cNvPr>
            <p:cNvSpPr/>
            <p:nvPr/>
          </p:nvSpPr>
          <p:spPr bwMode="auto">
            <a:xfrm>
              <a:off x="4159062" y="4147061"/>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2" name="Cube 71">
              <a:extLst>
                <a:ext uri="{FF2B5EF4-FFF2-40B4-BE49-F238E27FC236}">
                  <a16:creationId xmlns:a16="http://schemas.microsoft.com/office/drawing/2014/main" id="{41837F6F-5DC6-4E7D-9821-C26857D60D3F}"/>
                </a:ext>
              </a:extLst>
            </p:cNvPr>
            <p:cNvSpPr/>
            <p:nvPr/>
          </p:nvSpPr>
          <p:spPr bwMode="auto">
            <a:xfrm>
              <a:off x="4612369" y="4147061"/>
              <a:ext cx="561132" cy="264062"/>
            </a:xfrm>
            <a:prstGeom prst="cube">
              <a:avLst>
                <a:gd name="adj" fmla="val 40755"/>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grpSp>
      <p:grpSp>
        <p:nvGrpSpPr>
          <p:cNvPr id="21" name="Group 20" descr="view of an ASE as a homogeneous set of blocks&#10;">
            <a:extLst>
              <a:ext uri="{FF2B5EF4-FFF2-40B4-BE49-F238E27FC236}">
                <a16:creationId xmlns:a16="http://schemas.microsoft.com/office/drawing/2014/main" id="{CA5A04FC-4E6A-4774-85A5-49D4473DAFE6}"/>
              </a:ext>
            </a:extLst>
          </p:cNvPr>
          <p:cNvGrpSpPr/>
          <p:nvPr/>
        </p:nvGrpSpPr>
        <p:grpSpPr>
          <a:xfrm>
            <a:off x="7138299" y="5179165"/>
            <a:ext cx="3091729" cy="988552"/>
            <a:chOff x="7514853" y="3363158"/>
            <a:chExt cx="3091729" cy="988552"/>
          </a:xfrm>
        </p:grpSpPr>
        <p:sp>
          <p:nvSpPr>
            <p:cNvPr id="74" name="Cube 73">
              <a:extLst>
                <a:ext uri="{FF2B5EF4-FFF2-40B4-BE49-F238E27FC236}">
                  <a16:creationId xmlns:a16="http://schemas.microsoft.com/office/drawing/2014/main" id="{F14E4780-DA71-48F1-BF64-8EB0E9D1CD50}"/>
                </a:ext>
              </a:extLst>
            </p:cNvPr>
            <p:cNvSpPr/>
            <p:nvPr/>
          </p:nvSpPr>
          <p:spPr bwMode="auto">
            <a:xfrm>
              <a:off x="8236624" y="336315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5" name="Cube 74">
              <a:extLst>
                <a:ext uri="{FF2B5EF4-FFF2-40B4-BE49-F238E27FC236}">
                  <a16:creationId xmlns:a16="http://schemas.microsoft.com/office/drawing/2014/main" id="{EEAC0073-05FF-439A-8340-D14686BC7A0A}"/>
                </a:ext>
              </a:extLst>
            </p:cNvPr>
            <p:cNvSpPr/>
            <p:nvPr/>
          </p:nvSpPr>
          <p:spPr bwMode="auto">
            <a:xfrm>
              <a:off x="8687731" y="336315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6" name="Cube 75">
              <a:extLst>
                <a:ext uri="{FF2B5EF4-FFF2-40B4-BE49-F238E27FC236}">
                  <a16:creationId xmlns:a16="http://schemas.microsoft.com/office/drawing/2014/main" id="{2687F308-A8B4-4F32-879D-EAE7B97CF520}"/>
                </a:ext>
              </a:extLst>
            </p:cNvPr>
            <p:cNvSpPr/>
            <p:nvPr/>
          </p:nvSpPr>
          <p:spPr bwMode="auto">
            <a:xfrm>
              <a:off x="9141038" y="336315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8" name="Cube 77">
              <a:extLst>
                <a:ext uri="{FF2B5EF4-FFF2-40B4-BE49-F238E27FC236}">
                  <a16:creationId xmlns:a16="http://schemas.microsoft.com/office/drawing/2014/main" id="{5D9B5D47-ACFC-4BC2-B3B6-5B7A6F9439BE}"/>
                </a:ext>
              </a:extLst>
            </p:cNvPr>
            <p:cNvSpPr/>
            <p:nvPr/>
          </p:nvSpPr>
          <p:spPr bwMode="auto">
            <a:xfrm>
              <a:off x="8133200" y="346658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79" name="Cube 78">
              <a:extLst>
                <a:ext uri="{FF2B5EF4-FFF2-40B4-BE49-F238E27FC236}">
                  <a16:creationId xmlns:a16="http://schemas.microsoft.com/office/drawing/2014/main" id="{D92B14D7-A40A-46BD-A803-740DF733A7AD}"/>
                </a:ext>
              </a:extLst>
            </p:cNvPr>
            <p:cNvSpPr/>
            <p:nvPr/>
          </p:nvSpPr>
          <p:spPr bwMode="auto">
            <a:xfrm>
              <a:off x="8584306" y="346658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0" name="Cube 79">
              <a:extLst>
                <a:ext uri="{FF2B5EF4-FFF2-40B4-BE49-F238E27FC236}">
                  <a16:creationId xmlns:a16="http://schemas.microsoft.com/office/drawing/2014/main" id="{79E3A439-8FA6-4AD7-A690-D3847DD1574E}"/>
                </a:ext>
              </a:extLst>
            </p:cNvPr>
            <p:cNvSpPr/>
            <p:nvPr/>
          </p:nvSpPr>
          <p:spPr bwMode="auto">
            <a:xfrm>
              <a:off x="9037613" y="346658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2" name="Cube 81">
              <a:extLst>
                <a:ext uri="{FF2B5EF4-FFF2-40B4-BE49-F238E27FC236}">
                  <a16:creationId xmlns:a16="http://schemas.microsoft.com/office/drawing/2014/main" id="{583554BE-A7C5-48B5-B155-B10370F5E2A2}"/>
                </a:ext>
              </a:extLst>
            </p:cNvPr>
            <p:cNvSpPr/>
            <p:nvPr/>
          </p:nvSpPr>
          <p:spPr bwMode="auto">
            <a:xfrm>
              <a:off x="8034176" y="356780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3" name="Cube 82">
              <a:extLst>
                <a:ext uri="{FF2B5EF4-FFF2-40B4-BE49-F238E27FC236}">
                  <a16:creationId xmlns:a16="http://schemas.microsoft.com/office/drawing/2014/main" id="{0079CC11-32B4-4E82-B9EE-619F84786A3E}"/>
                </a:ext>
              </a:extLst>
            </p:cNvPr>
            <p:cNvSpPr/>
            <p:nvPr/>
          </p:nvSpPr>
          <p:spPr bwMode="auto">
            <a:xfrm>
              <a:off x="8485283" y="356780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4" name="Cube 83">
              <a:extLst>
                <a:ext uri="{FF2B5EF4-FFF2-40B4-BE49-F238E27FC236}">
                  <a16:creationId xmlns:a16="http://schemas.microsoft.com/office/drawing/2014/main" id="{754A5824-CF79-4FAB-A432-4662F2FE3133}"/>
                </a:ext>
              </a:extLst>
            </p:cNvPr>
            <p:cNvSpPr/>
            <p:nvPr/>
          </p:nvSpPr>
          <p:spPr bwMode="auto">
            <a:xfrm>
              <a:off x="8938590" y="356780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6" name="Cube 85">
              <a:extLst>
                <a:ext uri="{FF2B5EF4-FFF2-40B4-BE49-F238E27FC236}">
                  <a16:creationId xmlns:a16="http://schemas.microsoft.com/office/drawing/2014/main" id="{7F20A956-9282-4997-A8F6-5300A9DAB7B4}"/>
                </a:ext>
              </a:extLst>
            </p:cNvPr>
            <p:cNvSpPr/>
            <p:nvPr/>
          </p:nvSpPr>
          <p:spPr bwMode="auto">
            <a:xfrm>
              <a:off x="7930752" y="367123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7" name="Cube 86">
              <a:extLst>
                <a:ext uri="{FF2B5EF4-FFF2-40B4-BE49-F238E27FC236}">
                  <a16:creationId xmlns:a16="http://schemas.microsoft.com/office/drawing/2014/main" id="{B13E2541-1FE8-4B3C-B12D-68A51CF9DFE6}"/>
                </a:ext>
              </a:extLst>
            </p:cNvPr>
            <p:cNvSpPr/>
            <p:nvPr/>
          </p:nvSpPr>
          <p:spPr bwMode="auto">
            <a:xfrm>
              <a:off x="8381858" y="367123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8" name="Cube 87">
              <a:extLst>
                <a:ext uri="{FF2B5EF4-FFF2-40B4-BE49-F238E27FC236}">
                  <a16:creationId xmlns:a16="http://schemas.microsoft.com/office/drawing/2014/main" id="{75204978-FC6C-44F8-A297-1B5631339F17}"/>
                </a:ext>
              </a:extLst>
            </p:cNvPr>
            <p:cNvSpPr/>
            <p:nvPr/>
          </p:nvSpPr>
          <p:spPr bwMode="auto">
            <a:xfrm>
              <a:off x="8835165" y="367123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89" name="Cube 88">
              <a:extLst>
                <a:ext uri="{FF2B5EF4-FFF2-40B4-BE49-F238E27FC236}">
                  <a16:creationId xmlns:a16="http://schemas.microsoft.com/office/drawing/2014/main" id="{399CB96C-ABEE-4FEF-9E20-1F8BE6C8782B}"/>
                </a:ext>
              </a:extLst>
            </p:cNvPr>
            <p:cNvSpPr/>
            <p:nvPr/>
          </p:nvSpPr>
          <p:spPr bwMode="auto">
            <a:xfrm>
              <a:off x="9592143" y="336315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90" name="Cube 89">
              <a:extLst>
                <a:ext uri="{FF2B5EF4-FFF2-40B4-BE49-F238E27FC236}">
                  <a16:creationId xmlns:a16="http://schemas.microsoft.com/office/drawing/2014/main" id="{94DBA377-EA4D-4155-9D16-DD2CE9CB4CE7}"/>
                </a:ext>
              </a:extLst>
            </p:cNvPr>
            <p:cNvSpPr/>
            <p:nvPr/>
          </p:nvSpPr>
          <p:spPr bwMode="auto">
            <a:xfrm>
              <a:off x="10045450" y="336315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93" name="Cube 92">
              <a:extLst>
                <a:ext uri="{FF2B5EF4-FFF2-40B4-BE49-F238E27FC236}">
                  <a16:creationId xmlns:a16="http://schemas.microsoft.com/office/drawing/2014/main" id="{6C7DF808-EB82-48DF-90D4-5E7156600250}"/>
                </a:ext>
              </a:extLst>
            </p:cNvPr>
            <p:cNvSpPr/>
            <p:nvPr/>
          </p:nvSpPr>
          <p:spPr bwMode="auto">
            <a:xfrm>
              <a:off x="9488719" y="346658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94" name="Cube 93">
              <a:extLst>
                <a:ext uri="{FF2B5EF4-FFF2-40B4-BE49-F238E27FC236}">
                  <a16:creationId xmlns:a16="http://schemas.microsoft.com/office/drawing/2014/main" id="{00079778-8CE0-4A33-9F34-0E0113CC52BC}"/>
                </a:ext>
              </a:extLst>
            </p:cNvPr>
            <p:cNvSpPr/>
            <p:nvPr/>
          </p:nvSpPr>
          <p:spPr bwMode="auto">
            <a:xfrm>
              <a:off x="9942026" y="3466582"/>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97" name="Cube 96">
              <a:extLst>
                <a:ext uri="{FF2B5EF4-FFF2-40B4-BE49-F238E27FC236}">
                  <a16:creationId xmlns:a16="http://schemas.microsoft.com/office/drawing/2014/main" id="{81045D9B-2D57-4BD5-AF53-77B7A642E987}"/>
                </a:ext>
              </a:extLst>
            </p:cNvPr>
            <p:cNvSpPr/>
            <p:nvPr/>
          </p:nvSpPr>
          <p:spPr bwMode="auto">
            <a:xfrm>
              <a:off x="9389695" y="356780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98" name="Cube 97">
              <a:extLst>
                <a:ext uri="{FF2B5EF4-FFF2-40B4-BE49-F238E27FC236}">
                  <a16:creationId xmlns:a16="http://schemas.microsoft.com/office/drawing/2014/main" id="{371E5159-CC26-4A0F-865F-AE9B8605CBDF}"/>
                </a:ext>
              </a:extLst>
            </p:cNvPr>
            <p:cNvSpPr/>
            <p:nvPr/>
          </p:nvSpPr>
          <p:spPr bwMode="auto">
            <a:xfrm>
              <a:off x="9843002" y="3567806"/>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01" name="Cube 100">
              <a:extLst>
                <a:ext uri="{FF2B5EF4-FFF2-40B4-BE49-F238E27FC236}">
                  <a16:creationId xmlns:a16="http://schemas.microsoft.com/office/drawing/2014/main" id="{015FFAFD-53CC-425A-8852-4DD422F7D105}"/>
                </a:ext>
              </a:extLst>
            </p:cNvPr>
            <p:cNvSpPr/>
            <p:nvPr/>
          </p:nvSpPr>
          <p:spPr bwMode="auto">
            <a:xfrm>
              <a:off x="9286271" y="367123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02" name="Cube 101">
              <a:extLst>
                <a:ext uri="{FF2B5EF4-FFF2-40B4-BE49-F238E27FC236}">
                  <a16:creationId xmlns:a16="http://schemas.microsoft.com/office/drawing/2014/main" id="{0A6E7A62-3C8C-4FFF-BEFD-A29A71686E8E}"/>
                </a:ext>
              </a:extLst>
            </p:cNvPr>
            <p:cNvSpPr/>
            <p:nvPr/>
          </p:nvSpPr>
          <p:spPr bwMode="auto">
            <a:xfrm>
              <a:off x="9739578" y="3671231"/>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06" name="Cube 105">
              <a:extLst>
                <a:ext uri="{FF2B5EF4-FFF2-40B4-BE49-F238E27FC236}">
                  <a16:creationId xmlns:a16="http://schemas.microsoft.com/office/drawing/2014/main" id="{6B128791-2F01-4487-9193-5CD9CC738AC4}"/>
                </a:ext>
              </a:extLst>
            </p:cNvPr>
            <p:cNvSpPr/>
            <p:nvPr/>
          </p:nvSpPr>
          <p:spPr bwMode="auto">
            <a:xfrm>
              <a:off x="7820725" y="3779575"/>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07" name="Cube 106">
              <a:extLst>
                <a:ext uri="{FF2B5EF4-FFF2-40B4-BE49-F238E27FC236}">
                  <a16:creationId xmlns:a16="http://schemas.microsoft.com/office/drawing/2014/main" id="{704D5288-3C3E-4F24-9A25-DE3A855FD94E}"/>
                </a:ext>
              </a:extLst>
            </p:cNvPr>
            <p:cNvSpPr/>
            <p:nvPr/>
          </p:nvSpPr>
          <p:spPr bwMode="auto">
            <a:xfrm>
              <a:off x="8271832" y="3779575"/>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08" name="Cube 107">
              <a:extLst>
                <a:ext uri="{FF2B5EF4-FFF2-40B4-BE49-F238E27FC236}">
                  <a16:creationId xmlns:a16="http://schemas.microsoft.com/office/drawing/2014/main" id="{DAA4048C-0F46-4A58-B566-6986D4B96451}"/>
                </a:ext>
              </a:extLst>
            </p:cNvPr>
            <p:cNvSpPr/>
            <p:nvPr/>
          </p:nvSpPr>
          <p:spPr bwMode="auto">
            <a:xfrm>
              <a:off x="8725139" y="3779575"/>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0" name="Cube 109">
              <a:extLst>
                <a:ext uri="{FF2B5EF4-FFF2-40B4-BE49-F238E27FC236}">
                  <a16:creationId xmlns:a16="http://schemas.microsoft.com/office/drawing/2014/main" id="{A79605D8-1F58-4226-9293-FB9FA89101DC}"/>
                </a:ext>
              </a:extLst>
            </p:cNvPr>
            <p:cNvSpPr/>
            <p:nvPr/>
          </p:nvSpPr>
          <p:spPr bwMode="auto">
            <a:xfrm>
              <a:off x="7717301" y="3882999"/>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1" name="Cube 110">
              <a:extLst>
                <a:ext uri="{FF2B5EF4-FFF2-40B4-BE49-F238E27FC236}">
                  <a16:creationId xmlns:a16="http://schemas.microsoft.com/office/drawing/2014/main" id="{A436FD4B-2132-470D-A535-C6A5E21A6FD9}"/>
                </a:ext>
              </a:extLst>
            </p:cNvPr>
            <p:cNvSpPr/>
            <p:nvPr/>
          </p:nvSpPr>
          <p:spPr bwMode="auto">
            <a:xfrm>
              <a:off x="8168407" y="3882999"/>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2" name="Cube 111">
              <a:extLst>
                <a:ext uri="{FF2B5EF4-FFF2-40B4-BE49-F238E27FC236}">
                  <a16:creationId xmlns:a16="http://schemas.microsoft.com/office/drawing/2014/main" id="{AF43576F-BEAE-4BCD-8566-EED7C572A056}"/>
                </a:ext>
              </a:extLst>
            </p:cNvPr>
            <p:cNvSpPr/>
            <p:nvPr/>
          </p:nvSpPr>
          <p:spPr bwMode="auto">
            <a:xfrm>
              <a:off x="8621714" y="3882999"/>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4" name="Cube 113">
              <a:extLst>
                <a:ext uri="{FF2B5EF4-FFF2-40B4-BE49-F238E27FC236}">
                  <a16:creationId xmlns:a16="http://schemas.microsoft.com/office/drawing/2014/main" id="{A859DB08-5903-45CE-920E-F902E421547C}"/>
                </a:ext>
              </a:extLst>
            </p:cNvPr>
            <p:cNvSpPr/>
            <p:nvPr/>
          </p:nvSpPr>
          <p:spPr bwMode="auto">
            <a:xfrm>
              <a:off x="7618277" y="3984223"/>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5" name="Cube 114">
              <a:extLst>
                <a:ext uri="{FF2B5EF4-FFF2-40B4-BE49-F238E27FC236}">
                  <a16:creationId xmlns:a16="http://schemas.microsoft.com/office/drawing/2014/main" id="{7700451A-9615-4119-838D-45FE66CA101D}"/>
                </a:ext>
              </a:extLst>
            </p:cNvPr>
            <p:cNvSpPr/>
            <p:nvPr/>
          </p:nvSpPr>
          <p:spPr bwMode="auto">
            <a:xfrm>
              <a:off x="8069384" y="3984223"/>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6" name="Cube 115">
              <a:extLst>
                <a:ext uri="{FF2B5EF4-FFF2-40B4-BE49-F238E27FC236}">
                  <a16:creationId xmlns:a16="http://schemas.microsoft.com/office/drawing/2014/main" id="{07111FF5-57B2-4F00-AE76-22DE9284390B}"/>
                </a:ext>
              </a:extLst>
            </p:cNvPr>
            <p:cNvSpPr/>
            <p:nvPr/>
          </p:nvSpPr>
          <p:spPr bwMode="auto">
            <a:xfrm>
              <a:off x="8522691" y="3984223"/>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8" name="Cube 117">
              <a:extLst>
                <a:ext uri="{FF2B5EF4-FFF2-40B4-BE49-F238E27FC236}">
                  <a16:creationId xmlns:a16="http://schemas.microsoft.com/office/drawing/2014/main" id="{A340FD12-2B82-4D83-B411-190017D54002}"/>
                </a:ext>
              </a:extLst>
            </p:cNvPr>
            <p:cNvSpPr/>
            <p:nvPr/>
          </p:nvSpPr>
          <p:spPr bwMode="auto">
            <a:xfrm>
              <a:off x="7514853" y="408764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19" name="Cube 118">
              <a:extLst>
                <a:ext uri="{FF2B5EF4-FFF2-40B4-BE49-F238E27FC236}">
                  <a16:creationId xmlns:a16="http://schemas.microsoft.com/office/drawing/2014/main" id="{76DBFA1E-9A95-4422-A745-02ABD51EC053}"/>
                </a:ext>
              </a:extLst>
            </p:cNvPr>
            <p:cNvSpPr/>
            <p:nvPr/>
          </p:nvSpPr>
          <p:spPr bwMode="auto">
            <a:xfrm>
              <a:off x="7965959" y="408764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0" name="Cube 119">
              <a:extLst>
                <a:ext uri="{FF2B5EF4-FFF2-40B4-BE49-F238E27FC236}">
                  <a16:creationId xmlns:a16="http://schemas.microsoft.com/office/drawing/2014/main" id="{3EA79007-42D8-4F0C-AAE6-6ABC921907F3}"/>
                </a:ext>
              </a:extLst>
            </p:cNvPr>
            <p:cNvSpPr/>
            <p:nvPr/>
          </p:nvSpPr>
          <p:spPr bwMode="auto">
            <a:xfrm>
              <a:off x="8419266" y="408764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1" name="Cube 120">
              <a:extLst>
                <a:ext uri="{FF2B5EF4-FFF2-40B4-BE49-F238E27FC236}">
                  <a16:creationId xmlns:a16="http://schemas.microsoft.com/office/drawing/2014/main" id="{0113A415-CFAF-4434-AB70-1EA474298F6D}"/>
                </a:ext>
              </a:extLst>
            </p:cNvPr>
            <p:cNvSpPr/>
            <p:nvPr/>
          </p:nvSpPr>
          <p:spPr bwMode="auto">
            <a:xfrm>
              <a:off x="9176244" y="3779575"/>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2" name="Cube 121">
              <a:extLst>
                <a:ext uri="{FF2B5EF4-FFF2-40B4-BE49-F238E27FC236}">
                  <a16:creationId xmlns:a16="http://schemas.microsoft.com/office/drawing/2014/main" id="{4F76C541-FA02-4620-9342-8DBF985360B2}"/>
                </a:ext>
              </a:extLst>
            </p:cNvPr>
            <p:cNvSpPr/>
            <p:nvPr/>
          </p:nvSpPr>
          <p:spPr bwMode="auto">
            <a:xfrm>
              <a:off x="9629551" y="3779575"/>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5" name="Cube 124">
              <a:extLst>
                <a:ext uri="{FF2B5EF4-FFF2-40B4-BE49-F238E27FC236}">
                  <a16:creationId xmlns:a16="http://schemas.microsoft.com/office/drawing/2014/main" id="{1AF8CB74-8B33-4A9C-9D35-06BA690713F2}"/>
                </a:ext>
              </a:extLst>
            </p:cNvPr>
            <p:cNvSpPr/>
            <p:nvPr/>
          </p:nvSpPr>
          <p:spPr bwMode="auto">
            <a:xfrm>
              <a:off x="9072820" y="3882999"/>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6" name="Cube 125">
              <a:extLst>
                <a:ext uri="{FF2B5EF4-FFF2-40B4-BE49-F238E27FC236}">
                  <a16:creationId xmlns:a16="http://schemas.microsoft.com/office/drawing/2014/main" id="{56F4303C-9A36-447A-892E-8D226423B791}"/>
                </a:ext>
              </a:extLst>
            </p:cNvPr>
            <p:cNvSpPr/>
            <p:nvPr/>
          </p:nvSpPr>
          <p:spPr bwMode="auto">
            <a:xfrm>
              <a:off x="9526127" y="3882999"/>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29" name="Cube 128">
              <a:extLst>
                <a:ext uri="{FF2B5EF4-FFF2-40B4-BE49-F238E27FC236}">
                  <a16:creationId xmlns:a16="http://schemas.microsoft.com/office/drawing/2014/main" id="{F0158A90-4EE0-41E3-8B4D-23170FBC2975}"/>
                </a:ext>
              </a:extLst>
            </p:cNvPr>
            <p:cNvSpPr/>
            <p:nvPr/>
          </p:nvSpPr>
          <p:spPr bwMode="auto">
            <a:xfrm>
              <a:off x="8973796" y="3984223"/>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30" name="Cube 129">
              <a:extLst>
                <a:ext uri="{FF2B5EF4-FFF2-40B4-BE49-F238E27FC236}">
                  <a16:creationId xmlns:a16="http://schemas.microsoft.com/office/drawing/2014/main" id="{C62F05FA-3B78-450D-BC77-902828E61E6A}"/>
                </a:ext>
              </a:extLst>
            </p:cNvPr>
            <p:cNvSpPr/>
            <p:nvPr/>
          </p:nvSpPr>
          <p:spPr bwMode="auto">
            <a:xfrm>
              <a:off x="9427103" y="3984223"/>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33" name="Cube 132">
              <a:extLst>
                <a:ext uri="{FF2B5EF4-FFF2-40B4-BE49-F238E27FC236}">
                  <a16:creationId xmlns:a16="http://schemas.microsoft.com/office/drawing/2014/main" id="{2EFA1B01-F2BC-4F57-A456-6C767AC72C38}"/>
                </a:ext>
              </a:extLst>
            </p:cNvPr>
            <p:cNvSpPr/>
            <p:nvPr/>
          </p:nvSpPr>
          <p:spPr bwMode="auto">
            <a:xfrm>
              <a:off x="8870372" y="408764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sp>
          <p:nvSpPr>
            <p:cNvPr id="134" name="Cube 133">
              <a:extLst>
                <a:ext uri="{FF2B5EF4-FFF2-40B4-BE49-F238E27FC236}">
                  <a16:creationId xmlns:a16="http://schemas.microsoft.com/office/drawing/2014/main" id="{C1619FD8-4083-4FB0-98B3-C5AC75A54322}"/>
                </a:ext>
              </a:extLst>
            </p:cNvPr>
            <p:cNvSpPr/>
            <p:nvPr/>
          </p:nvSpPr>
          <p:spPr bwMode="auto">
            <a:xfrm>
              <a:off x="9323679" y="4087648"/>
              <a:ext cx="561132" cy="264062"/>
            </a:xfrm>
            <a:prstGeom prst="cube">
              <a:avLst>
                <a:gd name="adj" fmla="val 40755"/>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78D7"/>
                </a:solidFill>
                <a:ea typeface="Segoe UI" pitchFamily="34" charset="0"/>
                <a:cs typeface="Segoe UI" pitchFamily="34" charset="0"/>
              </a:endParaRPr>
            </a:p>
          </p:txBody>
        </p:sp>
      </p:grpSp>
      <p:sp>
        <p:nvSpPr>
          <p:cNvPr id="137" name="TextBox 136">
            <a:extLst>
              <a:ext uri="{FF2B5EF4-FFF2-40B4-BE49-F238E27FC236}">
                <a16:creationId xmlns:a16="http://schemas.microsoft.com/office/drawing/2014/main" id="{9D497B8E-033C-4FD1-893B-797270D93B34}"/>
              </a:ext>
            </a:extLst>
          </p:cNvPr>
          <p:cNvSpPr txBox="1"/>
          <p:nvPr/>
        </p:nvSpPr>
        <p:spPr>
          <a:xfrm>
            <a:off x="6807681" y="1332488"/>
            <a:ext cx="4647616" cy="830997"/>
          </a:xfrm>
          <a:prstGeom prst="rect">
            <a:avLst/>
          </a:prstGeom>
          <a:noFill/>
        </p:spPr>
        <p:txBody>
          <a:bodyPr wrap="square" rtlCol="0">
            <a:spAutoFit/>
          </a:bodyPr>
          <a:lstStyle/>
          <a:p>
            <a:pPr defTabSz="895982"/>
            <a:r>
              <a:rPr lang="en-US" sz="1600" kern="0">
                <a:solidFill>
                  <a:sysClr val="windowText" lastClr="000000"/>
                </a:solidFill>
              </a:rPr>
              <a:t>The App Service is a multi-tenant service.  Thousands of customers that share the same system safely and securely.</a:t>
            </a:r>
          </a:p>
        </p:txBody>
      </p:sp>
      <p:pic>
        <p:nvPicPr>
          <p:cNvPr id="138" name="Picture 137">
            <a:extLst>
              <a:ext uri="{FF2B5EF4-FFF2-40B4-BE49-F238E27FC236}">
                <a16:creationId xmlns:a16="http://schemas.microsoft.com/office/drawing/2014/main" id="{1DDB6484-5AB6-4872-8A3F-9C8014FD8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160" y="6454419"/>
            <a:ext cx="313963" cy="313963"/>
          </a:xfrm>
          <a:prstGeom prst="rect">
            <a:avLst/>
          </a:prstGeom>
        </p:spPr>
      </p:pic>
      <p:sp>
        <p:nvSpPr>
          <p:cNvPr id="139" name="TextBox 138">
            <a:extLst>
              <a:ext uri="{FF2B5EF4-FFF2-40B4-BE49-F238E27FC236}">
                <a16:creationId xmlns:a16="http://schemas.microsoft.com/office/drawing/2014/main" id="{A0E5ADD7-E08D-4835-A536-1CB1917E1D3D}"/>
              </a:ext>
            </a:extLst>
          </p:cNvPr>
          <p:cNvSpPr txBox="1"/>
          <p:nvPr/>
        </p:nvSpPr>
        <p:spPr>
          <a:xfrm>
            <a:off x="6839586" y="4149662"/>
            <a:ext cx="4591165" cy="830997"/>
          </a:xfrm>
          <a:prstGeom prst="rect">
            <a:avLst/>
          </a:prstGeom>
          <a:noFill/>
        </p:spPr>
        <p:txBody>
          <a:bodyPr wrap="square" rtlCol="0">
            <a:spAutoFit/>
          </a:bodyPr>
          <a:lstStyle/>
          <a:p>
            <a:pPr defTabSz="895982"/>
            <a:r>
              <a:rPr lang="en-US" sz="1600" kern="0">
                <a:solidFill>
                  <a:sysClr val="windowText" lastClr="000000"/>
                </a:solidFill>
              </a:rPr>
              <a:t>An App Service Environment (ASE) is a single tenant instance of the App Service that deploys into the customer’s Azure Virtual Network (VNet)</a:t>
            </a:r>
          </a:p>
        </p:txBody>
      </p:sp>
    </p:spTree>
    <p:extLst>
      <p:ext uri="{BB962C8B-B14F-4D97-AF65-F5344CB8AC3E}">
        <p14:creationId xmlns:p14="http://schemas.microsoft.com/office/powerpoint/2010/main" val="766239793"/>
      </p:ext>
    </p:extLst>
  </p:cSld>
  <p:clrMapOvr>
    <a:masterClrMapping/>
  </p:clrMapOvr>
  <p:transition>
    <p:fade/>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BA9CC40-8C52-4397-A950-96FA84CDBB67}"/>
              </a:ext>
            </a:extLst>
          </p:cNvPr>
          <p:cNvSpPr/>
          <p:nvPr/>
        </p:nvSpPr>
        <p:spPr>
          <a:xfrm>
            <a:off x="406571" y="2569168"/>
            <a:ext cx="2896115" cy="2755632"/>
          </a:xfrm>
          <a:prstGeom prst="roundRect">
            <a:avLst>
              <a:gd name="adj" fmla="val 7915"/>
            </a:avLst>
          </a:prstGeom>
          <a:solidFill>
            <a:schemeClr val="bg1"/>
          </a:solid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32"/>
            <a:endParaRPr lang="en-US" sz="1400" kern="0">
              <a:solidFill>
                <a:sysClr val="windowText" lastClr="000000"/>
              </a:solidFill>
            </a:endParaRPr>
          </a:p>
        </p:txBody>
      </p:sp>
      <p:sp>
        <p:nvSpPr>
          <p:cNvPr id="2" name="Title 1">
            <a:extLst>
              <a:ext uri="{FF2B5EF4-FFF2-40B4-BE49-F238E27FC236}">
                <a16:creationId xmlns:a16="http://schemas.microsoft.com/office/drawing/2014/main" id="{542EF096-F97F-4E0A-87C4-A92BBFF8AB87}"/>
              </a:ext>
            </a:extLst>
          </p:cNvPr>
          <p:cNvSpPr>
            <a:spLocks noGrp="1"/>
          </p:cNvSpPr>
          <p:nvPr>
            <p:ph type="title"/>
          </p:nvPr>
        </p:nvSpPr>
        <p:spPr/>
        <p:txBody>
          <a:bodyPr>
            <a:normAutofit/>
          </a:bodyPr>
          <a:lstStyle/>
          <a:p>
            <a:r>
              <a:rPr lang="en-US">
                <a:latin typeface="Segoe UI Semibold" panose="020B0702040204020203" pitchFamily="34" charset="0"/>
                <a:cs typeface="Segoe UI Semibold" panose="020B0702040204020203" pitchFamily="34" charset="0"/>
              </a:rPr>
              <a:t>App Service Environment</a:t>
            </a:r>
          </a:p>
        </p:txBody>
      </p:sp>
      <p:sp>
        <p:nvSpPr>
          <p:cNvPr id="77" name="TextBox 76">
            <a:extLst>
              <a:ext uri="{FF2B5EF4-FFF2-40B4-BE49-F238E27FC236}">
                <a16:creationId xmlns:a16="http://schemas.microsoft.com/office/drawing/2014/main" id="{44FEDDC2-7C5A-45A7-AEDD-E15329AAA139}"/>
              </a:ext>
            </a:extLst>
          </p:cNvPr>
          <p:cNvSpPr txBox="1"/>
          <p:nvPr/>
        </p:nvSpPr>
        <p:spPr>
          <a:xfrm>
            <a:off x="3548552" y="2365875"/>
            <a:ext cx="5126327" cy="3077766"/>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Single-tenant deployment of the App Service in your VNet</a:t>
            </a:r>
          </a:p>
          <a:p>
            <a:pPr algn="l"/>
            <a:endPar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gn="l"/>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App Service plans scale up to 100 instances</a:t>
            </a:r>
          </a:p>
          <a:p>
            <a:pPr algn="l"/>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An ASE can hold up to 200 total ASP instances across all plans added together</a:t>
            </a:r>
          </a:p>
          <a:p>
            <a:pPr algn="l"/>
            <a:endPar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gn="l"/>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Two options affecting how apps are reached:</a:t>
            </a:r>
          </a:p>
          <a:p>
            <a:pPr marL="342900" indent="-342900" algn="l">
              <a:buFontTx/>
              <a:buChar char="-"/>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ASE with an Internal VIP</a:t>
            </a:r>
          </a:p>
          <a:p>
            <a:pPr marL="342900" indent="-342900" algn="l">
              <a:buFontTx/>
              <a:buChar char="-"/>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ASE with an External VIP (public address)</a:t>
            </a:r>
          </a:p>
        </p:txBody>
      </p:sp>
      <p:sp>
        <p:nvSpPr>
          <p:cNvPr id="97" name="TextBox 96">
            <a:extLst>
              <a:ext uri="{FF2B5EF4-FFF2-40B4-BE49-F238E27FC236}">
                <a16:creationId xmlns:a16="http://schemas.microsoft.com/office/drawing/2014/main" id="{E688A56C-AEF9-405C-A131-204DBAAD800D}"/>
              </a:ext>
            </a:extLst>
          </p:cNvPr>
          <p:cNvSpPr txBox="1"/>
          <p:nvPr/>
        </p:nvSpPr>
        <p:spPr>
          <a:xfrm>
            <a:off x="1234496" y="4949968"/>
            <a:ext cx="1819611" cy="276999"/>
          </a:xfrm>
          <a:prstGeom prst="rect">
            <a:avLst/>
          </a:prstGeom>
          <a:noFill/>
        </p:spPr>
        <p:txBody>
          <a:bodyPr wrap="square" rtlCol="0">
            <a:spAutoFit/>
          </a:bodyPr>
          <a:lstStyle/>
          <a:p>
            <a:r>
              <a:rPr lang="en-US" sz="1200" kern="0">
                <a:solidFill>
                  <a:schemeClr val="tx2">
                    <a:lumMod val="50000"/>
                  </a:schemeClr>
                </a:solidFill>
              </a:rPr>
              <a:t>Customer VNet</a:t>
            </a:r>
            <a:endParaRPr lang="en-US" sz="1200"/>
          </a:p>
        </p:txBody>
      </p:sp>
      <p:grpSp>
        <p:nvGrpSpPr>
          <p:cNvPr id="75" name="Group 74">
            <a:extLst>
              <a:ext uri="{FF2B5EF4-FFF2-40B4-BE49-F238E27FC236}">
                <a16:creationId xmlns:a16="http://schemas.microsoft.com/office/drawing/2014/main" id="{037437E6-A114-4537-ADA9-11BD3C30F610}"/>
              </a:ext>
            </a:extLst>
          </p:cNvPr>
          <p:cNvGrpSpPr/>
          <p:nvPr/>
        </p:nvGrpSpPr>
        <p:grpSpPr>
          <a:xfrm>
            <a:off x="964035" y="5012613"/>
            <a:ext cx="282626" cy="181219"/>
            <a:chOff x="5605998" y="4615023"/>
            <a:chExt cx="2957813" cy="1825191"/>
          </a:xfrm>
        </p:grpSpPr>
        <p:grpSp>
          <p:nvGrpSpPr>
            <p:cNvPr id="78" name="Group 77">
              <a:extLst>
                <a:ext uri="{FF2B5EF4-FFF2-40B4-BE49-F238E27FC236}">
                  <a16:creationId xmlns:a16="http://schemas.microsoft.com/office/drawing/2014/main" id="{D0983451-3D02-4938-88A5-3C3130E25C67}"/>
                </a:ext>
              </a:extLst>
            </p:cNvPr>
            <p:cNvGrpSpPr/>
            <p:nvPr/>
          </p:nvGrpSpPr>
          <p:grpSpPr>
            <a:xfrm>
              <a:off x="5605998" y="4615023"/>
              <a:ext cx="2957813" cy="1825191"/>
              <a:chOff x="5605998" y="4615023"/>
              <a:chExt cx="2957813" cy="1825191"/>
            </a:xfrm>
          </p:grpSpPr>
          <p:sp>
            <p:nvSpPr>
              <p:cNvPr id="84" name="Rectangle: Rounded Corners 83">
                <a:extLst>
                  <a:ext uri="{FF2B5EF4-FFF2-40B4-BE49-F238E27FC236}">
                    <a16:creationId xmlns:a16="http://schemas.microsoft.com/office/drawing/2014/main" id="{D8A47001-F5DC-4C65-92B4-72CE84FCAEB8}"/>
                  </a:ext>
                </a:extLst>
              </p:cNvPr>
              <p:cNvSpPr/>
              <p:nvPr/>
            </p:nvSpPr>
            <p:spPr bwMode="auto">
              <a:xfrm rot="2606308">
                <a:off x="6087193" y="4615023"/>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85" name="Rectangle: Rounded Corners 84">
                <a:extLst>
                  <a:ext uri="{FF2B5EF4-FFF2-40B4-BE49-F238E27FC236}">
                    <a16:creationId xmlns:a16="http://schemas.microsoft.com/office/drawing/2014/main" id="{174A96C1-FB33-4D1C-8F43-5C7F8531AF16}"/>
                  </a:ext>
                </a:extLst>
              </p:cNvPr>
              <p:cNvSpPr/>
              <p:nvPr/>
            </p:nvSpPr>
            <p:spPr bwMode="auto">
              <a:xfrm rot="2606308">
                <a:off x="7955364"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86" name="Rectangle: Rounded Corners 85">
                <a:extLst>
                  <a:ext uri="{FF2B5EF4-FFF2-40B4-BE49-F238E27FC236}">
                    <a16:creationId xmlns:a16="http://schemas.microsoft.com/office/drawing/2014/main" id="{02F041DE-50D3-495D-9425-F53E942986EF}"/>
                  </a:ext>
                </a:extLst>
              </p:cNvPr>
              <p:cNvSpPr/>
              <p:nvPr/>
            </p:nvSpPr>
            <p:spPr bwMode="auto">
              <a:xfrm rot="18844638">
                <a:off x="7940037" y="4612971"/>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98" name="Rectangle: Rounded Corners 97">
                <a:extLst>
                  <a:ext uri="{FF2B5EF4-FFF2-40B4-BE49-F238E27FC236}">
                    <a16:creationId xmlns:a16="http://schemas.microsoft.com/office/drawing/2014/main" id="{0EB9531E-D9CD-44C5-A312-BF93FA54D57C}"/>
                  </a:ext>
                </a:extLst>
              </p:cNvPr>
              <p:cNvSpPr/>
              <p:nvPr/>
            </p:nvSpPr>
            <p:spPr bwMode="auto">
              <a:xfrm rot="18844638">
                <a:off x="6102520"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grpSp>
        <p:grpSp>
          <p:nvGrpSpPr>
            <p:cNvPr id="80" name="Group 79">
              <a:extLst>
                <a:ext uri="{FF2B5EF4-FFF2-40B4-BE49-F238E27FC236}">
                  <a16:creationId xmlns:a16="http://schemas.microsoft.com/office/drawing/2014/main" id="{7215E2EA-6098-4795-B764-E454352D9499}"/>
                </a:ext>
              </a:extLst>
            </p:cNvPr>
            <p:cNvGrpSpPr/>
            <p:nvPr/>
          </p:nvGrpSpPr>
          <p:grpSpPr>
            <a:xfrm>
              <a:off x="6348529" y="5338762"/>
              <a:ext cx="1472116" cy="360068"/>
              <a:chOff x="6364404" y="5364369"/>
              <a:chExt cx="1472116" cy="360068"/>
            </a:xfrm>
          </p:grpSpPr>
          <p:sp>
            <p:nvSpPr>
              <p:cNvPr id="81" name="Oval 80">
                <a:extLst>
                  <a:ext uri="{FF2B5EF4-FFF2-40B4-BE49-F238E27FC236}">
                    <a16:creationId xmlns:a16="http://schemas.microsoft.com/office/drawing/2014/main" id="{F1DAF9D9-EFBC-4BA5-9079-C6B5BE9CE520}"/>
                  </a:ext>
                </a:extLst>
              </p:cNvPr>
              <p:cNvSpPr/>
              <p:nvPr/>
            </p:nvSpPr>
            <p:spPr bwMode="auto">
              <a:xfrm>
                <a:off x="7476455"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82" name="Oval 81">
                <a:extLst>
                  <a:ext uri="{FF2B5EF4-FFF2-40B4-BE49-F238E27FC236}">
                    <a16:creationId xmlns:a16="http://schemas.microsoft.com/office/drawing/2014/main" id="{F8D6C0FF-EF19-4F41-B382-C5423556A39C}"/>
                  </a:ext>
                </a:extLst>
              </p:cNvPr>
              <p:cNvSpPr/>
              <p:nvPr/>
            </p:nvSpPr>
            <p:spPr bwMode="auto">
              <a:xfrm>
                <a:off x="6920430" y="5364369"/>
                <a:ext cx="360065" cy="3600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83" name="Oval 82">
                <a:extLst>
                  <a:ext uri="{FF2B5EF4-FFF2-40B4-BE49-F238E27FC236}">
                    <a16:creationId xmlns:a16="http://schemas.microsoft.com/office/drawing/2014/main" id="{366AEAC2-3D1B-4AB5-A2ED-CE76203A32F6}"/>
                  </a:ext>
                </a:extLst>
              </p:cNvPr>
              <p:cNvSpPr/>
              <p:nvPr/>
            </p:nvSpPr>
            <p:spPr bwMode="auto">
              <a:xfrm>
                <a:off x="6364404"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grpSp>
      </p:grpSp>
      <p:sp>
        <p:nvSpPr>
          <p:cNvPr id="99" name="Rounded Rectangle 75">
            <a:extLst>
              <a:ext uri="{FF2B5EF4-FFF2-40B4-BE49-F238E27FC236}">
                <a16:creationId xmlns:a16="http://schemas.microsoft.com/office/drawing/2014/main" id="{6AA72C5D-2F46-4C13-9567-EBBD513A47EC}"/>
              </a:ext>
            </a:extLst>
          </p:cNvPr>
          <p:cNvSpPr/>
          <p:nvPr/>
        </p:nvSpPr>
        <p:spPr>
          <a:xfrm>
            <a:off x="1778000" y="3585998"/>
            <a:ext cx="1315502" cy="911400"/>
          </a:xfrm>
          <a:prstGeom prst="roundRect">
            <a:avLst>
              <a:gd name="adj" fmla="val 5211"/>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132"/>
            <a:endParaRPr lang="en-US" sz="1100" kern="0">
              <a:solidFill>
                <a:schemeClr val="tx1"/>
              </a:solidFill>
            </a:endParaRPr>
          </a:p>
          <a:p>
            <a:pPr defTabSz="896132"/>
            <a:endParaRPr lang="en-US" sz="1100" kern="0">
              <a:solidFill>
                <a:schemeClr val="tx1"/>
              </a:solidFill>
            </a:endParaRPr>
          </a:p>
          <a:p>
            <a:pPr defTabSz="896132"/>
            <a:endParaRPr lang="en-US" sz="1100" kern="0">
              <a:solidFill>
                <a:schemeClr val="tx1"/>
              </a:solidFill>
            </a:endParaRPr>
          </a:p>
          <a:p>
            <a:pPr defTabSz="896132"/>
            <a:endParaRPr lang="en-US" sz="1100" kern="0">
              <a:solidFill>
                <a:schemeClr val="tx1"/>
              </a:solidFill>
            </a:endParaRPr>
          </a:p>
        </p:txBody>
      </p:sp>
      <p:pic>
        <p:nvPicPr>
          <p:cNvPr id="120" name="Picture 119">
            <a:extLst>
              <a:ext uri="{FF2B5EF4-FFF2-40B4-BE49-F238E27FC236}">
                <a16:creationId xmlns:a16="http://schemas.microsoft.com/office/drawing/2014/main" id="{47E83DE0-93B5-4DE9-82CB-F890A9A0869E}"/>
              </a:ext>
            </a:extLst>
          </p:cNvPr>
          <p:cNvPicPr>
            <a:picLocks noChangeAspect="1"/>
          </p:cNvPicPr>
          <p:nvPr/>
        </p:nvPicPr>
        <p:blipFill>
          <a:blip r:embed="rId4"/>
          <a:stretch>
            <a:fillRect/>
          </a:stretch>
        </p:blipFill>
        <p:spPr>
          <a:xfrm>
            <a:off x="2293122" y="3450284"/>
            <a:ext cx="297514" cy="309145"/>
          </a:xfrm>
          <a:prstGeom prst="rect">
            <a:avLst/>
          </a:prstGeom>
        </p:spPr>
      </p:pic>
      <p:sp>
        <p:nvSpPr>
          <p:cNvPr id="74" name="Freeform 80">
            <a:extLst>
              <a:ext uri="{FF2B5EF4-FFF2-40B4-BE49-F238E27FC236}">
                <a16:creationId xmlns:a16="http://schemas.microsoft.com/office/drawing/2014/main" id="{E9BAB6DA-E805-4427-844A-6C9A591BE7A0}"/>
              </a:ext>
            </a:extLst>
          </p:cNvPr>
          <p:cNvSpPr>
            <a:spLocks/>
          </p:cNvSpPr>
          <p:nvPr/>
        </p:nvSpPr>
        <p:spPr bwMode="auto">
          <a:xfrm>
            <a:off x="8994294" y="1851506"/>
            <a:ext cx="1114537" cy="647669"/>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0078D7"/>
          </a:solidFill>
          <a:ln>
            <a:noFill/>
          </a:ln>
        </p:spPr>
        <p:txBody>
          <a:bodyPr vert="horz" wrap="none" lIns="179285" tIns="179285" rIns="87868" bIns="43933" numCol="1" anchor="ctr" anchorCtr="0" compatLnSpc="1">
            <a:prstTxWarp prst="textNoShape">
              <a:avLst/>
            </a:prstTxWarp>
          </a:bodyPr>
          <a:lstStyle/>
          <a:p>
            <a:pPr algn="ctr" defTabSz="896182">
              <a:defRPr/>
            </a:pPr>
            <a:r>
              <a:rPr lang="en-US" sz="1372">
                <a:gradFill>
                  <a:gsLst>
                    <a:gs pos="0">
                      <a:srgbClr val="FFFFFF"/>
                    </a:gs>
                    <a:gs pos="100000">
                      <a:srgbClr val="FFFFFF"/>
                    </a:gs>
                  </a:gsLst>
                  <a:lin ang="5400000" scaled="0"/>
                </a:gradFill>
                <a:latin typeface="Segoe UI"/>
              </a:rPr>
              <a:t>Internet</a:t>
            </a:r>
          </a:p>
        </p:txBody>
      </p:sp>
      <p:sp>
        <p:nvSpPr>
          <p:cNvPr id="138" name="Rounded Rectangle 75">
            <a:extLst>
              <a:ext uri="{FF2B5EF4-FFF2-40B4-BE49-F238E27FC236}">
                <a16:creationId xmlns:a16="http://schemas.microsoft.com/office/drawing/2014/main" id="{780A2515-968B-4526-B295-706937FC5493}"/>
              </a:ext>
            </a:extLst>
          </p:cNvPr>
          <p:cNvSpPr/>
          <p:nvPr/>
        </p:nvSpPr>
        <p:spPr>
          <a:xfrm>
            <a:off x="886422" y="2841748"/>
            <a:ext cx="807801" cy="582813"/>
          </a:xfrm>
          <a:prstGeom prst="roundRect">
            <a:avLst>
              <a:gd name="adj" fmla="val 5211"/>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132"/>
            <a:endParaRPr lang="en-US" sz="1100" kern="0">
              <a:solidFill>
                <a:schemeClr val="tx1"/>
              </a:solidFill>
            </a:endParaRPr>
          </a:p>
          <a:p>
            <a:pPr defTabSz="896132"/>
            <a:endParaRPr lang="en-US" sz="1100" kern="0">
              <a:solidFill>
                <a:schemeClr val="tx1"/>
              </a:solidFill>
            </a:endParaRPr>
          </a:p>
          <a:p>
            <a:pPr defTabSz="896132"/>
            <a:endParaRPr lang="en-US" sz="1100" kern="0">
              <a:solidFill>
                <a:schemeClr val="tx1"/>
              </a:solidFill>
            </a:endParaRPr>
          </a:p>
          <a:p>
            <a:pPr defTabSz="896132"/>
            <a:endParaRPr lang="en-US" sz="1100" kern="0">
              <a:solidFill>
                <a:schemeClr val="tx1"/>
              </a:solidFill>
            </a:endParaRPr>
          </a:p>
        </p:txBody>
      </p:sp>
      <p:pic>
        <p:nvPicPr>
          <p:cNvPr id="139" name="Picture 138">
            <a:extLst>
              <a:ext uri="{FF2B5EF4-FFF2-40B4-BE49-F238E27FC236}">
                <a16:creationId xmlns:a16="http://schemas.microsoft.com/office/drawing/2014/main" id="{2FA4CD98-0D29-49AB-B40E-0BF09454E980}"/>
              </a:ext>
            </a:extLst>
          </p:cNvPr>
          <p:cNvPicPr>
            <a:picLocks noChangeAspect="1"/>
          </p:cNvPicPr>
          <p:nvPr/>
        </p:nvPicPr>
        <p:blipFill>
          <a:blip r:embed="rId5"/>
          <a:stretch>
            <a:fillRect/>
          </a:stretch>
        </p:blipFill>
        <p:spPr>
          <a:xfrm>
            <a:off x="1158659" y="2920828"/>
            <a:ext cx="428451" cy="424652"/>
          </a:xfrm>
          <a:prstGeom prst="rect">
            <a:avLst/>
          </a:prstGeom>
        </p:spPr>
      </p:pic>
      <p:sp>
        <p:nvSpPr>
          <p:cNvPr id="144" name="TextBox 143">
            <a:extLst>
              <a:ext uri="{FF2B5EF4-FFF2-40B4-BE49-F238E27FC236}">
                <a16:creationId xmlns:a16="http://schemas.microsoft.com/office/drawing/2014/main" id="{74EE1C3F-43AC-4CA7-8097-1E340753AA45}"/>
              </a:ext>
            </a:extLst>
          </p:cNvPr>
          <p:cNvSpPr txBox="1"/>
          <p:nvPr/>
        </p:nvSpPr>
        <p:spPr>
          <a:xfrm>
            <a:off x="1284398" y="5641930"/>
            <a:ext cx="2034767" cy="184666"/>
          </a:xfrm>
          <a:prstGeom prst="rect">
            <a:avLst/>
          </a:prstGeom>
          <a:noFill/>
        </p:spPr>
        <p:txBody>
          <a:bodyPr wrap="square" lIns="0" tIns="0" rIns="0" bIns="0" rtlCol="0">
            <a:spAutoFit/>
          </a:bodyPr>
          <a:lstStyle/>
          <a:p>
            <a:pPr algn="l"/>
            <a:r>
              <a:rPr lang="en-US" sz="1200">
                <a:solidFill>
                  <a:schemeClr val="accent1"/>
                </a:solidFill>
                <a:latin typeface="Segoe UI Semibold" panose="020B0702040204020203" pitchFamily="34" charset="0"/>
                <a:cs typeface="Segoe UI Semibold" panose="020B0702040204020203" pitchFamily="34" charset="0"/>
              </a:rPr>
              <a:t>Internal VIP ASE</a:t>
            </a:r>
          </a:p>
        </p:txBody>
      </p:sp>
      <p:sp>
        <p:nvSpPr>
          <p:cNvPr id="145" name="TextBox 144">
            <a:extLst>
              <a:ext uri="{FF2B5EF4-FFF2-40B4-BE49-F238E27FC236}">
                <a16:creationId xmlns:a16="http://schemas.microsoft.com/office/drawing/2014/main" id="{CFF8A984-AFD9-4B08-AFD0-D47F18DABFF1}"/>
              </a:ext>
            </a:extLst>
          </p:cNvPr>
          <p:cNvSpPr txBox="1"/>
          <p:nvPr/>
        </p:nvSpPr>
        <p:spPr>
          <a:xfrm>
            <a:off x="9798458" y="5688167"/>
            <a:ext cx="2034767" cy="184666"/>
          </a:xfrm>
          <a:prstGeom prst="rect">
            <a:avLst/>
          </a:prstGeom>
          <a:noFill/>
        </p:spPr>
        <p:txBody>
          <a:bodyPr wrap="square" lIns="0" tIns="0" rIns="0" bIns="0" rtlCol="0">
            <a:spAutoFit/>
          </a:bodyPr>
          <a:lstStyle/>
          <a:p>
            <a:pPr algn="l"/>
            <a:r>
              <a:rPr lang="en-US" sz="1200">
                <a:solidFill>
                  <a:schemeClr val="accent1"/>
                </a:solidFill>
                <a:latin typeface="Segoe UI Semibold" panose="020B0702040204020203" pitchFamily="34" charset="0"/>
                <a:cs typeface="Segoe UI Semibold" panose="020B0702040204020203" pitchFamily="34" charset="0"/>
              </a:rPr>
              <a:t>External VIP ASE</a:t>
            </a:r>
          </a:p>
        </p:txBody>
      </p:sp>
      <p:cxnSp>
        <p:nvCxnSpPr>
          <p:cNvPr id="146" name="Connector: Elbow 145">
            <a:extLst>
              <a:ext uri="{FF2B5EF4-FFF2-40B4-BE49-F238E27FC236}">
                <a16:creationId xmlns:a16="http://schemas.microsoft.com/office/drawing/2014/main" id="{F9AA6455-355C-41F7-87F4-57E9338E9218}"/>
              </a:ext>
            </a:extLst>
          </p:cNvPr>
          <p:cNvCxnSpPr>
            <a:cxnSpLocks/>
            <a:stCxn id="139" idx="3"/>
            <a:endCxn id="120" idx="0"/>
          </p:cNvCxnSpPr>
          <p:nvPr/>
        </p:nvCxnSpPr>
        <p:spPr>
          <a:xfrm>
            <a:off x="1587110" y="3133154"/>
            <a:ext cx="854769" cy="317130"/>
          </a:xfrm>
          <a:prstGeom prst="bentConnector2">
            <a:avLst/>
          </a:prstGeom>
          <a:ln w="28575">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9" name="Rounded Rectangle 2">
            <a:extLst>
              <a:ext uri="{FF2B5EF4-FFF2-40B4-BE49-F238E27FC236}">
                <a16:creationId xmlns:a16="http://schemas.microsoft.com/office/drawing/2014/main" id="{B58062B5-A18D-41CC-BDCA-B76D94CFA98C}"/>
              </a:ext>
            </a:extLst>
          </p:cNvPr>
          <p:cNvSpPr/>
          <p:nvPr/>
        </p:nvSpPr>
        <p:spPr>
          <a:xfrm>
            <a:off x="8921012" y="2569168"/>
            <a:ext cx="2896115" cy="2755632"/>
          </a:xfrm>
          <a:prstGeom prst="roundRect">
            <a:avLst>
              <a:gd name="adj" fmla="val 7915"/>
            </a:avLst>
          </a:prstGeom>
          <a:solidFill>
            <a:schemeClr val="bg1"/>
          </a:solid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32"/>
            <a:endParaRPr lang="en-US" sz="1400" kern="0">
              <a:solidFill>
                <a:sysClr val="windowText" lastClr="000000"/>
              </a:solidFill>
            </a:endParaRPr>
          </a:p>
        </p:txBody>
      </p:sp>
      <p:sp>
        <p:nvSpPr>
          <p:cNvPr id="130" name="TextBox 129">
            <a:extLst>
              <a:ext uri="{FF2B5EF4-FFF2-40B4-BE49-F238E27FC236}">
                <a16:creationId xmlns:a16="http://schemas.microsoft.com/office/drawing/2014/main" id="{D667381F-F4C1-41EC-9BBB-F509D0A49659}"/>
              </a:ext>
            </a:extLst>
          </p:cNvPr>
          <p:cNvSpPr txBox="1"/>
          <p:nvPr/>
        </p:nvSpPr>
        <p:spPr>
          <a:xfrm>
            <a:off x="9686082" y="5011144"/>
            <a:ext cx="1819611" cy="276999"/>
          </a:xfrm>
          <a:prstGeom prst="rect">
            <a:avLst/>
          </a:prstGeom>
          <a:noFill/>
        </p:spPr>
        <p:txBody>
          <a:bodyPr wrap="square" rtlCol="0">
            <a:spAutoFit/>
          </a:bodyPr>
          <a:lstStyle/>
          <a:p>
            <a:r>
              <a:rPr lang="en-US" sz="1200" kern="0">
                <a:solidFill>
                  <a:schemeClr val="tx2">
                    <a:lumMod val="50000"/>
                  </a:schemeClr>
                </a:solidFill>
              </a:rPr>
              <a:t>Customer VNet</a:t>
            </a:r>
            <a:endParaRPr lang="en-US" sz="1200"/>
          </a:p>
        </p:txBody>
      </p:sp>
      <p:grpSp>
        <p:nvGrpSpPr>
          <p:cNvPr id="131" name="Group 130">
            <a:extLst>
              <a:ext uri="{FF2B5EF4-FFF2-40B4-BE49-F238E27FC236}">
                <a16:creationId xmlns:a16="http://schemas.microsoft.com/office/drawing/2014/main" id="{0016EE54-CB59-4868-B425-396D93383CD4}"/>
              </a:ext>
            </a:extLst>
          </p:cNvPr>
          <p:cNvGrpSpPr/>
          <p:nvPr/>
        </p:nvGrpSpPr>
        <p:grpSpPr>
          <a:xfrm>
            <a:off x="9415621" y="5073789"/>
            <a:ext cx="282626" cy="181219"/>
            <a:chOff x="5605998" y="4615023"/>
            <a:chExt cx="2957813" cy="1825191"/>
          </a:xfrm>
        </p:grpSpPr>
        <p:grpSp>
          <p:nvGrpSpPr>
            <p:cNvPr id="132" name="Group 131">
              <a:extLst>
                <a:ext uri="{FF2B5EF4-FFF2-40B4-BE49-F238E27FC236}">
                  <a16:creationId xmlns:a16="http://schemas.microsoft.com/office/drawing/2014/main" id="{F35E1373-BCC4-43BA-B6C4-EBECEBD295FB}"/>
                </a:ext>
              </a:extLst>
            </p:cNvPr>
            <p:cNvGrpSpPr/>
            <p:nvPr/>
          </p:nvGrpSpPr>
          <p:grpSpPr>
            <a:xfrm>
              <a:off x="5605998" y="4615023"/>
              <a:ext cx="2957813" cy="1825191"/>
              <a:chOff x="5605998" y="4615023"/>
              <a:chExt cx="2957813" cy="1825191"/>
            </a:xfrm>
          </p:grpSpPr>
          <p:sp>
            <p:nvSpPr>
              <p:cNvPr id="137" name="Rectangle: Rounded Corners 136">
                <a:extLst>
                  <a:ext uri="{FF2B5EF4-FFF2-40B4-BE49-F238E27FC236}">
                    <a16:creationId xmlns:a16="http://schemas.microsoft.com/office/drawing/2014/main" id="{6696C5F1-8136-4218-9942-0FA098D2C3A4}"/>
                  </a:ext>
                </a:extLst>
              </p:cNvPr>
              <p:cNvSpPr/>
              <p:nvPr/>
            </p:nvSpPr>
            <p:spPr bwMode="auto">
              <a:xfrm rot="2606308">
                <a:off x="6087193" y="4615023"/>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141" name="Rectangle: Rounded Corners 140">
                <a:extLst>
                  <a:ext uri="{FF2B5EF4-FFF2-40B4-BE49-F238E27FC236}">
                    <a16:creationId xmlns:a16="http://schemas.microsoft.com/office/drawing/2014/main" id="{D7B1C888-E04E-441C-8D98-02F1430DFCAF}"/>
                  </a:ext>
                </a:extLst>
              </p:cNvPr>
              <p:cNvSpPr/>
              <p:nvPr/>
            </p:nvSpPr>
            <p:spPr bwMode="auto">
              <a:xfrm rot="2606308">
                <a:off x="7955364"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147" name="Rectangle: Rounded Corners 146">
                <a:extLst>
                  <a:ext uri="{FF2B5EF4-FFF2-40B4-BE49-F238E27FC236}">
                    <a16:creationId xmlns:a16="http://schemas.microsoft.com/office/drawing/2014/main" id="{F1E68A37-480B-4DFD-A7A1-87ED53F5825B}"/>
                  </a:ext>
                </a:extLst>
              </p:cNvPr>
              <p:cNvSpPr/>
              <p:nvPr/>
            </p:nvSpPr>
            <p:spPr bwMode="auto">
              <a:xfrm rot="18844638">
                <a:off x="7940037" y="4612971"/>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148" name="Rectangle: Rounded Corners 147">
                <a:extLst>
                  <a:ext uri="{FF2B5EF4-FFF2-40B4-BE49-F238E27FC236}">
                    <a16:creationId xmlns:a16="http://schemas.microsoft.com/office/drawing/2014/main" id="{BDEDEAEF-902C-4FB9-B3B2-B74342BAF688}"/>
                  </a:ext>
                </a:extLst>
              </p:cNvPr>
              <p:cNvSpPr/>
              <p:nvPr/>
            </p:nvSpPr>
            <p:spPr bwMode="auto">
              <a:xfrm rot="18844638">
                <a:off x="6102520"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grpSp>
        <p:grpSp>
          <p:nvGrpSpPr>
            <p:cNvPr id="133" name="Group 132">
              <a:extLst>
                <a:ext uri="{FF2B5EF4-FFF2-40B4-BE49-F238E27FC236}">
                  <a16:creationId xmlns:a16="http://schemas.microsoft.com/office/drawing/2014/main" id="{3549C082-83ED-4544-B83C-CF53FC719309}"/>
                </a:ext>
              </a:extLst>
            </p:cNvPr>
            <p:cNvGrpSpPr/>
            <p:nvPr/>
          </p:nvGrpSpPr>
          <p:grpSpPr>
            <a:xfrm>
              <a:off x="6348529" y="5338762"/>
              <a:ext cx="1472116" cy="360068"/>
              <a:chOff x="6364404" y="5364369"/>
              <a:chExt cx="1472116" cy="360068"/>
            </a:xfrm>
          </p:grpSpPr>
          <p:sp>
            <p:nvSpPr>
              <p:cNvPr id="134" name="Oval 133">
                <a:extLst>
                  <a:ext uri="{FF2B5EF4-FFF2-40B4-BE49-F238E27FC236}">
                    <a16:creationId xmlns:a16="http://schemas.microsoft.com/office/drawing/2014/main" id="{0C2A94CA-4AD9-44B5-B37A-BCCD8901E1AD}"/>
                  </a:ext>
                </a:extLst>
              </p:cNvPr>
              <p:cNvSpPr/>
              <p:nvPr/>
            </p:nvSpPr>
            <p:spPr bwMode="auto">
              <a:xfrm>
                <a:off x="7476455"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135" name="Oval 134">
                <a:extLst>
                  <a:ext uri="{FF2B5EF4-FFF2-40B4-BE49-F238E27FC236}">
                    <a16:creationId xmlns:a16="http://schemas.microsoft.com/office/drawing/2014/main" id="{8C102B1B-4719-497E-8ACB-653CA2A18A75}"/>
                  </a:ext>
                </a:extLst>
              </p:cNvPr>
              <p:cNvSpPr/>
              <p:nvPr/>
            </p:nvSpPr>
            <p:spPr bwMode="auto">
              <a:xfrm>
                <a:off x="6920430" y="5364369"/>
                <a:ext cx="360065" cy="3600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sp>
            <p:nvSpPr>
              <p:cNvPr id="136" name="Oval 135">
                <a:extLst>
                  <a:ext uri="{FF2B5EF4-FFF2-40B4-BE49-F238E27FC236}">
                    <a16:creationId xmlns:a16="http://schemas.microsoft.com/office/drawing/2014/main" id="{3D517622-1FB1-45C0-B174-1033A77DED5E}"/>
                  </a:ext>
                </a:extLst>
              </p:cNvPr>
              <p:cNvSpPr/>
              <p:nvPr/>
            </p:nvSpPr>
            <p:spPr bwMode="auto">
              <a:xfrm>
                <a:off x="6364404"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600" kern="0">
                  <a:gradFill>
                    <a:gsLst>
                      <a:gs pos="5439">
                        <a:srgbClr val="F8F8F8"/>
                      </a:gs>
                      <a:gs pos="10000">
                        <a:srgbClr val="F8F8F8"/>
                      </a:gs>
                    </a:gsLst>
                    <a:lin ang="5400000" scaled="0"/>
                  </a:gradFill>
                </a:endParaRPr>
              </a:p>
            </p:txBody>
          </p:sp>
        </p:grpSp>
      </p:grpSp>
      <p:pic>
        <p:nvPicPr>
          <p:cNvPr id="170" name="Picture 169">
            <a:extLst>
              <a:ext uri="{FF2B5EF4-FFF2-40B4-BE49-F238E27FC236}">
                <a16:creationId xmlns:a16="http://schemas.microsoft.com/office/drawing/2014/main" id="{33F3AC95-91B9-4BCA-B72A-9066A955FC50}"/>
              </a:ext>
            </a:extLst>
          </p:cNvPr>
          <p:cNvPicPr>
            <a:picLocks noChangeAspect="1"/>
          </p:cNvPicPr>
          <p:nvPr/>
        </p:nvPicPr>
        <p:blipFill>
          <a:blip r:embed="rId4"/>
          <a:stretch>
            <a:fillRect/>
          </a:stretch>
        </p:blipFill>
        <p:spPr>
          <a:xfrm>
            <a:off x="10595888" y="2443172"/>
            <a:ext cx="297514" cy="309145"/>
          </a:xfrm>
          <a:prstGeom prst="rect">
            <a:avLst/>
          </a:prstGeom>
        </p:spPr>
      </p:pic>
      <p:cxnSp>
        <p:nvCxnSpPr>
          <p:cNvPr id="171" name="Connector: Elbow 170">
            <a:extLst>
              <a:ext uri="{FF2B5EF4-FFF2-40B4-BE49-F238E27FC236}">
                <a16:creationId xmlns:a16="http://schemas.microsoft.com/office/drawing/2014/main" id="{EC5E9150-9266-42EB-BAF0-9D36A9BCB2A4}"/>
              </a:ext>
            </a:extLst>
          </p:cNvPr>
          <p:cNvCxnSpPr>
            <a:cxnSpLocks/>
            <a:endCxn id="9" idx="0"/>
          </p:cNvCxnSpPr>
          <p:nvPr/>
        </p:nvCxnSpPr>
        <p:spPr>
          <a:xfrm rot="5400000">
            <a:off x="10174219" y="2878629"/>
            <a:ext cx="696739" cy="444119"/>
          </a:xfrm>
          <a:prstGeom prst="bentConnector3">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D3295041-D59E-4A12-95C7-81E88EF03E40}"/>
              </a:ext>
            </a:extLst>
          </p:cNvPr>
          <p:cNvCxnSpPr>
            <a:cxnSpLocks/>
            <a:stCxn id="74" idx="6"/>
            <a:endCxn id="170" idx="0"/>
          </p:cNvCxnSpPr>
          <p:nvPr/>
        </p:nvCxnSpPr>
        <p:spPr>
          <a:xfrm>
            <a:off x="10108831" y="2253419"/>
            <a:ext cx="635814" cy="189753"/>
          </a:xfrm>
          <a:prstGeom prst="bentConnector2">
            <a:avLst/>
          </a:prstGeom>
          <a:ln w="28575">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4" name="Picture 3" descr="Logo&#10;&#10;Description automatically generated">
            <a:extLst>
              <a:ext uri="{FF2B5EF4-FFF2-40B4-BE49-F238E27FC236}">
                <a16:creationId xmlns:a16="http://schemas.microsoft.com/office/drawing/2014/main" id="{8624CF98-58BA-4164-AE08-56639742525A}"/>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212084" y="3789682"/>
            <a:ext cx="459589" cy="465687"/>
          </a:xfrm>
          <a:prstGeom prst="rect">
            <a:avLst/>
          </a:prstGeom>
        </p:spPr>
      </p:pic>
      <p:sp>
        <p:nvSpPr>
          <p:cNvPr id="9" name="Rounded Rectangle 75">
            <a:extLst>
              <a:ext uri="{FF2B5EF4-FFF2-40B4-BE49-F238E27FC236}">
                <a16:creationId xmlns:a16="http://schemas.microsoft.com/office/drawing/2014/main" id="{577B37B6-2379-40EC-B2BE-0A20DDC147B6}"/>
              </a:ext>
            </a:extLst>
          </p:cNvPr>
          <p:cNvSpPr/>
          <p:nvPr/>
        </p:nvSpPr>
        <p:spPr>
          <a:xfrm>
            <a:off x="9642777" y="3449058"/>
            <a:ext cx="1315502" cy="911400"/>
          </a:xfrm>
          <a:prstGeom prst="roundRect">
            <a:avLst>
              <a:gd name="adj" fmla="val 5211"/>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132"/>
            <a:endParaRPr lang="en-US" sz="1100" kern="0">
              <a:solidFill>
                <a:schemeClr val="tx1"/>
              </a:solidFill>
            </a:endParaRPr>
          </a:p>
          <a:p>
            <a:pPr defTabSz="896132"/>
            <a:endParaRPr lang="en-US" sz="1100" kern="0">
              <a:solidFill>
                <a:schemeClr val="tx1"/>
              </a:solidFill>
            </a:endParaRPr>
          </a:p>
          <a:p>
            <a:pPr defTabSz="896132"/>
            <a:endParaRPr lang="en-US" sz="1100" kern="0">
              <a:solidFill>
                <a:schemeClr val="tx1"/>
              </a:solidFill>
            </a:endParaRPr>
          </a:p>
          <a:p>
            <a:pPr defTabSz="896132"/>
            <a:endParaRPr lang="en-US" sz="1100" kern="0">
              <a:solidFill>
                <a:schemeClr val="tx1"/>
              </a:solidFill>
            </a:endParaRPr>
          </a:p>
        </p:txBody>
      </p:sp>
      <p:pic>
        <p:nvPicPr>
          <p:cNvPr id="12" name="Picture 11" descr="Logo&#10;&#10;Description automatically generated">
            <a:extLst>
              <a:ext uri="{FF2B5EF4-FFF2-40B4-BE49-F238E27FC236}">
                <a16:creationId xmlns:a16="http://schemas.microsoft.com/office/drawing/2014/main" id="{8A4B21B5-CED6-4A50-99A3-9A1B808DA51A}"/>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0076861" y="3652742"/>
            <a:ext cx="459589" cy="465687"/>
          </a:xfrm>
          <a:prstGeom prst="rect">
            <a:avLst/>
          </a:prstGeom>
        </p:spPr>
      </p:pic>
    </p:spTree>
    <p:extLst>
      <p:ext uri="{BB962C8B-B14F-4D97-AF65-F5344CB8AC3E}">
        <p14:creationId xmlns:p14="http://schemas.microsoft.com/office/powerpoint/2010/main" val="3204391669"/>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9B205E1-DE83-EA54-204B-8997DD173353}"/>
              </a:ext>
              <a:ext uri="{C183D7F6-B498-43B3-948B-1728B52AA6E4}">
                <adec:decorative xmlns:adec="http://schemas.microsoft.com/office/drawing/2017/decorative" val="1"/>
              </a:ext>
            </a:extLst>
          </p:cNvPr>
          <p:cNvSpPr/>
          <p:nvPr/>
        </p:nvSpPr>
        <p:spPr bwMode="auto">
          <a:xfrm>
            <a:off x="0" y="0"/>
            <a:ext cx="5499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047038B4-8B97-3F00-8B56-BD7FDCB87BAF}"/>
              </a:ext>
            </a:extLst>
          </p:cNvPr>
          <p:cNvSpPr>
            <a:spLocks noGrp="1"/>
          </p:cNvSpPr>
          <p:nvPr>
            <p:ph type="title"/>
          </p:nvPr>
        </p:nvSpPr>
        <p:spPr>
          <a:xfrm>
            <a:off x="431418" y="3508622"/>
            <a:ext cx="4802320" cy="553998"/>
          </a:xfrm>
        </p:spPr>
        <p:txBody>
          <a:bodyPr/>
          <a:lstStyle/>
          <a:p>
            <a:pPr defTabSz="932742">
              <a:defRPr/>
            </a:pPr>
            <a:r>
              <a:rPr lang="en-US" sz="3600" spc="-50">
                <a:solidFill>
                  <a:schemeClr val="accent3"/>
                </a:solidFill>
                <a:latin typeface="Segoe UI Semibold"/>
              </a:rPr>
              <a:t>Operate Confidently</a:t>
            </a:r>
          </a:p>
        </p:txBody>
      </p:sp>
      <p:grpSp>
        <p:nvGrpSpPr>
          <p:cNvPr id="3" name="Group 2">
            <a:extLst>
              <a:ext uri="{FF2B5EF4-FFF2-40B4-BE49-F238E27FC236}">
                <a16:creationId xmlns:a16="http://schemas.microsoft.com/office/drawing/2014/main" id="{0E761536-F6B8-2774-2F84-6D6078AC733B}"/>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4" name="Oval 3">
              <a:extLst>
                <a:ext uri="{FF2B5EF4-FFF2-40B4-BE49-F238E27FC236}">
                  <a16:creationId xmlns:a16="http://schemas.microsoft.com/office/drawing/2014/main" id="{AC883795-DDD4-7B4E-F218-6F3F08C230B0}"/>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E429CC44-E0B7-3BC6-21F5-387BE33FC3FF}"/>
                </a:ext>
              </a:extLst>
            </p:cNvPr>
            <p:cNvGrpSpPr/>
            <p:nvPr/>
          </p:nvGrpSpPr>
          <p:grpSpPr>
            <a:xfrm>
              <a:off x="584626" y="2513802"/>
              <a:ext cx="438679" cy="474726"/>
              <a:chOff x="626659" y="2551425"/>
              <a:chExt cx="375389" cy="406235"/>
            </a:xfrm>
          </p:grpSpPr>
          <p:sp>
            <p:nvSpPr>
              <p:cNvPr id="6" name="Freeform: Shape 5">
                <a:extLst>
                  <a:ext uri="{FF2B5EF4-FFF2-40B4-BE49-F238E27FC236}">
                    <a16:creationId xmlns:a16="http://schemas.microsoft.com/office/drawing/2014/main" id="{39835F20-7B8F-E3A3-5C3D-86D98061B068}"/>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19C876C2-0EEF-C8FE-1264-4621934DF32C}"/>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3431CAB9-D7A3-BE83-8757-4DC30704DEC5}"/>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137">
                <a:extLst>
                  <a:ext uri="{FF2B5EF4-FFF2-40B4-BE49-F238E27FC236}">
                    <a16:creationId xmlns:a16="http://schemas.microsoft.com/office/drawing/2014/main" id="{C50467DB-93FA-BA92-EB09-6313B0FD6B29}"/>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10" name="Picture 9" descr="A person working on a tablet.">
            <a:extLst>
              <a:ext uri="{FF2B5EF4-FFF2-40B4-BE49-F238E27FC236}">
                <a16:creationId xmlns:a16="http://schemas.microsoft.com/office/drawing/2014/main" id="{C61BD81B-71A3-D280-EEA8-0818C41313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9100" y="0"/>
            <a:ext cx="66929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grpSp>
        <p:nvGrpSpPr>
          <p:cNvPr id="12" name="!!Group 4">
            <a:extLst>
              <a:ext uri="{FF2B5EF4-FFF2-40B4-BE49-F238E27FC236}">
                <a16:creationId xmlns:a16="http://schemas.microsoft.com/office/drawing/2014/main" id="{267F1F25-1B53-6699-F920-E19C65B6826B}"/>
              </a:ext>
              <a:ext uri="{C183D7F6-B498-43B3-948B-1728B52AA6E4}">
                <adec:decorative xmlns:adec="http://schemas.microsoft.com/office/drawing/2017/decorative" val="1"/>
              </a:ext>
            </a:extLst>
          </p:cNvPr>
          <p:cNvGrpSpPr/>
          <p:nvPr/>
        </p:nvGrpSpPr>
        <p:grpSpPr>
          <a:xfrm>
            <a:off x="2689247" y="2286693"/>
            <a:ext cx="953491" cy="953491"/>
            <a:chOff x="9338694" y="2228640"/>
            <a:chExt cx="1445504" cy="1445504"/>
          </a:xfrm>
        </p:grpSpPr>
        <p:sp>
          <p:nvSpPr>
            <p:cNvPr id="14" name="Oval 13">
              <a:extLst>
                <a:ext uri="{FF2B5EF4-FFF2-40B4-BE49-F238E27FC236}">
                  <a16:creationId xmlns:a16="http://schemas.microsoft.com/office/drawing/2014/main" id="{895E9597-3734-E220-0A36-1A76FD4BEB59}"/>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8526894D-C5DB-6A3C-BA37-A16386A1AEE6}"/>
                </a:ext>
              </a:extLst>
            </p:cNvPr>
            <p:cNvGrpSpPr/>
            <p:nvPr/>
          </p:nvGrpSpPr>
          <p:grpSpPr>
            <a:xfrm>
              <a:off x="9728721" y="2507777"/>
              <a:ext cx="665417" cy="887219"/>
              <a:chOff x="11329483" y="1155806"/>
              <a:chExt cx="659423" cy="879230"/>
            </a:xfrm>
          </p:grpSpPr>
          <p:sp>
            <p:nvSpPr>
              <p:cNvPr id="16" name="Freeform: Shape 15">
                <a:extLst>
                  <a:ext uri="{FF2B5EF4-FFF2-40B4-BE49-F238E27FC236}">
                    <a16:creationId xmlns:a16="http://schemas.microsoft.com/office/drawing/2014/main" id="{5D3495C4-8678-BFF9-C5D6-7D373D88F1CE}"/>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820842F-CAAC-2BDF-DDD4-2669CB649219}"/>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3" name="Oval 12">
            <a:extLst>
              <a:ext uri="{FF2B5EF4-FFF2-40B4-BE49-F238E27FC236}">
                <a16:creationId xmlns:a16="http://schemas.microsoft.com/office/drawing/2014/main" id="{53A21917-42B9-1D8E-920D-AAE573673F10}"/>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tx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E34ED3C3-6151-6D05-31E5-9A501252F973}"/>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20" name="Oval 19">
              <a:extLst>
                <a:ext uri="{FF2B5EF4-FFF2-40B4-BE49-F238E27FC236}">
                  <a16:creationId xmlns:a16="http://schemas.microsoft.com/office/drawing/2014/main" id="{3451F319-00DD-A8B8-31F6-8B5A7659AE2D}"/>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1" name="Graphic 47" descr="scales, legal">
              <a:extLst>
                <a:ext uri="{FF2B5EF4-FFF2-40B4-BE49-F238E27FC236}">
                  <a16:creationId xmlns:a16="http://schemas.microsoft.com/office/drawing/2014/main" id="{A4706F62-0346-A901-B385-89096325F046}"/>
                </a:ext>
              </a:extLst>
            </p:cNvPr>
            <p:cNvGrpSpPr/>
            <p:nvPr/>
          </p:nvGrpSpPr>
          <p:grpSpPr>
            <a:xfrm>
              <a:off x="644227" y="2491992"/>
              <a:ext cx="525768" cy="535157"/>
              <a:chOff x="5308375" y="2612462"/>
              <a:chExt cx="387070" cy="393982"/>
            </a:xfrm>
          </p:grpSpPr>
          <p:sp>
            <p:nvSpPr>
              <p:cNvPr id="22" name="Freeform: Shape 21">
                <a:extLst>
                  <a:ext uri="{FF2B5EF4-FFF2-40B4-BE49-F238E27FC236}">
                    <a16:creationId xmlns:a16="http://schemas.microsoft.com/office/drawing/2014/main" id="{F5872D1E-84C4-8FA4-0F52-BF2253D5B6E2}"/>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91AE53A8-9779-E010-7FE7-7469B1675905}"/>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4" name="Oval 23">
            <a:extLst>
              <a:ext uri="{FF2B5EF4-FFF2-40B4-BE49-F238E27FC236}">
                <a16:creationId xmlns:a16="http://schemas.microsoft.com/office/drawing/2014/main" id="{89A3DBBD-68A4-CA61-23FE-91A2DDF3A739}"/>
              </a:ext>
              <a:ext uri="{C183D7F6-B498-43B3-948B-1728B52AA6E4}">
                <adec:decorative xmlns:adec="http://schemas.microsoft.com/office/drawing/2017/decorative" val="1"/>
              </a:ext>
            </a:extLst>
          </p:cNvPr>
          <p:cNvSpPr/>
          <p:nvPr/>
        </p:nvSpPr>
        <p:spPr bwMode="auto">
          <a:xfrm>
            <a:off x="324438" y="2102017"/>
            <a:ext cx="1168328" cy="1168328"/>
          </a:xfrm>
          <a:prstGeom prst="ellipse">
            <a:avLst/>
          </a:prstGeom>
          <a:solidFill>
            <a:schemeClr val="tx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738983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E1D3F678-6CC2-B9E4-5303-06732558DFE5}"/>
              </a:ext>
            </a:extLst>
          </p:cNvPr>
          <p:cNvGraphicFramePr>
            <a:graphicFrameLocks noGrp="1"/>
          </p:cNvGraphicFramePr>
          <p:nvPr>
            <p:extLst>
              <p:ext uri="{D42A27DB-BD31-4B8C-83A1-F6EECF244321}">
                <p14:modId xmlns:p14="http://schemas.microsoft.com/office/powerpoint/2010/main" val="1629419006"/>
              </p:ext>
            </p:extLst>
          </p:nvPr>
        </p:nvGraphicFramePr>
        <p:xfrm>
          <a:off x="4941887" y="1828287"/>
          <a:ext cx="6522307" cy="3828298"/>
        </p:xfrm>
        <a:graphic>
          <a:graphicData uri="http://schemas.openxmlformats.org/drawingml/2006/table">
            <a:tbl>
              <a:tblPr firstRow="1" bandRow="1">
                <a:tableStyleId>{5C22544A-7EE6-4342-B048-85BDC9FD1C3A}</a:tableStyleId>
              </a:tblPr>
              <a:tblGrid>
                <a:gridCol w="1598914">
                  <a:extLst>
                    <a:ext uri="{9D8B030D-6E8A-4147-A177-3AD203B41FA5}">
                      <a16:colId xmlns:a16="http://schemas.microsoft.com/office/drawing/2014/main" val="1019604613"/>
                    </a:ext>
                  </a:extLst>
                </a:gridCol>
                <a:gridCol w="4923393">
                  <a:extLst>
                    <a:ext uri="{9D8B030D-6E8A-4147-A177-3AD203B41FA5}">
                      <a16:colId xmlns:a16="http://schemas.microsoft.com/office/drawing/2014/main" val="1506794426"/>
                    </a:ext>
                  </a:extLst>
                </a:gridCol>
              </a:tblGrid>
              <a:tr h="442462">
                <a:tc gridSpan="2">
                  <a:txBody>
                    <a:bodyPr/>
                    <a:lstStyle/>
                    <a:p>
                      <a:pPr marL="0" algn="l" defTabSz="932742" rtl="0" eaLnBrk="1" latinLnBrk="0" hangingPunct="1"/>
                      <a:r>
                        <a:rPr lang="en-US" b="1" dirty="0">
                          <a:solidFill>
                            <a:schemeClr val="bg1"/>
                          </a:solidFill>
                        </a:rPr>
                        <a:t>Workshop Presentation &amp; Discussion</a:t>
                      </a:r>
                      <a:r>
                        <a:rPr lang="en-US" sz="1800" b="1" kern="1200" dirty="0">
                          <a:solidFill>
                            <a:schemeClr val="bg1"/>
                          </a:solidFill>
                          <a:latin typeface="+mn-lt"/>
                          <a:ea typeface="+mn-ea"/>
                          <a:cs typeface="+mn-cs"/>
                        </a:rPr>
                        <a:t>: 4.25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7B0F"/>
                    </a:solidFill>
                  </a:tcPr>
                </a:tc>
                <a:tc hMerge="1">
                  <a:txBody>
                    <a:bodyPr/>
                    <a:lstStyle/>
                    <a:p>
                      <a:pPr marL="0" algn="l" defTabSz="932742" rtl="0" eaLnBrk="1" latinLnBrk="0" hangingPunct="1"/>
                      <a:endParaRPr lang="en-US" sz="1800" b="0" kern="1200">
                        <a:solidFill>
                          <a:schemeClr val="bg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3302731723"/>
                  </a:ext>
                </a:extLst>
              </a:tr>
              <a:tr h="317640">
                <a:tc>
                  <a:txBody>
                    <a:bodyPr/>
                    <a:lstStyle/>
                    <a:p>
                      <a:pPr marL="0" algn="l" defTabSz="932742" rtl="0" eaLnBrk="1" latinLnBrk="0" hangingPunct="1"/>
                      <a:r>
                        <a:rPr lang="en-US" sz="1800" b="0" kern="1200">
                          <a:solidFill>
                            <a:schemeClr val="bg1"/>
                          </a:solidFill>
                          <a:latin typeface="+mn-lt"/>
                          <a:ea typeface="+mn-ea"/>
                          <a:cs typeface="+mn-cs"/>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7B0F"/>
                    </a:solidFill>
                  </a:tcPr>
                </a:tc>
                <a:tc>
                  <a:txBody>
                    <a:bodyPr/>
                    <a:lstStyle/>
                    <a:p>
                      <a:pPr marL="0" algn="l" defTabSz="932742" rtl="0" eaLnBrk="1" latinLnBrk="0" hangingPunct="1"/>
                      <a:r>
                        <a:rPr lang="en-US" sz="1800" b="0" kern="1200">
                          <a:solidFill>
                            <a:schemeClr val="bg1"/>
                          </a:solidFill>
                          <a:latin typeface="+mn-lt"/>
                          <a:ea typeface="+mn-ea"/>
                          <a:cs typeface="+mn-cs"/>
                        </a:rPr>
                        <a:t>Content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7B0F"/>
                    </a:solidFill>
                  </a:tcPr>
                </a:tc>
                <a:extLst>
                  <a:ext uri="{0D108BD9-81ED-4DB2-BD59-A6C34878D82A}">
                    <a16:rowId xmlns:a16="http://schemas.microsoft.com/office/drawing/2014/main" val="2093088757"/>
                  </a:ext>
                </a:extLst>
              </a:tr>
              <a:tr h="345959">
                <a:tc gridSpan="2">
                  <a:txBody>
                    <a:bodyPr/>
                    <a:lstStyle/>
                    <a:p>
                      <a:r>
                        <a:rPr lang="en-US" sz="1400" b="1" kern="1200">
                          <a:solidFill>
                            <a:schemeClr val="tx1"/>
                          </a:solidFill>
                          <a:latin typeface="+mn-lt"/>
                          <a:ea typeface="+mn-ea"/>
                          <a:cs typeface="+mn-cs"/>
                        </a:rPr>
                        <a:t>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2D2"/>
                    </a:solidFill>
                  </a:tcPr>
                </a:tc>
                <a:tc hMerge="1">
                  <a:txBody>
                    <a:bodyPr/>
                    <a:lstStyle/>
                    <a:p>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3543"/>
                  </a:ext>
                </a:extLst>
              </a:tr>
              <a:tr h="345959">
                <a:tc>
                  <a:txBody>
                    <a:bodyPr/>
                    <a:lstStyle/>
                    <a:p>
                      <a:r>
                        <a:rPr lang="en-US" sz="1400" kern="1200" dirty="0">
                          <a:solidFill>
                            <a:schemeClr val="dk1"/>
                          </a:solidFill>
                          <a:latin typeface="+mn-lt"/>
                          <a:ea typeface="+mn-ea"/>
                          <a:cs typeface="+mn-cs"/>
                        </a:rPr>
                        <a:t>9:30 – 10:30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kern="1200" dirty="0">
                          <a:solidFill>
                            <a:schemeClr val="dk1"/>
                          </a:solidFill>
                          <a:latin typeface="+mn-lt"/>
                          <a:ea typeface="+mn-ea"/>
                          <a:cs typeface="+mn-cs"/>
                        </a:rPr>
                        <a:t>Introduction to Application modernization on Azure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126231"/>
                  </a:ext>
                </a:extLst>
              </a:tr>
              <a:tr h="375659">
                <a:tc>
                  <a:txBody>
                    <a:bodyPr/>
                    <a:lstStyle/>
                    <a:p>
                      <a:pPr algn="l"/>
                      <a:r>
                        <a:rPr lang="en-US" sz="1400" kern="1200" dirty="0">
                          <a:solidFill>
                            <a:schemeClr val="dk1"/>
                          </a:solidFill>
                          <a:latin typeface="+mn-lt"/>
                          <a:ea typeface="+mn-ea"/>
                          <a:cs typeface="+mn-cs"/>
                        </a:rPr>
                        <a:t>10:40 – 11:30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kern="1200">
                          <a:solidFill>
                            <a:schemeClr val="dk1"/>
                          </a:solidFill>
                          <a:latin typeface="+mn-lt"/>
                          <a:ea typeface="+mn-ea"/>
                          <a:cs typeface="+mn-cs"/>
                        </a:rPr>
                        <a:t>Whiteboard Design Session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753884"/>
                  </a:ext>
                </a:extLst>
              </a:tr>
              <a:tr h="375659">
                <a:tc gridSpan="2">
                  <a:txBody>
                    <a:bodyPr/>
                    <a:lstStyle/>
                    <a:p>
                      <a:pPr algn="ctr"/>
                      <a:r>
                        <a:rPr lang="en-US" sz="1400" kern="1200" dirty="0">
                          <a:solidFill>
                            <a:schemeClr val="dk1"/>
                          </a:solidFill>
                          <a:latin typeface="+mn-lt"/>
                          <a:ea typeface="+mn-ea"/>
                          <a:cs typeface="+mn-cs"/>
                        </a:rPr>
                        <a:t>Break: 60 minutes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9608408"/>
                  </a:ext>
                </a:extLst>
              </a:tr>
              <a:tr h="394210">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Hands On Lab</a:t>
                      </a:r>
                      <a:endParaRPr lang="en-US" sz="14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2D2"/>
                    </a:solidFill>
                  </a:tcPr>
                </a:tc>
                <a:tc hMerge="1">
                  <a:txBody>
                    <a:bodyPr/>
                    <a:lstStyle/>
                    <a:p>
                      <a:pPr marL="0" algn="l" defTabSz="932742" rtl="0" eaLnBrk="1" latinLnBrk="0" hangingPunct="1"/>
                      <a:endParaRPr lang="en-US" sz="1400" kern="120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95099"/>
                  </a:ext>
                </a:extLst>
              </a:tr>
              <a:tr h="394210">
                <a:tc>
                  <a:txBody>
                    <a:bodyPr/>
                    <a:lstStyle/>
                    <a:p>
                      <a:pPr marL="0" algn="l" defTabSz="932742" rtl="0" eaLnBrk="1" latinLnBrk="0" hangingPunct="1"/>
                      <a:r>
                        <a:rPr lang="en-US" sz="1400" kern="1200" dirty="0">
                          <a:solidFill>
                            <a:schemeClr val="dk1"/>
                          </a:solidFill>
                          <a:latin typeface="+mn-lt"/>
                          <a:ea typeface="+mn-ea"/>
                          <a:cs typeface="+mn-cs"/>
                        </a:rPr>
                        <a:t>12:30 – 13:30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rtl="0" eaLnBrk="1" latinLnBrk="0" hangingPunct="1"/>
                      <a:r>
                        <a:rPr lang="en-US" sz="1400" kern="1200" dirty="0">
                          <a:solidFill>
                            <a:schemeClr val="dk1"/>
                          </a:solidFill>
                          <a:latin typeface="+mn-lt"/>
                          <a:ea typeface="+mn-ea"/>
                          <a:cs typeface="+mn-cs"/>
                        </a:rPr>
                        <a:t>Hands on lab: Modernize .NET Apps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413969"/>
                  </a:ext>
                </a:extLst>
              </a:tr>
              <a:tr h="39421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13:45 – 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Hands on lab: Modernize .NET Apps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765326"/>
                  </a:ext>
                </a:extLst>
              </a:tr>
              <a:tr h="39421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15:00 – 15:15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Closing and Next Steps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487032"/>
                  </a:ext>
                </a:extLst>
              </a:tr>
            </a:tbl>
          </a:graphicData>
        </a:graphic>
      </p:graphicFrame>
      <p:sp>
        <p:nvSpPr>
          <p:cNvPr id="5" name="Title 4">
            <a:extLst>
              <a:ext uri="{FF2B5EF4-FFF2-40B4-BE49-F238E27FC236}">
                <a16:creationId xmlns:a16="http://schemas.microsoft.com/office/drawing/2014/main" id="{387E96E5-5368-2D45-8809-5CD0AD1C0466}"/>
              </a:ext>
            </a:extLst>
          </p:cNvPr>
          <p:cNvSpPr>
            <a:spLocks noGrp="1"/>
          </p:cNvSpPr>
          <p:nvPr>
            <p:ph type="title"/>
          </p:nvPr>
        </p:nvSpPr>
        <p:spPr/>
        <p:txBody>
          <a:bodyPr/>
          <a:lstStyle/>
          <a:p>
            <a:r>
              <a:rPr lang="en-US" sz="2400" b="1">
                <a:cs typeface="Segoe UI Semilight"/>
              </a:rPr>
              <a:t>Microsoft Azure Immersion Workshop: Modernize .NET Apps </a:t>
            </a:r>
            <a:r>
              <a:rPr lang="en-US" sz="2400">
                <a:cs typeface="Segoe UI Semilight"/>
              </a:rPr>
              <a:t>| </a:t>
            </a:r>
            <a:r>
              <a:rPr lang="en-US" sz="2400"/>
              <a:t>Agenda</a:t>
            </a:r>
          </a:p>
        </p:txBody>
      </p:sp>
      <p:sp>
        <p:nvSpPr>
          <p:cNvPr id="3" name="Content Placeholder 2">
            <a:extLst>
              <a:ext uri="{FF2B5EF4-FFF2-40B4-BE49-F238E27FC236}">
                <a16:creationId xmlns:a16="http://schemas.microsoft.com/office/drawing/2014/main" id="{45002C7E-8FEE-304F-BB33-D470F2B22658}"/>
              </a:ext>
            </a:extLst>
          </p:cNvPr>
          <p:cNvSpPr>
            <a:spLocks noGrp="1"/>
          </p:cNvSpPr>
          <p:nvPr>
            <p:ph type="body" sz="quarter" idx="11"/>
          </p:nvPr>
        </p:nvSpPr>
        <p:spPr/>
        <p:txBody>
          <a:bodyPr/>
          <a:lstStyle/>
          <a:p>
            <a:pPr marL="0" lvl="0" indent="0">
              <a:spcAft>
                <a:spcPts val="600"/>
              </a:spcAft>
              <a:buNone/>
            </a:pPr>
            <a:r>
              <a:rPr lang="en-US" sz="1400">
                <a:solidFill>
                  <a:srgbClr val="000000"/>
                </a:solidFill>
              </a:rPr>
              <a:t>Times are approximate and will be fluid with the class.</a:t>
            </a:r>
          </a:p>
          <a:p>
            <a:pPr marL="0" indent="0">
              <a:spcAft>
                <a:spcPts val="600"/>
              </a:spcAft>
              <a:buNone/>
            </a:pPr>
            <a:r>
              <a:rPr lang="en-US" sz="1400" b="0" i="0" u="none" strike="noStrike">
                <a:solidFill>
                  <a:srgbClr val="000000"/>
                </a:solidFill>
                <a:effectLst/>
                <a:latin typeface="Segoe UI" panose="020B0502040204020203" pitchFamily="34" charset="0"/>
              </a:rPr>
              <a:t>This is a </a:t>
            </a:r>
            <a:r>
              <a:rPr lang="en-US" sz="1400" b="1"/>
              <a:t>Foundational</a:t>
            </a:r>
            <a:r>
              <a:rPr lang="en-US" sz="1400" b="1" i="0" u="none" strike="noStrike">
                <a:solidFill>
                  <a:srgbClr val="000000"/>
                </a:solidFill>
                <a:effectLst/>
                <a:latin typeface="Segoe UI" panose="020B0502040204020203" pitchFamily="34" charset="0"/>
              </a:rPr>
              <a:t> (level 100) course</a:t>
            </a:r>
            <a:r>
              <a:rPr lang="en-US" sz="1400" b="0" i="0" u="none" strike="noStrike">
                <a:solidFill>
                  <a:srgbClr val="000000"/>
                </a:solidFill>
                <a:effectLst/>
                <a:latin typeface="Segoe UI" panose="020B0502040204020203" pitchFamily="34" charset="0"/>
              </a:rPr>
              <a:t>: </a:t>
            </a:r>
            <a:r>
              <a:rPr lang="en-US" sz="1400"/>
              <a:t>Basic Understanding of the fundamental scope of technology and opportunity to integrate without practice/hands-on experience.</a:t>
            </a:r>
          </a:p>
        </p:txBody>
      </p:sp>
    </p:spTree>
    <p:extLst>
      <p:ext uri="{BB962C8B-B14F-4D97-AF65-F5344CB8AC3E}">
        <p14:creationId xmlns:p14="http://schemas.microsoft.com/office/powerpoint/2010/main" val="3669077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5">
            <a:extLst>
              <a:ext uri="{FF2B5EF4-FFF2-40B4-BE49-F238E27FC236}">
                <a16:creationId xmlns:a16="http://schemas.microsoft.com/office/drawing/2014/main" id="{9880C77E-256F-CFCB-D2CC-DB8BB860E029}"/>
              </a:ext>
            </a:extLst>
          </p:cNvPr>
          <p:cNvSpPr txBox="1">
            <a:spLocks noGrp="1"/>
          </p:cNvSpPr>
          <p:nvPr>
            <p:ph type="title" idx="4294967295"/>
          </p:nvPr>
        </p:nvSpPr>
        <p:spPr>
          <a:xfrm>
            <a:off x="563369" y="473236"/>
            <a:ext cx="11081177" cy="651623"/>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1939"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ysClr val="windowText" lastClr="000000"/>
                </a:solidFill>
                <a:effectLst/>
                <a:uLnTx/>
                <a:uFillTx/>
                <a:latin typeface="Segoe UI Semibold"/>
                <a:ea typeface="+mj-ea"/>
                <a:cs typeface="+mj-cs"/>
              </a:rPr>
              <a:t>The ability to scale web applications is critical</a:t>
            </a:r>
            <a:endParaRPr kumimoji="0" lang="en-IN" sz="3600" b="0" i="0" u="none" strike="noStrike" kern="1200" cap="none" spc="0" normalizeH="0" baseline="0" noProof="0">
              <a:ln>
                <a:noFill/>
              </a:ln>
              <a:solidFill>
                <a:sysClr val="windowText" lastClr="000000"/>
              </a:solidFill>
              <a:effectLst/>
              <a:uLnTx/>
              <a:uFillTx/>
              <a:latin typeface="Segoe UI Semibold"/>
              <a:ea typeface="+mj-ea"/>
              <a:cs typeface="+mj-cs"/>
            </a:endParaRPr>
          </a:p>
        </p:txBody>
      </p:sp>
      <p:sp>
        <p:nvSpPr>
          <p:cNvPr id="69" name="Content Placeholder 2">
            <a:extLst>
              <a:ext uri="{FF2B5EF4-FFF2-40B4-BE49-F238E27FC236}">
                <a16:creationId xmlns:a16="http://schemas.microsoft.com/office/drawing/2014/main" id="{1017C490-496A-B49C-85DF-62C89D9B8AAD}"/>
              </a:ext>
            </a:extLst>
          </p:cNvPr>
          <p:cNvSpPr txBox="1">
            <a:spLocks/>
          </p:cNvSpPr>
          <p:nvPr/>
        </p:nvSpPr>
        <p:spPr>
          <a:xfrm>
            <a:off x="639319" y="1455736"/>
            <a:ext cx="5765100" cy="490537"/>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0"/>
              </a:spcBef>
              <a:defRPr/>
            </a:pPr>
            <a:r>
              <a:rPr lang="en-US" sz="2000">
                <a:solidFill>
                  <a:srgbClr val="0078D4"/>
                </a:solidFill>
                <a:latin typeface="Segoe UI Semibold"/>
              </a:rPr>
              <a:t>IT leaders must be prepared for spikes in traffic…</a:t>
            </a:r>
          </a:p>
        </p:txBody>
      </p:sp>
      <p:grpSp>
        <p:nvGrpSpPr>
          <p:cNvPr id="70" name="Group 69" descr="&quot;">
            <a:extLst>
              <a:ext uri="{FF2B5EF4-FFF2-40B4-BE49-F238E27FC236}">
                <a16:creationId xmlns:a16="http://schemas.microsoft.com/office/drawing/2014/main" id="{53495CF9-3758-BCDE-DC8B-0B05CFD781AE}"/>
              </a:ext>
            </a:extLst>
          </p:cNvPr>
          <p:cNvGrpSpPr/>
          <p:nvPr/>
        </p:nvGrpSpPr>
        <p:grpSpPr>
          <a:xfrm>
            <a:off x="509218" y="1891590"/>
            <a:ext cx="467990" cy="467990"/>
            <a:chOff x="509218" y="1891590"/>
            <a:chExt cx="467990" cy="467990"/>
          </a:xfrm>
        </p:grpSpPr>
        <p:sp>
          <p:nvSpPr>
            <p:cNvPr id="71" name="Oval 70">
              <a:extLst>
                <a:ext uri="{FF2B5EF4-FFF2-40B4-BE49-F238E27FC236}">
                  <a16:creationId xmlns:a16="http://schemas.microsoft.com/office/drawing/2014/main" id="{25996EEC-C192-B0AB-DAB1-9FA47E63E823}"/>
                </a:ext>
                <a:ext uri="{C183D7F6-B498-43B3-948B-1728B52AA6E4}">
                  <adec:decorative xmlns:adec="http://schemas.microsoft.com/office/drawing/2017/decorative" val="1"/>
                </a:ext>
              </a:extLst>
            </p:cNvPr>
            <p:cNvSpPr/>
            <p:nvPr userDrawn="1"/>
          </p:nvSpPr>
          <p:spPr>
            <a:xfrm rot="10800000" flipH="1">
              <a:off x="509218" y="1891590"/>
              <a:ext cx="467990" cy="467990"/>
            </a:xfrm>
            <a:prstGeom prst="ellipse">
              <a:avLst/>
            </a:prstGeom>
            <a:solidFill>
              <a:sysClr val="window" lastClr="FFFFFF"/>
            </a:solidFill>
            <a:ln w="12700" cap="flat" cmpd="sng" algn="ctr">
              <a:solidFill>
                <a:srgbClr val="0078D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308FB075-FA6F-B731-643A-D96BD47D00BD}"/>
                </a:ext>
              </a:extLst>
            </p:cNvPr>
            <p:cNvGrpSpPr/>
            <p:nvPr userDrawn="1"/>
          </p:nvGrpSpPr>
          <p:grpSpPr>
            <a:xfrm flipH="1" flipV="1">
              <a:off x="593264" y="2028411"/>
              <a:ext cx="299859" cy="194348"/>
              <a:chOff x="6671875" y="3588151"/>
              <a:chExt cx="327025" cy="239595"/>
            </a:xfrm>
            <a:solidFill>
              <a:sysClr val="window" lastClr="FFFFFF">
                <a:lumMod val="85000"/>
              </a:sysClr>
            </a:solidFill>
          </p:grpSpPr>
          <p:sp>
            <p:nvSpPr>
              <p:cNvPr id="73" name="Freeform 9">
                <a:extLst>
                  <a:ext uri="{FF2B5EF4-FFF2-40B4-BE49-F238E27FC236}">
                    <a16:creationId xmlns:a16="http://schemas.microsoft.com/office/drawing/2014/main" id="{9DA5F444-6ECD-772D-3572-2FC5CDA48B31}"/>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rgbClr val="0078D4"/>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74" name="Freeform 10">
                <a:extLst>
                  <a:ext uri="{FF2B5EF4-FFF2-40B4-BE49-F238E27FC236}">
                    <a16:creationId xmlns:a16="http://schemas.microsoft.com/office/drawing/2014/main" id="{18B32716-A667-816F-35AC-A8D17036FD6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rgbClr val="0078D4"/>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sp>
        <p:nvSpPr>
          <p:cNvPr id="75" name="Content Placeholder 3">
            <a:extLst>
              <a:ext uri="{FF2B5EF4-FFF2-40B4-BE49-F238E27FC236}">
                <a16:creationId xmlns:a16="http://schemas.microsoft.com/office/drawing/2014/main" id="{C8B6C070-FEE1-8C32-C8CE-8A918001E2E9}"/>
              </a:ext>
              <a:ext uri="{C183D7F6-B498-43B3-948B-1728B52AA6E4}">
                <adec:decorative xmlns:adec="http://schemas.microsoft.com/office/drawing/2017/decorative" val="0"/>
              </a:ext>
            </a:extLst>
          </p:cNvPr>
          <p:cNvSpPr txBox="1">
            <a:spLocks/>
          </p:cNvSpPr>
          <p:nvPr/>
        </p:nvSpPr>
        <p:spPr>
          <a:xfrm>
            <a:off x="686945" y="2414517"/>
            <a:ext cx="5300602" cy="1662185"/>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During previous holidays, we had site scalability issues that made it difficult for us to meet the levels of customer service that we expect from ourselves…with Azure, we were able to cope with more sessions and more online customers than we’d ever seen.</a:t>
            </a:r>
          </a:p>
          <a:p>
            <a:pPr marL="7938" marR="0" lvl="0" indent="185738" algn="r"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600" b="0" i="1" u="none" strike="noStrike" kern="1200" cap="none" spc="0" normalizeH="0" baseline="0" noProof="0">
                <a:ln>
                  <a:noFill/>
                </a:ln>
                <a:solidFill>
                  <a:prstClr val="black"/>
                </a:solidFill>
                <a:effectLst/>
                <a:uLnTx/>
                <a:uFillTx/>
                <a:latin typeface="Segoe UI Semibold"/>
                <a:ea typeface="+mn-ea"/>
                <a:cs typeface="+mn-cs"/>
              </a:rPr>
              <a:t>Kevin Diamond, head of global E-commerce, Forever 21</a:t>
            </a:r>
          </a:p>
        </p:txBody>
      </p:sp>
      <p:sp>
        <p:nvSpPr>
          <p:cNvPr id="76" name="Content Placeholder 4">
            <a:extLst>
              <a:ext uri="{FF2B5EF4-FFF2-40B4-BE49-F238E27FC236}">
                <a16:creationId xmlns:a16="http://schemas.microsoft.com/office/drawing/2014/main" id="{251B7266-7E10-AC15-4A52-F36165D91123}"/>
              </a:ext>
            </a:extLst>
          </p:cNvPr>
          <p:cNvSpPr txBox="1">
            <a:spLocks/>
          </p:cNvSpPr>
          <p:nvPr/>
        </p:nvSpPr>
        <p:spPr>
          <a:xfrm>
            <a:off x="686050" y="4234835"/>
            <a:ext cx="5300602" cy="1662185"/>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Last year we depended on adding physical hardware way ahead of and event [black Friday], adding cost and complexity. This year, we saw more than 500 views a second and delivered 21 TB of data to our customers, with great response times.</a:t>
            </a:r>
          </a:p>
          <a:p>
            <a:pPr marL="91440" marR="0" lvl="0" indent="0" algn="r" defTabSz="9144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600" b="0" i="1" u="none" strike="noStrike" kern="1200" cap="none" spc="0" normalizeH="0" baseline="0" noProof="0">
                <a:ln>
                  <a:noFill/>
                </a:ln>
                <a:solidFill>
                  <a:prstClr val="black"/>
                </a:solidFill>
                <a:effectLst/>
                <a:uLnTx/>
                <a:uFillTx/>
                <a:latin typeface="Segoe UI Semibold"/>
                <a:ea typeface="+mn-ea"/>
                <a:cs typeface="+mn-cs"/>
              </a:rPr>
              <a:t>Thomas Wilhelmsen: Head of IT Operations, Klompett</a:t>
            </a:r>
            <a:endParaRPr kumimoji="0" lang="en-US" sz="1600" b="0" i="0" u="none" strike="noStrike" kern="1200" cap="none" spc="0" normalizeH="0" baseline="0" noProof="0">
              <a:ln>
                <a:noFill/>
              </a:ln>
              <a:solidFill>
                <a:prstClr val="black"/>
              </a:solidFill>
              <a:effectLst/>
              <a:uLnTx/>
              <a:uFillTx/>
              <a:latin typeface="Segoe UI Semibold"/>
              <a:ea typeface="+mn-ea"/>
              <a:cs typeface="+mn-cs"/>
            </a:endParaRPr>
          </a:p>
        </p:txBody>
      </p:sp>
      <p:grpSp>
        <p:nvGrpSpPr>
          <p:cNvPr id="77" name="Group 76" descr="&quot;">
            <a:extLst>
              <a:ext uri="{FF2B5EF4-FFF2-40B4-BE49-F238E27FC236}">
                <a16:creationId xmlns:a16="http://schemas.microsoft.com/office/drawing/2014/main" id="{E45CBC1C-8757-B52A-5868-B862C1F11D19}"/>
              </a:ext>
            </a:extLst>
          </p:cNvPr>
          <p:cNvGrpSpPr/>
          <p:nvPr/>
        </p:nvGrpSpPr>
        <p:grpSpPr>
          <a:xfrm>
            <a:off x="5630366" y="5837273"/>
            <a:ext cx="467990" cy="467990"/>
            <a:chOff x="6461902" y="5467335"/>
            <a:chExt cx="467990" cy="467990"/>
          </a:xfrm>
        </p:grpSpPr>
        <p:sp>
          <p:nvSpPr>
            <p:cNvPr id="78" name="Oval 77">
              <a:extLst>
                <a:ext uri="{FF2B5EF4-FFF2-40B4-BE49-F238E27FC236}">
                  <a16:creationId xmlns:a16="http://schemas.microsoft.com/office/drawing/2014/main" id="{E83BCF43-D0A5-40DA-4EAA-F6A4DE749378}"/>
                </a:ext>
                <a:ext uri="{C183D7F6-B498-43B3-948B-1728B52AA6E4}">
                  <adec:decorative xmlns:adec="http://schemas.microsoft.com/office/drawing/2017/decorative" val="1"/>
                </a:ext>
              </a:extLst>
            </p:cNvPr>
            <p:cNvSpPr/>
            <p:nvPr/>
          </p:nvSpPr>
          <p:spPr>
            <a:xfrm>
              <a:off x="6461902" y="5467335"/>
              <a:ext cx="467990" cy="467990"/>
            </a:xfrm>
            <a:prstGeom prst="ellipse">
              <a:avLst/>
            </a:prstGeom>
            <a:solidFill>
              <a:sysClr val="window" lastClr="FFFFFF"/>
            </a:solidFill>
            <a:ln w="12700" cap="flat" cmpd="sng" algn="ctr">
              <a:solidFill>
                <a:srgbClr val="0078D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698CCC1B-E183-5EAD-A09F-C14D5DEC9607}"/>
                </a:ext>
              </a:extLst>
            </p:cNvPr>
            <p:cNvGrpSpPr/>
            <p:nvPr/>
          </p:nvGrpSpPr>
          <p:grpSpPr>
            <a:xfrm rot="10800000" flipV="1">
              <a:off x="6545948" y="5604156"/>
              <a:ext cx="299859" cy="194348"/>
              <a:chOff x="6671875" y="3588151"/>
              <a:chExt cx="327025" cy="239595"/>
            </a:xfrm>
            <a:solidFill>
              <a:sysClr val="window" lastClr="FFFFFF">
                <a:lumMod val="85000"/>
              </a:sysClr>
            </a:solidFill>
          </p:grpSpPr>
          <p:sp>
            <p:nvSpPr>
              <p:cNvPr id="80" name="Freeform 9">
                <a:extLst>
                  <a:ext uri="{FF2B5EF4-FFF2-40B4-BE49-F238E27FC236}">
                    <a16:creationId xmlns:a16="http://schemas.microsoft.com/office/drawing/2014/main" id="{76A58C8C-5A6D-4BA1-6006-987BD55EC718}"/>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rgbClr val="0078D4"/>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81" name="Freeform 10">
                <a:extLst>
                  <a:ext uri="{FF2B5EF4-FFF2-40B4-BE49-F238E27FC236}">
                    <a16:creationId xmlns:a16="http://schemas.microsoft.com/office/drawing/2014/main" id="{C4FC7294-D17C-7C60-9C1F-469CCFE0B1F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rgbClr val="0078D4"/>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sp>
        <p:nvSpPr>
          <p:cNvPr id="82" name="Content Placeholder 6">
            <a:extLst>
              <a:ext uri="{FF2B5EF4-FFF2-40B4-BE49-F238E27FC236}">
                <a16:creationId xmlns:a16="http://schemas.microsoft.com/office/drawing/2014/main" id="{587C67E7-B7AC-2ADC-A2FE-E769D7DBD6B5}"/>
              </a:ext>
            </a:extLst>
          </p:cNvPr>
          <p:cNvSpPr txBox="1">
            <a:spLocks/>
          </p:cNvSpPr>
          <p:nvPr/>
        </p:nvSpPr>
        <p:spPr>
          <a:xfrm>
            <a:off x="6753959" y="1456710"/>
            <a:ext cx="3597335" cy="417478"/>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0"/>
              </a:spcBef>
            </a:pPr>
            <a:r>
              <a:rPr lang="en-IN" sz="2000">
                <a:solidFill>
                  <a:srgbClr val="0078D4"/>
                </a:solidFill>
                <a:latin typeface="Segoe UI Semibold"/>
              </a:rPr>
              <a:t>…but scaling can be complex</a:t>
            </a:r>
          </a:p>
        </p:txBody>
      </p:sp>
      <p:grpSp>
        <p:nvGrpSpPr>
          <p:cNvPr id="83" name="Group 82">
            <a:extLst>
              <a:ext uri="{FF2B5EF4-FFF2-40B4-BE49-F238E27FC236}">
                <a16:creationId xmlns:a16="http://schemas.microsoft.com/office/drawing/2014/main" id="{BC05C261-D6A0-276F-7C2E-0B6477831EEC}"/>
              </a:ext>
              <a:ext uri="{C183D7F6-B498-43B3-948B-1728B52AA6E4}">
                <adec:decorative xmlns:adec="http://schemas.microsoft.com/office/drawing/2017/decorative" val="1"/>
              </a:ext>
            </a:extLst>
          </p:cNvPr>
          <p:cNvGrpSpPr/>
          <p:nvPr/>
        </p:nvGrpSpPr>
        <p:grpSpPr>
          <a:xfrm>
            <a:off x="6662057" y="2158490"/>
            <a:ext cx="484992" cy="484992"/>
            <a:chOff x="7092600" y="1793424"/>
            <a:chExt cx="484992" cy="484992"/>
          </a:xfrm>
        </p:grpSpPr>
        <p:sp>
          <p:nvSpPr>
            <p:cNvPr id="84" name="Oval 83">
              <a:extLst>
                <a:ext uri="{FF2B5EF4-FFF2-40B4-BE49-F238E27FC236}">
                  <a16:creationId xmlns:a16="http://schemas.microsoft.com/office/drawing/2014/main" id="{1382868E-FD68-BDBC-20DE-24675E179615}"/>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85" name="Graphic 247" descr="engineer, assistance">
              <a:extLst>
                <a:ext uri="{FF2B5EF4-FFF2-40B4-BE49-F238E27FC236}">
                  <a16:creationId xmlns:a16="http://schemas.microsoft.com/office/drawing/2014/main" id="{69FE91F2-4EE1-86F0-0C5E-AC662A4E081A}"/>
                </a:ext>
              </a:extLst>
            </p:cNvPr>
            <p:cNvGrpSpPr/>
            <p:nvPr/>
          </p:nvGrpSpPr>
          <p:grpSpPr>
            <a:xfrm>
              <a:off x="7207558" y="1908383"/>
              <a:ext cx="253222" cy="253220"/>
              <a:chOff x="6337562" y="5744951"/>
              <a:chExt cx="435026" cy="435024"/>
            </a:xfrm>
          </p:grpSpPr>
          <p:sp>
            <p:nvSpPr>
              <p:cNvPr id="86" name="Freeform: Shape 85">
                <a:extLst>
                  <a:ext uri="{FF2B5EF4-FFF2-40B4-BE49-F238E27FC236}">
                    <a16:creationId xmlns:a16="http://schemas.microsoft.com/office/drawing/2014/main" id="{02BA662E-36E5-684D-6EA4-7A6E1E6C8FF1}"/>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0078D4"/>
              </a:solidFill>
              <a:ln w="446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Shape 86">
                <a:extLst>
                  <a:ext uri="{FF2B5EF4-FFF2-40B4-BE49-F238E27FC236}">
                    <a16:creationId xmlns:a16="http://schemas.microsoft.com/office/drawing/2014/main" id="{5288A524-25AF-3CCD-C0D2-C0FE062338F9}"/>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ysClr val="windowText" lastClr="000000"/>
              </a:solidFill>
              <a:ln w="446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88" name="Content Placeholder 7">
            <a:extLst>
              <a:ext uri="{FF2B5EF4-FFF2-40B4-BE49-F238E27FC236}">
                <a16:creationId xmlns:a16="http://schemas.microsoft.com/office/drawing/2014/main" id="{06DA54FB-CB5D-0C2F-665C-297DDDC7E7F9}"/>
              </a:ext>
            </a:extLst>
          </p:cNvPr>
          <p:cNvSpPr txBox="1">
            <a:spLocks/>
          </p:cNvSpPr>
          <p:nvPr/>
        </p:nvSpPr>
        <p:spPr>
          <a:xfrm>
            <a:off x="7272180" y="2215322"/>
            <a:ext cx="3079050" cy="322189"/>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1200"/>
              </a:spcBef>
              <a:spcAft>
                <a:spcPts val="1200"/>
              </a:spcAft>
              <a:defRPr/>
            </a:pPr>
            <a:r>
              <a:rPr lang="en-US" sz="1600">
                <a:solidFill>
                  <a:prstClr val="black"/>
                </a:solidFill>
                <a:latin typeface="Segoe UI Semibold"/>
                <a:cs typeface="Segoe UI Semilight" panose="020B0402040204020203" pitchFamily="34" charset="0"/>
              </a:rPr>
              <a:t>Physical resource limitations </a:t>
            </a:r>
          </a:p>
        </p:txBody>
      </p:sp>
      <p:grpSp>
        <p:nvGrpSpPr>
          <p:cNvPr id="89" name="Group 88">
            <a:extLst>
              <a:ext uri="{FF2B5EF4-FFF2-40B4-BE49-F238E27FC236}">
                <a16:creationId xmlns:a16="http://schemas.microsoft.com/office/drawing/2014/main" id="{D015D8D0-8708-C5CC-E25F-27843024CEC5}"/>
              </a:ext>
              <a:ext uri="{C183D7F6-B498-43B3-948B-1728B52AA6E4}">
                <adec:decorative xmlns:adec="http://schemas.microsoft.com/office/drawing/2017/decorative" val="1"/>
              </a:ext>
            </a:extLst>
          </p:cNvPr>
          <p:cNvGrpSpPr/>
          <p:nvPr/>
        </p:nvGrpSpPr>
        <p:grpSpPr>
          <a:xfrm>
            <a:off x="6662057" y="2868055"/>
            <a:ext cx="484992" cy="484992"/>
            <a:chOff x="7092600" y="2575289"/>
            <a:chExt cx="484992" cy="484992"/>
          </a:xfrm>
        </p:grpSpPr>
        <p:sp>
          <p:nvSpPr>
            <p:cNvPr id="90" name="Oval 89">
              <a:extLst>
                <a:ext uri="{FF2B5EF4-FFF2-40B4-BE49-F238E27FC236}">
                  <a16:creationId xmlns:a16="http://schemas.microsoft.com/office/drawing/2014/main" id="{E5833E4F-2CF4-05DA-4971-B4D316174C94}"/>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95BF925B-3988-4276-DE4A-3DD8D79A36F3}"/>
                </a:ext>
              </a:extLst>
            </p:cNvPr>
            <p:cNvGrpSpPr/>
            <p:nvPr/>
          </p:nvGrpSpPr>
          <p:grpSpPr>
            <a:xfrm>
              <a:off x="7224589" y="2697588"/>
              <a:ext cx="221014" cy="240416"/>
              <a:chOff x="8145819" y="1720374"/>
              <a:chExt cx="306514" cy="333420"/>
            </a:xfrm>
          </p:grpSpPr>
          <p:sp>
            <p:nvSpPr>
              <p:cNvPr id="92" name="Freeform 5">
                <a:extLst>
                  <a:ext uri="{FF2B5EF4-FFF2-40B4-BE49-F238E27FC236}">
                    <a16:creationId xmlns:a16="http://schemas.microsoft.com/office/drawing/2014/main" id="{35B787B3-554E-890E-32FA-052F030C67C1}"/>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ysClr val="windowText" lastClr="000000"/>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93" name="Freeform 6">
                <a:extLst>
                  <a:ext uri="{FF2B5EF4-FFF2-40B4-BE49-F238E27FC236}">
                    <a16:creationId xmlns:a16="http://schemas.microsoft.com/office/drawing/2014/main" id="{9B3C8E1D-A48D-472C-F618-F0CB733CB47C}"/>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94" name="Freeform 7">
                <a:extLst>
                  <a:ext uri="{FF2B5EF4-FFF2-40B4-BE49-F238E27FC236}">
                    <a16:creationId xmlns:a16="http://schemas.microsoft.com/office/drawing/2014/main" id="{8DBDFD19-8A2A-5C89-2033-0397B2F409E6}"/>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ysClr val="windowText" lastClr="000000"/>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95" name="Freeform 8">
                <a:extLst>
                  <a:ext uri="{FF2B5EF4-FFF2-40B4-BE49-F238E27FC236}">
                    <a16:creationId xmlns:a16="http://schemas.microsoft.com/office/drawing/2014/main" id="{C08EA251-334F-5A0A-291D-0F483D6B7A7C}"/>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grpSp>
      <p:sp>
        <p:nvSpPr>
          <p:cNvPr id="96" name="Content Placeholder 8">
            <a:extLst>
              <a:ext uri="{FF2B5EF4-FFF2-40B4-BE49-F238E27FC236}">
                <a16:creationId xmlns:a16="http://schemas.microsoft.com/office/drawing/2014/main" id="{9C8601D3-23C7-F637-83D3-8ACA59848E0A}"/>
              </a:ext>
            </a:extLst>
          </p:cNvPr>
          <p:cNvSpPr txBox="1">
            <a:spLocks/>
          </p:cNvSpPr>
          <p:nvPr/>
        </p:nvSpPr>
        <p:spPr>
          <a:xfrm>
            <a:off x="7269801" y="2926721"/>
            <a:ext cx="3669794" cy="365124"/>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1200"/>
              </a:spcBef>
              <a:spcAft>
                <a:spcPts val="1200"/>
              </a:spcAft>
              <a:defRPr/>
            </a:pPr>
            <a:r>
              <a:rPr lang="en-US" sz="1600">
                <a:solidFill>
                  <a:prstClr val="black"/>
                </a:solidFill>
                <a:latin typeface="Segoe UI Semibold"/>
                <a:cs typeface="Segoe UI Semilight" panose="020B0402040204020203" pitchFamily="34" charset="0"/>
              </a:rPr>
              <a:t>Adaptation to changing requirements</a:t>
            </a:r>
          </a:p>
        </p:txBody>
      </p:sp>
      <p:grpSp>
        <p:nvGrpSpPr>
          <p:cNvPr id="97" name="Group 96">
            <a:extLst>
              <a:ext uri="{FF2B5EF4-FFF2-40B4-BE49-F238E27FC236}">
                <a16:creationId xmlns:a16="http://schemas.microsoft.com/office/drawing/2014/main" id="{A25D57BD-AA9D-4239-1502-BA0952CA63F3}"/>
              </a:ext>
              <a:ext uri="{C183D7F6-B498-43B3-948B-1728B52AA6E4}">
                <adec:decorative xmlns:adec="http://schemas.microsoft.com/office/drawing/2017/decorative" val="1"/>
              </a:ext>
            </a:extLst>
          </p:cNvPr>
          <p:cNvGrpSpPr/>
          <p:nvPr/>
        </p:nvGrpSpPr>
        <p:grpSpPr>
          <a:xfrm>
            <a:off x="6662057" y="3577620"/>
            <a:ext cx="484992" cy="484992"/>
            <a:chOff x="7092600" y="3357154"/>
            <a:chExt cx="484992" cy="484992"/>
          </a:xfrm>
        </p:grpSpPr>
        <p:sp>
          <p:nvSpPr>
            <p:cNvPr id="98" name="Oval 97">
              <a:extLst>
                <a:ext uri="{FF2B5EF4-FFF2-40B4-BE49-F238E27FC236}">
                  <a16:creationId xmlns:a16="http://schemas.microsoft.com/office/drawing/2014/main" id="{22AB9F61-FD50-63B7-9E9C-6E4EAAC2328C}"/>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B105F2BE-88C2-793D-9A8A-0EA42F3080F1}"/>
                </a:ext>
              </a:extLst>
            </p:cNvPr>
            <p:cNvGrpSpPr/>
            <p:nvPr/>
          </p:nvGrpSpPr>
          <p:grpSpPr>
            <a:xfrm>
              <a:off x="7197947" y="3501444"/>
              <a:ext cx="274297" cy="196411"/>
              <a:chOff x="652038" y="5697603"/>
              <a:chExt cx="925830" cy="662940"/>
            </a:xfrm>
          </p:grpSpPr>
          <p:sp>
            <p:nvSpPr>
              <p:cNvPr id="100" name="Freeform: Shape 99">
                <a:extLst>
                  <a:ext uri="{FF2B5EF4-FFF2-40B4-BE49-F238E27FC236}">
                    <a16:creationId xmlns:a16="http://schemas.microsoft.com/office/drawing/2014/main" id="{FE3E2B5A-C0CA-4510-5DC9-1BF3D9419091}"/>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Shape 100">
                <a:extLst>
                  <a:ext uri="{FF2B5EF4-FFF2-40B4-BE49-F238E27FC236}">
                    <a16:creationId xmlns:a16="http://schemas.microsoft.com/office/drawing/2014/main" id="{4963C897-2454-B7DB-13CF-BAE9405BC000}"/>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ysClr val="windowText" lastClr="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02" name="Content Placeholder 9">
            <a:extLst>
              <a:ext uri="{FF2B5EF4-FFF2-40B4-BE49-F238E27FC236}">
                <a16:creationId xmlns:a16="http://schemas.microsoft.com/office/drawing/2014/main" id="{02185081-C993-8FD1-5DE2-7B8E0F9178DD}"/>
              </a:ext>
            </a:extLst>
          </p:cNvPr>
          <p:cNvSpPr txBox="1">
            <a:spLocks/>
          </p:cNvSpPr>
          <p:nvPr/>
        </p:nvSpPr>
        <p:spPr>
          <a:xfrm>
            <a:off x="7269956" y="3636299"/>
            <a:ext cx="3002756" cy="322189"/>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1200"/>
              </a:spcBef>
              <a:spcAft>
                <a:spcPts val="1200"/>
              </a:spcAft>
              <a:defRPr/>
            </a:pPr>
            <a:r>
              <a:rPr lang="en-US" sz="1600">
                <a:solidFill>
                  <a:prstClr val="black"/>
                </a:solidFill>
                <a:latin typeface="Segoe UI Semibold"/>
                <a:cs typeface="Segoe UI Semilight" panose="020B0402040204020203" pitchFamily="34" charset="0"/>
              </a:rPr>
              <a:t>Memory management issues</a:t>
            </a:r>
          </a:p>
        </p:txBody>
      </p:sp>
      <p:grpSp>
        <p:nvGrpSpPr>
          <p:cNvPr id="103" name="Group 102">
            <a:extLst>
              <a:ext uri="{FF2B5EF4-FFF2-40B4-BE49-F238E27FC236}">
                <a16:creationId xmlns:a16="http://schemas.microsoft.com/office/drawing/2014/main" id="{0F01B6B5-3E32-689A-3E6C-512CE5A4714B}"/>
              </a:ext>
              <a:ext uri="{C183D7F6-B498-43B3-948B-1728B52AA6E4}">
                <adec:decorative xmlns:adec="http://schemas.microsoft.com/office/drawing/2017/decorative" val="1"/>
              </a:ext>
            </a:extLst>
          </p:cNvPr>
          <p:cNvGrpSpPr/>
          <p:nvPr/>
        </p:nvGrpSpPr>
        <p:grpSpPr>
          <a:xfrm>
            <a:off x="6662057" y="4299508"/>
            <a:ext cx="484992" cy="484992"/>
            <a:chOff x="566057" y="4499684"/>
            <a:chExt cx="484992" cy="484992"/>
          </a:xfrm>
        </p:grpSpPr>
        <p:sp>
          <p:nvSpPr>
            <p:cNvPr id="104" name="Oval 103">
              <a:extLst>
                <a:ext uri="{FF2B5EF4-FFF2-40B4-BE49-F238E27FC236}">
                  <a16:creationId xmlns:a16="http://schemas.microsoft.com/office/drawing/2014/main" id="{DDD77555-FEDE-0CC8-5CC9-04A4BCA349D4}"/>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7521B72F-899F-B6A6-0A55-45706317447F}"/>
                </a:ext>
              </a:extLst>
            </p:cNvPr>
            <p:cNvGrpSpPr/>
            <p:nvPr/>
          </p:nvGrpSpPr>
          <p:grpSpPr>
            <a:xfrm>
              <a:off x="671405" y="4605028"/>
              <a:ext cx="274297" cy="274296"/>
              <a:chOff x="887750" y="3967102"/>
              <a:chExt cx="952500" cy="952499"/>
            </a:xfrm>
          </p:grpSpPr>
          <p:sp>
            <p:nvSpPr>
              <p:cNvPr id="106" name="Freeform: Shape 105">
                <a:extLst>
                  <a:ext uri="{FF2B5EF4-FFF2-40B4-BE49-F238E27FC236}">
                    <a16:creationId xmlns:a16="http://schemas.microsoft.com/office/drawing/2014/main" id="{95717DFA-7462-6AD3-F18D-5A79A2C57210}"/>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ysClr val="windowText" lastClr="000000"/>
              </a:solidFill>
              <a:ln w="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106">
                <a:extLst>
                  <a:ext uri="{FF2B5EF4-FFF2-40B4-BE49-F238E27FC236}">
                    <a16:creationId xmlns:a16="http://schemas.microsoft.com/office/drawing/2014/main" id="{44E4C498-1688-8A81-5414-A165434610CE}"/>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ysClr val="windowText" lastClr="000000"/>
              </a:solidFill>
              <a:ln w="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Shape 107">
                <a:extLst>
                  <a:ext uri="{FF2B5EF4-FFF2-40B4-BE49-F238E27FC236}">
                    <a16:creationId xmlns:a16="http://schemas.microsoft.com/office/drawing/2014/main" id="{21F09F52-0659-B843-6CBC-81D90A3B3742}"/>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rgbClr val="0078D4"/>
              </a:solidFill>
              <a:ln w="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Shape 108">
                <a:extLst>
                  <a:ext uri="{FF2B5EF4-FFF2-40B4-BE49-F238E27FC236}">
                    <a16:creationId xmlns:a16="http://schemas.microsoft.com/office/drawing/2014/main" id="{9A6FFD65-DCE1-CE71-9272-47A8041760CB}"/>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rgbClr val="0078D4"/>
              </a:solidFill>
              <a:ln w="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10" name="Content Placeholder 10">
            <a:extLst>
              <a:ext uri="{FF2B5EF4-FFF2-40B4-BE49-F238E27FC236}">
                <a16:creationId xmlns:a16="http://schemas.microsoft.com/office/drawing/2014/main" id="{2E36A244-9277-9647-DD72-EF4B6D0EB890}"/>
              </a:ext>
            </a:extLst>
          </p:cNvPr>
          <p:cNvSpPr txBox="1">
            <a:spLocks/>
          </p:cNvSpPr>
          <p:nvPr/>
        </p:nvSpPr>
        <p:spPr>
          <a:xfrm>
            <a:off x="7270837" y="4238695"/>
            <a:ext cx="3091480" cy="648835"/>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1200"/>
              </a:spcBef>
              <a:spcAft>
                <a:spcPts val="1200"/>
              </a:spcAft>
              <a:defRPr/>
            </a:pPr>
            <a:r>
              <a:rPr lang="en-US" sz="1600">
                <a:solidFill>
                  <a:prstClr val="black"/>
                </a:solidFill>
                <a:latin typeface="Segoe UI Semibold"/>
                <a:cs typeface="Segoe UI Semilight" panose="020B0402040204020203" pitchFamily="34" charset="0"/>
              </a:rPr>
              <a:t>Backup and database restore difficulties</a:t>
            </a:r>
          </a:p>
        </p:txBody>
      </p:sp>
      <p:grpSp>
        <p:nvGrpSpPr>
          <p:cNvPr id="111" name="Group 110">
            <a:extLst>
              <a:ext uri="{FF2B5EF4-FFF2-40B4-BE49-F238E27FC236}">
                <a16:creationId xmlns:a16="http://schemas.microsoft.com/office/drawing/2014/main" id="{4CB4438D-212C-E002-4ED9-F32D40BF00A7}"/>
              </a:ext>
              <a:ext uri="{C183D7F6-B498-43B3-948B-1728B52AA6E4}">
                <adec:decorative xmlns:adec="http://schemas.microsoft.com/office/drawing/2017/decorative" val="1"/>
              </a:ext>
            </a:extLst>
          </p:cNvPr>
          <p:cNvGrpSpPr/>
          <p:nvPr/>
        </p:nvGrpSpPr>
        <p:grpSpPr>
          <a:xfrm>
            <a:off x="6662057" y="5021397"/>
            <a:ext cx="484992" cy="484992"/>
            <a:chOff x="7092600" y="4920884"/>
            <a:chExt cx="484992" cy="484992"/>
          </a:xfrm>
        </p:grpSpPr>
        <p:sp>
          <p:nvSpPr>
            <p:cNvPr id="112" name="Oval 111">
              <a:extLst>
                <a:ext uri="{FF2B5EF4-FFF2-40B4-BE49-F238E27FC236}">
                  <a16:creationId xmlns:a16="http://schemas.microsoft.com/office/drawing/2014/main" id="{C86414EE-18EE-A188-FCE5-41701B06BE1D}"/>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0BC68722-8AB8-BD4B-3B07-89FE2557A9CA}"/>
                </a:ext>
              </a:extLst>
            </p:cNvPr>
            <p:cNvGrpSpPr/>
            <p:nvPr/>
          </p:nvGrpSpPr>
          <p:grpSpPr>
            <a:xfrm flipH="1">
              <a:off x="7239089" y="5032035"/>
              <a:ext cx="192008" cy="262722"/>
              <a:chOff x="842035" y="3386465"/>
              <a:chExt cx="320346" cy="438324"/>
            </a:xfrm>
          </p:grpSpPr>
          <p:sp>
            <p:nvSpPr>
              <p:cNvPr id="114" name="Freeform: Shape 113">
                <a:extLst>
                  <a:ext uri="{FF2B5EF4-FFF2-40B4-BE49-F238E27FC236}">
                    <a16:creationId xmlns:a16="http://schemas.microsoft.com/office/drawing/2014/main" id="{851C3FE1-BFB7-8095-4D65-92D073D12CDB}"/>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ysClr val="windowText" lastClr="000000"/>
              </a:solidFill>
              <a:ln w="2976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Freeform: Shape 114">
                <a:extLst>
                  <a:ext uri="{FF2B5EF4-FFF2-40B4-BE49-F238E27FC236}">
                    <a16:creationId xmlns:a16="http://schemas.microsoft.com/office/drawing/2014/main" id="{A15A1C31-69B6-F0E4-C168-ADC0DA5CD5F8}"/>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rgbClr val="0078D4"/>
              </a:solidFill>
              <a:ln w="2976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16" name="Content Placeholder 11">
            <a:extLst>
              <a:ext uri="{FF2B5EF4-FFF2-40B4-BE49-F238E27FC236}">
                <a16:creationId xmlns:a16="http://schemas.microsoft.com/office/drawing/2014/main" id="{60248398-94CB-02F5-9CD3-8CAFC685F931}"/>
              </a:ext>
            </a:extLst>
          </p:cNvPr>
          <p:cNvSpPr txBox="1">
            <a:spLocks/>
          </p:cNvSpPr>
          <p:nvPr/>
        </p:nvSpPr>
        <p:spPr>
          <a:xfrm>
            <a:off x="7270245" y="5071383"/>
            <a:ext cx="2574285" cy="311327"/>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1200"/>
              </a:spcBef>
              <a:spcAft>
                <a:spcPts val="1200"/>
              </a:spcAft>
              <a:defRPr/>
            </a:pPr>
            <a:r>
              <a:rPr lang="en-US" sz="1600">
                <a:solidFill>
                  <a:prstClr val="black"/>
                </a:solidFill>
                <a:latin typeface="Segoe UI Semibold"/>
                <a:cs typeface="Segoe UI Semilight" panose="020B0402040204020203" pitchFamily="34" charset="0"/>
              </a:rPr>
              <a:t>Database engine efficiency </a:t>
            </a:r>
          </a:p>
        </p:txBody>
      </p:sp>
      <p:grpSp>
        <p:nvGrpSpPr>
          <p:cNvPr id="117" name="Group 116">
            <a:extLst>
              <a:ext uri="{FF2B5EF4-FFF2-40B4-BE49-F238E27FC236}">
                <a16:creationId xmlns:a16="http://schemas.microsoft.com/office/drawing/2014/main" id="{49BD24B0-CE7E-472E-BA9E-1CFA07B27F65}"/>
              </a:ext>
              <a:ext uri="{C183D7F6-B498-43B3-948B-1728B52AA6E4}">
                <adec:decorative xmlns:adec="http://schemas.microsoft.com/office/drawing/2017/decorative" val="1"/>
              </a:ext>
            </a:extLst>
          </p:cNvPr>
          <p:cNvGrpSpPr/>
          <p:nvPr/>
        </p:nvGrpSpPr>
        <p:grpSpPr>
          <a:xfrm>
            <a:off x="6662057" y="5730960"/>
            <a:ext cx="484992" cy="484992"/>
            <a:chOff x="7092600" y="5702748"/>
            <a:chExt cx="484992" cy="484992"/>
          </a:xfrm>
        </p:grpSpPr>
        <p:sp>
          <p:nvSpPr>
            <p:cNvPr id="118" name="Oval 117">
              <a:extLst>
                <a:ext uri="{FF2B5EF4-FFF2-40B4-BE49-F238E27FC236}">
                  <a16:creationId xmlns:a16="http://schemas.microsoft.com/office/drawing/2014/main" id="{75AC45B9-A938-BA25-7021-94E771C40A09}"/>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45E815E1-5E03-5FFF-9BD8-15A4FC342D46}"/>
                </a:ext>
              </a:extLst>
            </p:cNvPr>
            <p:cNvGrpSpPr/>
            <p:nvPr/>
          </p:nvGrpSpPr>
          <p:grpSpPr>
            <a:xfrm>
              <a:off x="7206249" y="5830517"/>
              <a:ext cx="257695" cy="229454"/>
              <a:chOff x="7862879" y="4233863"/>
              <a:chExt cx="797230" cy="709862"/>
            </a:xfrm>
          </p:grpSpPr>
          <p:sp>
            <p:nvSpPr>
              <p:cNvPr id="120" name="AutoShape 11">
                <a:extLst>
                  <a:ext uri="{FF2B5EF4-FFF2-40B4-BE49-F238E27FC236}">
                    <a16:creationId xmlns:a16="http://schemas.microsoft.com/office/drawing/2014/main" id="{15C1CDE9-85F4-5902-A8F2-4B74178DCC20}"/>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Rectangle 13">
                <a:extLst>
                  <a:ext uri="{FF2B5EF4-FFF2-40B4-BE49-F238E27FC236}">
                    <a16:creationId xmlns:a16="http://schemas.microsoft.com/office/drawing/2014/main" id="{90F1A8CB-85A1-6F58-C791-BA93652367A8}"/>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Rectangle 14">
                <a:extLst>
                  <a:ext uri="{FF2B5EF4-FFF2-40B4-BE49-F238E27FC236}">
                    <a16:creationId xmlns:a16="http://schemas.microsoft.com/office/drawing/2014/main" id="{B181672C-F3FC-7D64-A928-744E5643BF41}"/>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Rectangle 15">
                <a:extLst>
                  <a:ext uri="{FF2B5EF4-FFF2-40B4-BE49-F238E27FC236}">
                    <a16:creationId xmlns:a16="http://schemas.microsoft.com/office/drawing/2014/main" id="{4FF813C9-7E5F-7AA4-9BE6-F4391E8818BE}"/>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Rectangle 16">
                <a:extLst>
                  <a:ext uri="{FF2B5EF4-FFF2-40B4-BE49-F238E27FC236}">
                    <a16:creationId xmlns:a16="http://schemas.microsoft.com/office/drawing/2014/main" id="{82FA23A4-FA43-EB0F-084C-23C301C22C72}"/>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Rectangle 17">
                <a:extLst>
                  <a:ext uri="{FF2B5EF4-FFF2-40B4-BE49-F238E27FC236}">
                    <a16:creationId xmlns:a16="http://schemas.microsoft.com/office/drawing/2014/main" id="{B0D745E2-0536-FCFD-5168-106FBAC4F78A}"/>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Rectangle 18">
                <a:extLst>
                  <a:ext uri="{FF2B5EF4-FFF2-40B4-BE49-F238E27FC236}">
                    <a16:creationId xmlns:a16="http://schemas.microsoft.com/office/drawing/2014/main" id="{BB841515-85EE-6BCE-D6FC-0DD79FE3B257}"/>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Rectangle 19">
                <a:extLst>
                  <a:ext uri="{FF2B5EF4-FFF2-40B4-BE49-F238E27FC236}">
                    <a16:creationId xmlns:a16="http://schemas.microsoft.com/office/drawing/2014/main" id="{B33AAF04-B2EE-334B-DE81-ED8940974E45}"/>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Rectangle 20">
                <a:extLst>
                  <a:ext uri="{FF2B5EF4-FFF2-40B4-BE49-F238E27FC236}">
                    <a16:creationId xmlns:a16="http://schemas.microsoft.com/office/drawing/2014/main" id="{35B92F07-4A3C-2C8D-3341-79CBFBCE2414}"/>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21">
                <a:extLst>
                  <a:ext uri="{FF2B5EF4-FFF2-40B4-BE49-F238E27FC236}">
                    <a16:creationId xmlns:a16="http://schemas.microsoft.com/office/drawing/2014/main" id="{2B9A9766-232A-3F9E-6211-C9E3EB914F45}"/>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22">
                <a:extLst>
                  <a:ext uri="{FF2B5EF4-FFF2-40B4-BE49-F238E27FC236}">
                    <a16:creationId xmlns:a16="http://schemas.microsoft.com/office/drawing/2014/main" id="{7DB1FAFF-B402-295C-78E1-F680642DE2AF}"/>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Rectangle 23">
                <a:extLst>
                  <a:ext uri="{FF2B5EF4-FFF2-40B4-BE49-F238E27FC236}">
                    <a16:creationId xmlns:a16="http://schemas.microsoft.com/office/drawing/2014/main" id="{FFEE0091-8736-83D1-5771-3E72A1F19FEB}"/>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Rectangle 24">
                <a:extLst>
                  <a:ext uri="{FF2B5EF4-FFF2-40B4-BE49-F238E27FC236}">
                    <a16:creationId xmlns:a16="http://schemas.microsoft.com/office/drawing/2014/main" id="{42765A9D-6BF3-6D42-8C91-285ED74B49A5}"/>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33" name="Content Placeholder 12">
            <a:extLst>
              <a:ext uri="{FF2B5EF4-FFF2-40B4-BE49-F238E27FC236}">
                <a16:creationId xmlns:a16="http://schemas.microsoft.com/office/drawing/2014/main" id="{550073FC-F143-1F8F-A75D-A3B8564719AA}"/>
              </a:ext>
            </a:extLst>
          </p:cNvPr>
          <p:cNvSpPr txBox="1">
            <a:spLocks/>
          </p:cNvSpPr>
          <p:nvPr/>
        </p:nvSpPr>
        <p:spPr>
          <a:xfrm>
            <a:off x="7270691" y="5791082"/>
            <a:ext cx="3251548" cy="351788"/>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1200"/>
              </a:spcBef>
              <a:spcAft>
                <a:spcPts val="1200"/>
              </a:spcAft>
              <a:defRPr/>
            </a:pPr>
            <a:r>
              <a:rPr lang="en-US" sz="1600">
                <a:solidFill>
                  <a:prstClr val="black"/>
                </a:solidFill>
                <a:latin typeface="Segoe UI Semibold"/>
                <a:cs typeface="Segoe UI Semilight" panose="020B0402040204020203" pitchFamily="34" charset="0"/>
              </a:rPr>
              <a:t>Server configuration optimization</a:t>
            </a:r>
          </a:p>
        </p:txBody>
      </p:sp>
      <p:sp>
        <p:nvSpPr>
          <p:cNvPr id="137" name="Rectangle 136">
            <a:extLst>
              <a:ext uri="{FF2B5EF4-FFF2-40B4-BE49-F238E27FC236}">
                <a16:creationId xmlns:a16="http://schemas.microsoft.com/office/drawing/2014/main" id="{5D808F22-4CCD-347D-2F70-91E09B6F7414}"/>
              </a:ext>
              <a:ext uri="{C183D7F6-B498-43B3-948B-1728B52AA6E4}">
                <adec:decorative xmlns:adec="http://schemas.microsoft.com/office/drawing/2017/decorative" val="1"/>
              </a:ext>
            </a:extLst>
          </p:cNvPr>
          <p:cNvSpPr/>
          <p:nvPr/>
        </p:nvSpPr>
        <p:spPr>
          <a:xfrm>
            <a:off x="501224" y="2128195"/>
            <a:ext cx="5594776" cy="3943073"/>
          </a:xfrm>
          <a:prstGeom prst="rect">
            <a:avLst/>
          </a:prstGeom>
          <a:solidFill>
            <a:srgbClr val="0078D4">
              <a:lumMod val="20000"/>
              <a:lumOff val="80000"/>
              <a:alpha val="22000"/>
            </a:srgbClr>
          </a:solidFill>
          <a:ln w="6350" cap="flat" cmpd="sng" algn="ctr">
            <a:noFill/>
            <a:prstDash val="solid"/>
            <a:miter lim="800000"/>
          </a:ln>
          <a:effectLst/>
        </p:spPr>
        <p:txBody>
          <a:bodyPr lIns="54864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800" b="0" i="0" u="none" strike="noStrike" kern="0" cap="none" spc="0" normalizeH="0" baseline="0" noProof="0">
              <a:ln>
                <a:noFill/>
              </a:ln>
              <a:solidFill>
                <a:prstClr val="white"/>
              </a:solidFill>
              <a:effectLst/>
              <a:uLnTx/>
              <a:uFillTx/>
              <a:latin typeface="Segoe UI Semibold"/>
              <a:ea typeface="+mn-ea"/>
              <a:cs typeface="+mn-cs"/>
            </a:endParaRPr>
          </a:p>
        </p:txBody>
      </p:sp>
      <p:cxnSp>
        <p:nvCxnSpPr>
          <p:cNvPr id="138" name="Straight Connector 137">
            <a:extLst>
              <a:ext uri="{FF2B5EF4-FFF2-40B4-BE49-F238E27FC236}">
                <a16:creationId xmlns:a16="http://schemas.microsoft.com/office/drawing/2014/main" id="{23114237-0CA3-D385-4D07-33C799F8ECBD}"/>
              </a:ext>
              <a:ext uri="{C183D7F6-B498-43B3-948B-1728B52AA6E4}">
                <adec:decorative xmlns:adec="http://schemas.microsoft.com/office/drawing/2017/decorative" val="1"/>
              </a:ext>
            </a:extLst>
          </p:cNvPr>
          <p:cNvCxnSpPr>
            <a:cxnSpLocks/>
          </p:cNvCxnSpPr>
          <p:nvPr/>
        </p:nvCxnSpPr>
        <p:spPr>
          <a:xfrm>
            <a:off x="509218" y="2128195"/>
            <a:ext cx="5586782" cy="0"/>
          </a:xfrm>
          <a:prstGeom prst="line">
            <a:avLst/>
          </a:prstGeom>
          <a:noFill/>
          <a:ln w="19050" cap="flat" cmpd="sng" algn="ctr">
            <a:solidFill>
              <a:srgbClr val="0078D4"/>
            </a:solidFill>
            <a:prstDash val="solid"/>
            <a:miter lim="800000"/>
          </a:ln>
          <a:effectLst/>
        </p:spPr>
      </p:cxnSp>
      <p:cxnSp>
        <p:nvCxnSpPr>
          <p:cNvPr id="139" name="Straight Connector 138">
            <a:extLst>
              <a:ext uri="{FF2B5EF4-FFF2-40B4-BE49-F238E27FC236}">
                <a16:creationId xmlns:a16="http://schemas.microsoft.com/office/drawing/2014/main" id="{1BEB9578-4E89-4927-75EF-1B84B366A3B9}"/>
              </a:ext>
              <a:ext uri="{C183D7F6-B498-43B3-948B-1728B52AA6E4}">
                <adec:decorative xmlns:adec="http://schemas.microsoft.com/office/drawing/2017/decorative" val="1"/>
              </a:ext>
            </a:extLst>
          </p:cNvPr>
          <p:cNvCxnSpPr>
            <a:cxnSpLocks/>
          </p:cNvCxnSpPr>
          <p:nvPr/>
        </p:nvCxnSpPr>
        <p:spPr>
          <a:xfrm>
            <a:off x="509218" y="6071268"/>
            <a:ext cx="5586782" cy="0"/>
          </a:xfrm>
          <a:prstGeom prst="line">
            <a:avLst/>
          </a:prstGeom>
          <a:noFill/>
          <a:ln w="19050" cap="flat" cmpd="sng" algn="ctr">
            <a:solidFill>
              <a:srgbClr val="0078D4"/>
            </a:solidFill>
            <a:prstDash val="solid"/>
            <a:miter lim="800000"/>
          </a:ln>
          <a:effectLst/>
        </p:spPr>
      </p:cxnSp>
    </p:spTree>
    <p:extLst>
      <p:ext uri="{BB962C8B-B14F-4D97-AF65-F5344CB8AC3E}">
        <p14:creationId xmlns:p14="http://schemas.microsoft.com/office/powerpoint/2010/main" val="14989640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E05EF238-1D47-1C82-F7EE-056F67700314}"/>
              </a:ext>
              <a:ext uri="{C183D7F6-B498-43B3-948B-1728B52AA6E4}">
                <adec:decorative xmlns:adec="http://schemas.microsoft.com/office/drawing/2017/decorative" val="1"/>
              </a:ext>
            </a:extLst>
          </p:cNvPr>
          <p:cNvGrpSpPr/>
          <p:nvPr/>
        </p:nvGrpSpPr>
        <p:grpSpPr>
          <a:xfrm>
            <a:off x="0" y="-5559"/>
            <a:ext cx="12192508" cy="6863559"/>
            <a:chOff x="0" y="-5559"/>
            <a:chExt cx="12192508" cy="6863559"/>
          </a:xfrm>
        </p:grpSpPr>
        <p:pic>
          <p:nvPicPr>
            <p:cNvPr id="39" name="Picture 38">
              <a:extLst>
                <a:ext uri="{FF2B5EF4-FFF2-40B4-BE49-F238E27FC236}">
                  <a16:creationId xmlns:a16="http://schemas.microsoft.com/office/drawing/2014/main" id="{71764D42-B9CC-05BC-64C3-1333C453F3A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3663" b="11488"/>
            <a:stretch/>
          </p:blipFill>
          <p:spPr>
            <a:xfrm>
              <a:off x="0" y="-1"/>
              <a:ext cx="12192508" cy="6858001"/>
            </a:xfrm>
            <a:prstGeom prst="rect">
              <a:avLst/>
            </a:prstGeom>
          </p:spPr>
        </p:pic>
        <p:sp>
          <p:nvSpPr>
            <p:cNvPr id="40" name="Title 2">
              <a:extLst>
                <a:ext uri="{FF2B5EF4-FFF2-40B4-BE49-F238E27FC236}">
                  <a16:creationId xmlns:a16="http://schemas.microsoft.com/office/drawing/2014/main" id="{BFE9C01C-C49B-0D88-9CBE-A43080F60CB0}"/>
                </a:ext>
                <a:ext uri="{C183D7F6-B498-43B3-948B-1728B52AA6E4}">
                  <adec:decorative xmlns:adec="http://schemas.microsoft.com/office/drawing/2017/decorative" val="1"/>
                </a:ext>
              </a:extLst>
            </p:cNvPr>
            <p:cNvSpPr txBox="1">
              <a:spLocks/>
            </p:cNvSpPr>
            <p:nvPr/>
          </p:nvSpPr>
          <p:spPr bwMode="ltGray">
            <a:xfrm flipV="1">
              <a:off x="0" y="-5559"/>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D752CDEF-3F69-C6C9-DBEF-D0B2F80668A2}"/>
              </a:ext>
            </a:extLst>
          </p:cNvPr>
          <p:cNvSpPr>
            <a:spLocks noGrp="1"/>
          </p:cNvSpPr>
          <p:nvPr>
            <p:ph type="title"/>
          </p:nvPr>
        </p:nvSpPr>
        <p:spPr>
          <a:xfrm>
            <a:off x="563369" y="473236"/>
            <a:ext cx="11081177" cy="1020602"/>
          </a:xfrm>
        </p:spPr>
        <p:txBody>
          <a:bodyPr/>
          <a:lstStyle/>
          <a:p>
            <a:r>
              <a:rPr lang="en-CA">
                <a:solidFill>
                  <a:schemeClr val="bg1"/>
                </a:solidFill>
              </a:rPr>
              <a:t>How Azure can help (2 of 3)</a:t>
            </a:r>
          </a:p>
        </p:txBody>
      </p:sp>
      <p:sp>
        <p:nvSpPr>
          <p:cNvPr id="3" name="Rectangle 2">
            <a:extLst>
              <a:ext uri="{FF2B5EF4-FFF2-40B4-BE49-F238E27FC236}">
                <a16:creationId xmlns:a16="http://schemas.microsoft.com/office/drawing/2014/main" id="{79A0FF7E-941F-3FE4-5DB2-4FBFB8FCA733}"/>
              </a:ext>
              <a:ext uri="{C183D7F6-B498-43B3-948B-1728B52AA6E4}">
                <adec:decorative xmlns:adec="http://schemas.microsoft.com/office/drawing/2017/decorative" val="1"/>
              </a:ext>
            </a:extLst>
          </p:cNvPr>
          <p:cNvSpPr/>
          <p:nvPr/>
        </p:nvSpPr>
        <p:spPr bwMode="auto">
          <a:xfrm>
            <a:off x="0" y="3422231"/>
            <a:ext cx="12192000" cy="3455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hlinkClick r:id="rId4" action="ppaction://hlinksldjump"/>
            <a:extLst>
              <a:ext uri="{FF2B5EF4-FFF2-40B4-BE49-F238E27FC236}">
                <a16:creationId xmlns:a16="http://schemas.microsoft.com/office/drawing/2014/main" id="{A9B299D7-FED9-0A52-9CC9-FE08F0ED70D7}"/>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B4A41413-4742-F632-254C-861C6900E655}"/>
              </a:ext>
              <a:ext uri="{C183D7F6-B498-43B3-948B-1728B52AA6E4}">
                <adec:decorative xmlns:adec="http://schemas.microsoft.com/office/drawing/2017/decorative" val="1"/>
              </a:ext>
            </a:extLst>
          </p:cNvPr>
          <p:cNvGrpSpPr/>
          <p:nvPr/>
        </p:nvGrpSpPr>
        <p:grpSpPr>
          <a:xfrm>
            <a:off x="2011396" y="2981868"/>
            <a:ext cx="459505" cy="806706"/>
            <a:chOff x="2762431" y="2145656"/>
            <a:chExt cx="965275" cy="1694636"/>
          </a:xfrm>
        </p:grpSpPr>
        <p:sp>
          <p:nvSpPr>
            <p:cNvPr id="6" name="Arrow: Right 5">
              <a:extLst>
                <a:ext uri="{FF2B5EF4-FFF2-40B4-BE49-F238E27FC236}">
                  <a16:creationId xmlns:a16="http://schemas.microsoft.com/office/drawing/2014/main" id="{94C044EB-40FA-2194-58A5-9E304039C00D}"/>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5307EF18-0F51-82D7-9645-EA0C0A89C5C1}"/>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Freeform 47">
              <a:extLst>
                <a:ext uri="{FF2B5EF4-FFF2-40B4-BE49-F238E27FC236}">
                  <a16:creationId xmlns:a16="http://schemas.microsoft.com/office/drawing/2014/main" id="{B6434287-1EF5-FB06-BAFD-24E392C80312}"/>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Arrow: Right 8">
              <a:extLst>
                <a:ext uri="{FF2B5EF4-FFF2-40B4-BE49-F238E27FC236}">
                  <a16:creationId xmlns:a16="http://schemas.microsoft.com/office/drawing/2014/main" id="{E7E4F9AE-52DB-28B4-C59E-CC0E16D52796}"/>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771863EF-7674-9737-D38D-B8BD58DBA24C}"/>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 name="Content Placeholder 3">
            <a:extLst>
              <a:ext uri="{FF2B5EF4-FFF2-40B4-BE49-F238E27FC236}">
                <a16:creationId xmlns:a16="http://schemas.microsoft.com/office/drawing/2014/main" id="{CE25E3F8-E174-9265-3849-53D29968FA1C}"/>
              </a:ext>
            </a:extLst>
          </p:cNvPr>
          <p:cNvSpPr txBox="1">
            <a:spLocks/>
          </p:cNvSpPr>
          <p:nvPr/>
        </p:nvSpPr>
        <p:spPr>
          <a:xfrm>
            <a:off x="467002" y="4313325"/>
            <a:ext cx="3528873"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sz="1800" b="1">
                <a:solidFill>
                  <a:schemeClr val="accent4"/>
                </a:solidFill>
                <a:latin typeface="Segoe UI Semibold"/>
              </a:rPr>
              <a:t>Right-size your infrastructure and increase availability</a:t>
            </a:r>
          </a:p>
        </p:txBody>
      </p:sp>
      <p:sp>
        <p:nvSpPr>
          <p:cNvPr id="12" name="Content Placeholder 5">
            <a:extLst>
              <a:ext uri="{FF2B5EF4-FFF2-40B4-BE49-F238E27FC236}">
                <a16:creationId xmlns:a16="http://schemas.microsoft.com/office/drawing/2014/main" id="{9D35A25E-82DF-BAD1-BF3E-580F9EEB9425}"/>
              </a:ext>
            </a:extLst>
          </p:cNvPr>
          <p:cNvSpPr txBox="1">
            <a:spLocks/>
          </p:cNvSpPr>
          <p:nvPr/>
        </p:nvSpPr>
        <p:spPr>
          <a:xfrm>
            <a:off x="467002" y="4990137"/>
            <a:ext cx="3497084" cy="13070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sz="1600">
                <a:latin typeface="Segoe UI" panose="020B0502040204020203" pitchFamily="34" charset="0"/>
              </a:rPr>
              <a:t>Ensure zero-down-time deployments using an enterprise-grade web hosting platform that serves over 2M sites and processes 41B requests and 9T SQL queries per day</a:t>
            </a:r>
          </a:p>
        </p:txBody>
      </p:sp>
      <p:cxnSp>
        <p:nvCxnSpPr>
          <p:cNvPr id="13" name="Straight Connector 12">
            <a:extLst>
              <a:ext uri="{FF2B5EF4-FFF2-40B4-BE49-F238E27FC236}">
                <a16:creationId xmlns:a16="http://schemas.microsoft.com/office/drawing/2014/main" id="{396F3506-67EF-4279-C731-036EF945F389}"/>
              </a:ext>
              <a:ext uri="{C183D7F6-B498-43B3-948B-1728B52AA6E4}">
                <adec:decorative xmlns:adec="http://schemas.microsoft.com/office/drawing/2017/decorative" val="1"/>
              </a:ext>
            </a:extLst>
          </p:cNvPr>
          <p:cNvCxnSpPr/>
          <p:nvPr/>
        </p:nvCxnSpPr>
        <p:spPr>
          <a:xfrm>
            <a:off x="4261850" y="4213576"/>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hlinkClick r:id="rId5" action="ppaction://hlinksldjump"/>
            <a:extLst>
              <a:ext uri="{FF2B5EF4-FFF2-40B4-BE49-F238E27FC236}">
                <a16:creationId xmlns:a16="http://schemas.microsoft.com/office/drawing/2014/main" id="{15C69CB6-8E44-C8A3-B666-6BF045248B6C}"/>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sp>
        <p:nvSpPr>
          <p:cNvPr id="16" name="AutoShape 37">
            <a:extLst>
              <a:ext uri="{FF2B5EF4-FFF2-40B4-BE49-F238E27FC236}">
                <a16:creationId xmlns:a16="http://schemas.microsoft.com/office/drawing/2014/main" id="{8D34AA9C-55D9-3D68-A29A-84E80B5D94C6}"/>
              </a:ext>
              <a:ext uri="{C183D7F6-B498-43B3-948B-1728B52AA6E4}">
                <adec:decorative xmlns:adec="http://schemas.microsoft.com/office/drawing/2017/decorative" val="1"/>
              </a:ext>
            </a:extLst>
          </p:cNvPr>
          <p:cNvSpPr>
            <a:spLocks noChangeAspect="1" noChangeArrowheads="1" noTextEdit="1"/>
          </p:cNvSpPr>
          <p:nvPr/>
        </p:nvSpPr>
        <p:spPr bwMode="auto">
          <a:xfrm>
            <a:off x="5831305" y="3119530"/>
            <a:ext cx="531385" cy="53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39">
            <a:extLst>
              <a:ext uri="{FF2B5EF4-FFF2-40B4-BE49-F238E27FC236}">
                <a16:creationId xmlns:a16="http://schemas.microsoft.com/office/drawing/2014/main" id="{339FAE26-01AD-5809-F602-33F8FBE4BB6B}"/>
              </a:ext>
              <a:ext uri="{C183D7F6-B498-43B3-948B-1728B52AA6E4}">
                <adec:decorative xmlns:adec="http://schemas.microsoft.com/office/drawing/2017/decorative" val="1"/>
              </a:ext>
            </a:extLst>
          </p:cNvPr>
          <p:cNvSpPr>
            <a:spLocks/>
          </p:cNvSpPr>
          <p:nvPr/>
        </p:nvSpPr>
        <p:spPr bwMode="auto">
          <a:xfrm>
            <a:off x="6322771" y="3404940"/>
            <a:ext cx="146486" cy="230996"/>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40">
            <a:extLst>
              <a:ext uri="{FF2B5EF4-FFF2-40B4-BE49-F238E27FC236}">
                <a16:creationId xmlns:a16="http://schemas.microsoft.com/office/drawing/2014/main" id="{C745023B-438D-E32F-6F01-25D21893B437}"/>
              </a:ext>
              <a:ext uri="{C183D7F6-B498-43B3-948B-1728B52AA6E4}">
                <adec:decorative xmlns:adec="http://schemas.microsoft.com/office/drawing/2017/decorative" val="1"/>
              </a:ext>
            </a:extLst>
          </p:cNvPr>
          <p:cNvSpPr>
            <a:spLocks/>
          </p:cNvSpPr>
          <p:nvPr/>
        </p:nvSpPr>
        <p:spPr bwMode="auto">
          <a:xfrm>
            <a:off x="5722743" y="3134507"/>
            <a:ext cx="152119" cy="230996"/>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41">
            <a:extLst>
              <a:ext uri="{FF2B5EF4-FFF2-40B4-BE49-F238E27FC236}">
                <a16:creationId xmlns:a16="http://schemas.microsoft.com/office/drawing/2014/main" id="{F7919F40-AF3C-6C6F-8F08-05D69B60949C}"/>
              </a:ext>
              <a:ext uri="{C183D7F6-B498-43B3-948B-1728B52AA6E4}">
                <adec:decorative xmlns:adec="http://schemas.microsoft.com/office/drawing/2017/decorative" val="1"/>
              </a:ext>
            </a:extLst>
          </p:cNvPr>
          <p:cNvSpPr>
            <a:spLocks/>
          </p:cNvSpPr>
          <p:nvPr/>
        </p:nvSpPr>
        <p:spPr bwMode="auto">
          <a:xfrm>
            <a:off x="5846692" y="3607765"/>
            <a:ext cx="230996" cy="152119"/>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42">
            <a:extLst>
              <a:ext uri="{FF2B5EF4-FFF2-40B4-BE49-F238E27FC236}">
                <a16:creationId xmlns:a16="http://schemas.microsoft.com/office/drawing/2014/main" id="{B01DF06D-0F5E-7B2D-8A35-FB4936F7551C}"/>
              </a:ext>
              <a:ext uri="{C183D7F6-B498-43B3-948B-1728B52AA6E4}">
                <adec:decorative xmlns:adec="http://schemas.microsoft.com/office/drawing/2017/decorative" val="1"/>
              </a:ext>
            </a:extLst>
          </p:cNvPr>
          <p:cNvSpPr>
            <a:spLocks/>
          </p:cNvSpPr>
          <p:nvPr/>
        </p:nvSpPr>
        <p:spPr bwMode="auto">
          <a:xfrm>
            <a:off x="5722742" y="3404940"/>
            <a:ext cx="152119" cy="230996"/>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43">
            <a:extLst>
              <a:ext uri="{FF2B5EF4-FFF2-40B4-BE49-F238E27FC236}">
                <a16:creationId xmlns:a16="http://schemas.microsoft.com/office/drawing/2014/main" id="{DFA2AE44-5AEF-F4F3-7426-B8E47BEA18F6}"/>
              </a:ext>
              <a:ext uri="{C183D7F6-B498-43B3-948B-1728B52AA6E4}">
                <adec:decorative xmlns:adec="http://schemas.microsoft.com/office/drawing/2017/decorative" val="1"/>
              </a:ext>
            </a:extLst>
          </p:cNvPr>
          <p:cNvSpPr>
            <a:spLocks/>
          </p:cNvSpPr>
          <p:nvPr/>
        </p:nvSpPr>
        <p:spPr bwMode="auto">
          <a:xfrm>
            <a:off x="6322769" y="3134507"/>
            <a:ext cx="146486" cy="230996"/>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44">
            <a:extLst>
              <a:ext uri="{FF2B5EF4-FFF2-40B4-BE49-F238E27FC236}">
                <a16:creationId xmlns:a16="http://schemas.microsoft.com/office/drawing/2014/main" id="{E7614AFF-7FD7-6FE3-AB9F-AF230D40E267}"/>
              </a:ext>
              <a:ext uri="{C183D7F6-B498-43B3-948B-1728B52AA6E4}">
                <adec:decorative xmlns:adec="http://schemas.microsoft.com/office/drawing/2017/decorative" val="1"/>
              </a:ext>
            </a:extLst>
          </p:cNvPr>
          <p:cNvSpPr>
            <a:spLocks/>
          </p:cNvSpPr>
          <p:nvPr/>
        </p:nvSpPr>
        <p:spPr bwMode="auto">
          <a:xfrm>
            <a:off x="6117126" y="3607765"/>
            <a:ext cx="230996" cy="152119"/>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46">
            <a:extLst>
              <a:ext uri="{FF2B5EF4-FFF2-40B4-BE49-F238E27FC236}">
                <a16:creationId xmlns:a16="http://schemas.microsoft.com/office/drawing/2014/main" id="{008B2D66-B2A8-C717-E9F8-494699AE50C9}"/>
              </a:ext>
              <a:ext uri="{C183D7F6-B498-43B3-948B-1728B52AA6E4}">
                <adec:decorative xmlns:adec="http://schemas.microsoft.com/office/drawing/2017/decorative" val="1"/>
              </a:ext>
            </a:extLst>
          </p:cNvPr>
          <p:cNvSpPr>
            <a:spLocks/>
          </p:cNvSpPr>
          <p:nvPr/>
        </p:nvSpPr>
        <p:spPr bwMode="auto">
          <a:xfrm>
            <a:off x="5846689" y="3010559"/>
            <a:ext cx="230996" cy="14930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B14348A6-BF85-DE13-8565-ADE9E3131C26}"/>
              </a:ext>
              <a:ext uri="{C183D7F6-B498-43B3-948B-1728B52AA6E4}">
                <adec:decorative xmlns:adec="http://schemas.microsoft.com/office/drawing/2017/decorative" val="1"/>
              </a:ext>
            </a:extLst>
          </p:cNvPr>
          <p:cNvGrpSpPr/>
          <p:nvPr/>
        </p:nvGrpSpPr>
        <p:grpSpPr>
          <a:xfrm>
            <a:off x="6119943" y="3010558"/>
            <a:ext cx="301790" cy="197836"/>
            <a:chOff x="9080197" y="1845683"/>
            <a:chExt cx="795746" cy="521644"/>
          </a:xfrm>
          <a:solidFill>
            <a:schemeClr val="accent4"/>
          </a:solidFill>
        </p:grpSpPr>
        <p:sp>
          <p:nvSpPr>
            <p:cNvPr id="26" name="Freeform 45">
              <a:extLst>
                <a:ext uri="{FF2B5EF4-FFF2-40B4-BE49-F238E27FC236}">
                  <a16:creationId xmlns:a16="http://schemas.microsoft.com/office/drawing/2014/main" id="{6C80FC75-6F74-EF22-856E-E03AC35A122E}"/>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Isosceles Triangle 26">
              <a:extLst>
                <a:ext uri="{FF2B5EF4-FFF2-40B4-BE49-F238E27FC236}">
                  <a16:creationId xmlns:a16="http://schemas.microsoft.com/office/drawing/2014/main" id="{2F07839C-3549-34C6-0E58-5B8ACEB0CF65}"/>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5" name="Freeform 47">
            <a:extLst>
              <a:ext uri="{FF2B5EF4-FFF2-40B4-BE49-F238E27FC236}">
                <a16:creationId xmlns:a16="http://schemas.microsoft.com/office/drawing/2014/main" id="{255E04E5-FFC9-6BE3-B76D-021FAEA28607}"/>
              </a:ext>
              <a:ext uri="{C183D7F6-B498-43B3-948B-1728B52AA6E4}">
                <adec:decorative xmlns:adec="http://schemas.microsoft.com/office/drawing/2017/decorative" val="1"/>
              </a:ext>
            </a:extLst>
          </p:cNvPr>
          <p:cNvSpPr>
            <a:spLocks/>
          </p:cNvSpPr>
          <p:nvPr/>
        </p:nvSpPr>
        <p:spPr bwMode="auto">
          <a:xfrm>
            <a:off x="5853620" y="3241957"/>
            <a:ext cx="486756" cy="286528"/>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Content Placeholder 9">
            <a:extLst>
              <a:ext uri="{FF2B5EF4-FFF2-40B4-BE49-F238E27FC236}">
                <a16:creationId xmlns:a16="http://schemas.microsoft.com/office/drawing/2014/main" id="{62A2AFEE-E599-311B-A804-31A41DD64CA3}"/>
              </a:ext>
            </a:extLst>
          </p:cNvPr>
          <p:cNvSpPr txBox="1">
            <a:spLocks/>
          </p:cNvSpPr>
          <p:nvPr/>
        </p:nvSpPr>
        <p:spPr>
          <a:xfrm>
            <a:off x="4527825" y="4316730"/>
            <a:ext cx="3178602" cy="769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None/>
              <a:defRPr/>
            </a:pPr>
            <a:r>
              <a:rPr lang="en-US" sz="1800" b="1">
                <a:solidFill>
                  <a:schemeClr val="accent4"/>
                </a:solidFill>
                <a:latin typeface="Segoe UI Semibold"/>
              </a:rPr>
              <a:t>Get up to speed quickly on a platform tailored for .NET</a:t>
            </a:r>
          </a:p>
        </p:txBody>
      </p:sp>
      <p:sp>
        <p:nvSpPr>
          <p:cNvPr id="29" name="Content Placeholder 10">
            <a:extLst>
              <a:ext uri="{FF2B5EF4-FFF2-40B4-BE49-F238E27FC236}">
                <a16:creationId xmlns:a16="http://schemas.microsoft.com/office/drawing/2014/main" id="{34ACE3E1-8235-546A-0D84-9A85C7CAFD03}"/>
              </a:ext>
            </a:extLst>
          </p:cNvPr>
          <p:cNvSpPr txBox="1">
            <a:spLocks/>
          </p:cNvSpPr>
          <p:nvPr/>
        </p:nvSpPr>
        <p:spPr>
          <a:xfrm>
            <a:off x="4527825" y="4990137"/>
            <a:ext cx="3178602" cy="10206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sz="1600">
                <a:latin typeface="Segoe UI" panose="020B0502040204020203" pitchFamily="34" charset="0"/>
              </a:rPr>
              <a:t>Designed product and interface to be familiar from day one for .NET developers and SQL DBAs</a:t>
            </a:r>
          </a:p>
        </p:txBody>
      </p:sp>
      <p:cxnSp>
        <p:nvCxnSpPr>
          <p:cNvPr id="30" name="Straight Connector 29">
            <a:extLst>
              <a:ext uri="{FF2B5EF4-FFF2-40B4-BE49-F238E27FC236}">
                <a16:creationId xmlns:a16="http://schemas.microsoft.com/office/drawing/2014/main" id="{17A511A3-AB8A-DC73-3797-A61DE3EA1171}"/>
              </a:ext>
              <a:ext uri="{C183D7F6-B498-43B3-948B-1728B52AA6E4}">
                <adec:decorative xmlns:adec="http://schemas.microsoft.com/office/drawing/2017/decorative" val="1"/>
              </a:ext>
            </a:extLst>
          </p:cNvPr>
          <p:cNvCxnSpPr/>
          <p:nvPr/>
        </p:nvCxnSpPr>
        <p:spPr>
          <a:xfrm>
            <a:off x="7972402" y="4213576"/>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hlinkClick r:id="rId6" action="ppaction://hlinksldjump"/>
            <a:extLst>
              <a:ext uri="{FF2B5EF4-FFF2-40B4-BE49-F238E27FC236}">
                <a16:creationId xmlns:a16="http://schemas.microsoft.com/office/drawing/2014/main" id="{738E1B28-6B74-281F-5360-CD832EE0610E}"/>
              </a:ext>
              <a:ext uri="{C183D7F6-B498-43B3-948B-1728B52AA6E4}">
                <adec:decorative xmlns:adec="http://schemas.microsoft.com/office/drawing/2017/decorative" val="1"/>
              </a:ext>
            </a:extLst>
          </p:cNvPr>
          <p:cNvSpPr/>
          <p:nvPr/>
        </p:nvSpPr>
        <p:spPr>
          <a:xfrm>
            <a:off x="9269136" y="2692494"/>
            <a:ext cx="1385455" cy="1385455"/>
          </a:xfrm>
          <a:prstGeom prst="ellipse">
            <a:avLst/>
          </a:prstGeom>
          <a:solidFill>
            <a:srgbClr val="E6E6E6"/>
          </a:solidFill>
          <a:ln w="38100" cap="flat" cmpd="sng" algn="ctr">
            <a:solidFill>
              <a:schemeClr val="accent4"/>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089B531D-0DE2-EC2B-C329-C0CDC61D2F77}"/>
              </a:ext>
              <a:ext uri="{C183D7F6-B498-43B3-948B-1728B52AA6E4}">
                <adec:decorative xmlns:adec="http://schemas.microsoft.com/office/drawing/2017/decorative" val="1"/>
              </a:ext>
            </a:extLst>
          </p:cNvPr>
          <p:cNvGrpSpPr/>
          <p:nvPr/>
        </p:nvGrpSpPr>
        <p:grpSpPr>
          <a:xfrm>
            <a:off x="9546218" y="3021743"/>
            <a:ext cx="892250" cy="726957"/>
            <a:chOff x="-517628" y="4158749"/>
            <a:chExt cx="571363" cy="465516"/>
          </a:xfrm>
        </p:grpSpPr>
        <p:grpSp>
          <p:nvGrpSpPr>
            <p:cNvPr id="33" name="speedometer" descr="speedometer">
              <a:extLst>
                <a:ext uri="{FF2B5EF4-FFF2-40B4-BE49-F238E27FC236}">
                  <a16:creationId xmlns:a16="http://schemas.microsoft.com/office/drawing/2014/main" id="{CFEDD4B7-1A38-32CF-239A-E8D25575354F}"/>
                </a:ext>
              </a:extLst>
            </p:cNvPr>
            <p:cNvGrpSpPr/>
            <p:nvPr/>
          </p:nvGrpSpPr>
          <p:grpSpPr>
            <a:xfrm rot="19591726" flipH="1">
              <a:off x="-517628" y="4158749"/>
              <a:ext cx="379517" cy="332754"/>
              <a:chOff x="-516564" y="4218437"/>
              <a:chExt cx="379517" cy="332754"/>
            </a:xfrm>
            <a:solidFill>
              <a:schemeClr val="tx1"/>
            </a:solidFill>
          </p:grpSpPr>
          <p:sp>
            <p:nvSpPr>
              <p:cNvPr id="35" name="Freeform: Shape 34">
                <a:extLst>
                  <a:ext uri="{FF2B5EF4-FFF2-40B4-BE49-F238E27FC236}">
                    <a16:creationId xmlns:a16="http://schemas.microsoft.com/office/drawing/2014/main" id="{D207D6C3-5232-9590-7242-5267205914B0}"/>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1C42560-B803-733E-B13A-B1CEA42B15FD}"/>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 name="Freeform 137">
              <a:extLst>
                <a:ext uri="{FF2B5EF4-FFF2-40B4-BE49-F238E27FC236}">
                  <a16:creationId xmlns:a16="http://schemas.microsoft.com/office/drawing/2014/main" id="{1571E151-F1E1-4DE7-3688-E49E926AD88E}"/>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Content Placeholder 12">
            <a:extLst>
              <a:ext uri="{FF2B5EF4-FFF2-40B4-BE49-F238E27FC236}">
                <a16:creationId xmlns:a16="http://schemas.microsoft.com/office/drawing/2014/main" id="{E1AC8B2C-7C18-B6C2-8525-A1F7C0F196A0}"/>
              </a:ext>
            </a:extLst>
          </p:cNvPr>
          <p:cNvSpPr txBox="1">
            <a:spLocks/>
          </p:cNvSpPr>
          <p:nvPr/>
        </p:nvSpPr>
        <p:spPr>
          <a:xfrm>
            <a:off x="8243140" y="4316727"/>
            <a:ext cx="3178602" cy="769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sz="1800" b="1">
                <a:solidFill>
                  <a:schemeClr val="accent4"/>
                </a:solidFill>
                <a:latin typeface="Segoe UI Semibold"/>
              </a:rPr>
              <a:t>Secure your applications and databases</a:t>
            </a:r>
          </a:p>
        </p:txBody>
      </p:sp>
      <p:sp>
        <p:nvSpPr>
          <p:cNvPr id="38" name="Content Placeholder 13">
            <a:extLst>
              <a:ext uri="{FF2B5EF4-FFF2-40B4-BE49-F238E27FC236}">
                <a16:creationId xmlns:a16="http://schemas.microsoft.com/office/drawing/2014/main" id="{392BFD55-9507-8108-16B8-54C426C153C0}"/>
              </a:ext>
            </a:extLst>
          </p:cNvPr>
          <p:cNvSpPr txBox="1">
            <a:spLocks/>
          </p:cNvSpPr>
          <p:nvPr/>
        </p:nvSpPr>
        <p:spPr>
          <a:xfrm>
            <a:off x="8238377" y="4990135"/>
            <a:ext cx="3178602" cy="102060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sz="1600">
                <a:latin typeface="Segoe UI" panose="020B0502040204020203" pitchFamily="34" charset="0"/>
              </a:rPr>
              <a:t>Protect your applications and improve security posture with built-in web app and database security controls</a:t>
            </a:r>
          </a:p>
        </p:txBody>
      </p:sp>
    </p:spTree>
    <p:extLst>
      <p:ext uri="{BB962C8B-B14F-4D97-AF65-F5344CB8AC3E}">
        <p14:creationId xmlns:p14="http://schemas.microsoft.com/office/powerpoint/2010/main" val="2084539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79E49B0-59B0-1A95-5801-1D4EFD536CD6}"/>
              </a:ext>
              <a:ext uri="{C183D7F6-B498-43B3-948B-1728B52AA6E4}">
                <adec:decorative xmlns:adec="http://schemas.microsoft.com/office/drawing/2017/decorative" val="1"/>
              </a:ext>
            </a:extLst>
          </p:cNvPr>
          <p:cNvSpPr/>
          <p:nvPr/>
        </p:nvSpPr>
        <p:spPr bwMode="auto">
          <a:xfrm>
            <a:off x="0" y="0"/>
            <a:ext cx="5499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92BD0351-A8D3-8535-64CA-6DDC30ACE475}"/>
              </a:ext>
            </a:extLst>
          </p:cNvPr>
          <p:cNvSpPr>
            <a:spLocks noGrp="1"/>
          </p:cNvSpPr>
          <p:nvPr>
            <p:ph type="title"/>
          </p:nvPr>
        </p:nvSpPr>
        <p:spPr>
          <a:xfrm>
            <a:off x="427997" y="3501612"/>
            <a:ext cx="3993173" cy="1107996"/>
          </a:xfrm>
        </p:spPr>
        <p:txBody>
          <a:bodyPr/>
          <a:lstStyle/>
          <a:p>
            <a:pPr defTabSz="932742">
              <a:defRPr/>
            </a:pPr>
            <a:r>
              <a:rPr lang="en-US" sz="3600" spc="-50">
                <a:solidFill>
                  <a:schemeClr val="bg1"/>
                </a:solidFill>
                <a:latin typeface="Segoe UI Semibold"/>
              </a:rPr>
              <a:t>Ship New Features</a:t>
            </a:r>
            <a:r>
              <a:rPr lang="en-US" sz="3600" spc="-50" baseline="0">
                <a:solidFill>
                  <a:schemeClr val="bg1"/>
                </a:solidFill>
                <a:latin typeface="Segoe UI Semibold"/>
              </a:rPr>
              <a:t> </a:t>
            </a:r>
            <a:r>
              <a:rPr lang="en-US" sz="3600" spc="-50">
                <a:solidFill>
                  <a:schemeClr val="bg1"/>
                </a:solidFill>
                <a:latin typeface="Segoe UI Semibold"/>
              </a:rPr>
              <a:t>Faster</a:t>
            </a:r>
          </a:p>
        </p:txBody>
      </p:sp>
      <p:grpSp>
        <p:nvGrpSpPr>
          <p:cNvPr id="3" name="!!Group 4">
            <a:extLst>
              <a:ext uri="{FF2B5EF4-FFF2-40B4-BE49-F238E27FC236}">
                <a16:creationId xmlns:a16="http://schemas.microsoft.com/office/drawing/2014/main" id="{44E5441B-8225-3509-6B54-CE6B1970B420}"/>
              </a:ext>
              <a:ext uri="{C183D7F6-B498-43B3-948B-1728B52AA6E4}">
                <adec:decorative xmlns:adec="http://schemas.microsoft.com/office/drawing/2017/decorative" val="1"/>
              </a:ext>
            </a:extLst>
          </p:cNvPr>
          <p:cNvGrpSpPr/>
          <p:nvPr/>
        </p:nvGrpSpPr>
        <p:grpSpPr>
          <a:xfrm>
            <a:off x="2689247" y="2286693"/>
            <a:ext cx="953491" cy="953491"/>
            <a:chOff x="9338694" y="2228640"/>
            <a:chExt cx="1445504" cy="1445504"/>
          </a:xfrm>
        </p:grpSpPr>
        <p:sp>
          <p:nvSpPr>
            <p:cNvPr id="4" name="Oval 3">
              <a:extLst>
                <a:ext uri="{FF2B5EF4-FFF2-40B4-BE49-F238E27FC236}">
                  <a16:creationId xmlns:a16="http://schemas.microsoft.com/office/drawing/2014/main" id="{1A516F51-86EC-78ED-80E1-B71A90331F87}"/>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E97E0D0-BA54-268D-87D8-26A9C57F64F8}"/>
                </a:ext>
              </a:extLst>
            </p:cNvPr>
            <p:cNvGrpSpPr/>
            <p:nvPr/>
          </p:nvGrpSpPr>
          <p:grpSpPr>
            <a:xfrm>
              <a:off x="9728721" y="2507777"/>
              <a:ext cx="665417" cy="887219"/>
              <a:chOff x="11329483" y="1155806"/>
              <a:chExt cx="659423" cy="879230"/>
            </a:xfrm>
          </p:grpSpPr>
          <p:sp>
            <p:nvSpPr>
              <p:cNvPr id="6" name="Freeform: Shape 5">
                <a:extLst>
                  <a:ext uri="{FF2B5EF4-FFF2-40B4-BE49-F238E27FC236}">
                    <a16:creationId xmlns:a16="http://schemas.microsoft.com/office/drawing/2014/main" id="{1DF5DF68-ACBB-3D79-556C-EADEC078FE8F}"/>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0456AF8A-36A7-B3E4-174E-EB659EB71332}"/>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4"/>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8" name="Picture 7" descr="A man working on his laptop.">
            <a:extLst>
              <a:ext uri="{FF2B5EF4-FFF2-40B4-BE49-F238E27FC236}">
                <a16:creationId xmlns:a16="http://schemas.microsoft.com/office/drawing/2014/main" id="{0EABA63E-9768-8478-9727-E92C3E45FC67}"/>
              </a:ext>
            </a:extLst>
          </p:cNvPr>
          <p:cNvPicPr>
            <a:picLocks noChangeAspect="1"/>
          </p:cNvPicPr>
          <p:nvPr/>
        </p:nvPicPr>
        <p:blipFill rotWithShape="1">
          <a:blip r:embed="rId3"/>
          <a:srcRect l="1" t="2730" r="38938" b="5550"/>
          <a:stretch/>
        </p:blipFill>
        <p:spPr>
          <a:xfrm>
            <a:off x="5343524" y="0"/>
            <a:ext cx="6848475" cy="6858000"/>
          </a:xfrm>
          <a:prstGeom prst="rect">
            <a:avLst/>
          </a:prstGeom>
        </p:spPr>
      </p:pic>
      <p:grpSp>
        <p:nvGrpSpPr>
          <p:cNvPr id="9" name="Group 8">
            <a:extLst>
              <a:ext uri="{FF2B5EF4-FFF2-40B4-BE49-F238E27FC236}">
                <a16:creationId xmlns:a16="http://schemas.microsoft.com/office/drawing/2014/main" id="{02553EA7-C50F-9949-1916-85E8B2E8E931}"/>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10" name="Oval 9">
              <a:extLst>
                <a:ext uri="{FF2B5EF4-FFF2-40B4-BE49-F238E27FC236}">
                  <a16:creationId xmlns:a16="http://schemas.microsoft.com/office/drawing/2014/main" id="{3486BCB9-011C-8A3D-A9F5-9488B97D2278}"/>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 name="Graphic 47" descr="scales, legal">
              <a:extLst>
                <a:ext uri="{FF2B5EF4-FFF2-40B4-BE49-F238E27FC236}">
                  <a16:creationId xmlns:a16="http://schemas.microsoft.com/office/drawing/2014/main" id="{467CC040-190E-6B18-B529-7D993D515D1B}"/>
                </a:ext>
              </a:extLst>
            </p:cNvPr>
            <p:cNvGrpSpPr/>
            <p:nvPr/>
          </p:nvGrpSpPr>
          <p:grpSpPr>
            <a:xfrm>
              <a:off x="644227" y="2491992"/>
              <a:ext cx="525768" cy="535157"/>
              <a:chOff x="5308375" y="2612462"/>
              <a:chExt cx="387070" cy="393982"/>
            </a:xfrm>
          </p:grpSpPr>
          <p:sp>
            <p:nvSpPr>
              <p:cNvPr id="12" name="Freeform: Shape 11">
                <a:extLst>
                  <a:ext uri="{FF2B5EF4-FFF2-40B4-BE49-F238E27FC236}">
                    <a16:creationId xmlns:a16="http://schemas.microsoft.com/office/drawing/2014/main" id="{C86D4421-0CF4-48AE-BB0C-D9DF1A988AC7}"/>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55E400E-B07F-9F8B-F43B-43B42E3BDC1D}"/>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03099BB8-4810-7287-FDBF-46AD72C2A1BC}"/>
              </a:ext>
              <a:ext uri="{C183D7F6-B498-43B3-948B-1728B52AA6E4}">
                <adec:decorative xmlns:adec="http://schemas.microsoft.com/office/drawing/2017/decorative" val="1"/>
              </a:ext>
            </a:extLst>
          </p:cNvPr>
          <p:cNvSpPr/>
          <p:nvPr/>
        </p:nvSpPr>
        <p:spPr bwMode="auto">
          <a:xfrm>
            <a:off x="324438" y="2102017"/>
            <a:ext cx="1168328" cy="1168328"/>
          </a:xfrm>
          <a:prstGeom prst="ellipse">
            <a:avLst/>
          </a:prstGeom>
          <a:solidFill>
            <a:schemeClr val="tx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BD3528DD-6C37-BEE9-D99B-29A2170DE5B6}"/>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18" name="Oval 17">
              <a:extLst>
                <a:ext uri="{FF2B5EF4-FFF2-40B4-BE49-F238E27FC236}">
                  <a16:creationId xmlns:a16="http://schemas.microsoft.com/office/drawing/2014/main" id="{919508F8-23A2-5E2A-BC07-49DBA4884861}"/>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9F990066-849B-02B0-B7F3-E4BFB0349E5C}"/>
                </a:ext>
              </a:extLst>
            </p:cNvPr>
            <p:cNvGrpSpPr/>
            <p:nvPr/>
          </p:nvGrpSpPr>
          <p:grpSpPr>
            <a:xfrm>
              <a:off x="584626" y="2513802"/>
              <a:ext cx="438679" cy="474726"/>
              <a:chOff x="626659" y="2551425"/>
              <a:chExt cx="375389" cy="406235"/>
            </a:xfrm>
          </p:grpSpPr>
          <p:sp>
            <p:nvSpPr>
              <p:cNvPr id="20" name="Freeform: Shape 19">
                <a:extLst>
                  <a:ext uri="{FF2B5EF4-FFF2-40B4-BE49-F238E27FC236}">
                    <a16:creationId xmlns:a16="http://schemas.microsoft.com/office/drawing/2014/main" id="{BA1DDFC8-8CA5-126C-B4B0-E5F3B30D648A}"/>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41CC8E5-939A-9CF4-F123-0CD39983C35A}"/>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E7E978A2-7698-3578-F3E3-28A84D9D3871}"/>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Freeform 137">
                <a:extLst>
                  <a:ext uri="{FF2B5EF4-FFF2-40B4-BE49-F238E27FC236}">
                    <a16:creationId xmlns:a16="http://schemas.microsoft.com/office/drawing/2014/main" id="{1928B3D9-7593-1A31-F10E-2B4FEA586388}"/>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 name="Oval 16">
            <a:extLst>
              <a:ext uri="{FF2B5EF4-FFF2-40B4-BE49-F238E27FC236}">
                <a16:creationId xmlns:a16="http://schemas.microsoft.com/office/drawing/2014/main" id="{A2C93BE5-7E2A-718C-C091-304712E951DB}"/>
              </a:ext>
              <a:ext uri="{C183D7F6-B498-43B3-948B-1728B52AA6E4}">
                <adec:decorative xmlns:adec="http://schemas.microsoft.com/office/drawing/2017/decorative" val="1"/>
              </a:ext>
            </a:extLst>
          </p:cNvPr>
          <p:cNvSpPr/>
          <p:nvPr/>
        </p:nvSpPr>
        <p:spPr bwMode="auto">
          <a:xfrm>
            <a:off x="1535149" y="2274091"/>
            <a:ext cx="978698" cy="978698"/>
          </a:xfrm>
          <a:prstGeom prst="ellipse">
            <a:avLst/>
          </a:prstGeom>
          <a:solidFill>
            <a:schemeClr val="tx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058080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6FE4CCA-B4AA-571F-84C8-52E7366AA718}"/>
              </a:ext>
              <a:ext uri="{C183D7F6-B498-43B3-948B-1728B52AA6E4}">
                <adec:decorative xmlns:adec="http://schemas.microsoft.com/office/drawing/2017/decorative" val="1"/>
              </a:ext>
            </a:extLst>
          </p:cNvPr>
          <p:cNvPicPr>
            <a:picLocks noChangeAspect="1"/>
          </p:cNvPicPr>
          <p:nvPr/>
        </p:nvPicPr>
        <p:blipFill rotWithShape="1">
          <a:blip r:embed="rId3"/>
          <a:srcRect l="226" t="3184" r="252" b="12841"/>
          <a:stretch/>
        </p:blipFill>
        <p:spPr>
          <a:xfrm>
            <a:off x="0" y="0"/>
            <a:ext cx="12192000" cy="6858000"/>
          </a:xfrm>
          <a:prstGeom prst="rect">
            <a:avLst/>
          </a:prstGeom>
        </p:spPr>
      </p:pic>
      <p:sp>
        <p:nvSpPr>
          <p:cNvPr id="73" name="Title 2">
            <a:extLst>
              <a:ext uri="{FF2B5EF4-FFF2-40B4-BE49-F238E27FC236}">
                <a16:creationId xmlns:a16="http://schemas.microsoft.com/office/drawing/2014/main" id="{5B63A24F-6E5D-FF4A-8EDC-603876FCDBD1}"/>
              </a:ext>
              <a:ext uri="{C183D7F6-B498-43B3-948B-1728B52AA6E4}">
                <adec:decorative xmlns:adec="http://schemas.microsoft.com/office/drawing/2017/decorative" val="1"/>
              </a:ext>
            </a:extLst>
          </p:cNvPr>
          <p:cNvSpPr txBox="1">
            <a:spLocks/>
          </p:cNvSpPr>
          <p:nvPr/>
        </p:nvSpPr>
        <p:spPr bwMode="ltGray">
          <a:xfrm flipV="1">
            <a:off x="0" y="-12059"/>
            <a:ext cx="12192000" cy="3408072"/>
          </a:xfrm>
          <a:prstGeom prst="rect">
            <a:avLst/>
          </a:prstGeom>
          <a:gradFill flip="none" rotWithShape="1">
            <a:gsLst>
              <a:gs pos="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37" name="Title 1">
            <a:extLst>
              <a:ext uri="{FF2B5EF4-FFF2-40B4-BE49-F238E27FC236}">
                <a16:creationId xmlns:a16="http://schemas.microsoft.com/office/drawing/2014/main" id="{A1345B3F-847C-22BE-2F3A-B37946593F7E}"/>
              </a:ext>
            </a:extLst>
          </p:cNvPr>
          <p:cNvSpPr txBox="1">
            <a:spLocks noGrp="1"/>
          </p:cNvSpPr>
          <p:nvPr>
            <p:ph type="title" idx="4294967295"/>
          </p:nvPr>
        </p:nvSpPr>
        <p:spPr>
          <a:xfrm>
            <a:off x="563369" y="473236"/>
            <a:ext cx="11081177" cy="102060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1939"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1939" rtl="0" eaLnBrk="1" fontAlgn="auto" latinLnBrk="0" hangingPunct="1">
              <a:lnSpc>
                <a:spcPct val="90000"/>
              </a:lnSpc>
              <a:spcBef>
                <a:spcPct val="0"/>
              </a:spcBef>
              <a:spcAft>
                <a:spcPts val="0"/>
              </a:spcAft>
              <a:buClrTx/>
              <a:buSzTx/>
              <a:buFontTx/>
              <a:buNone/>
              <a:tabLst/>
              <a:defRPr/>
            </a:pPr>
            <a:r>
              <a:rPr kumimoji="0" lang="en-CA" sz="3600" b="0" i="0" u="none" strike="noStrike" kern="1200" cap="none" spc="0" normalizeH="0" baseline="0" noProof="0">
                <a:ln>
                  <a:noFill/>
                </a:ln>
                <a:solidFill>
                  <a:sysClr val="window" lastClr="FFFFFF"/>
                </a:solidFill>
                <a:effectLst/>
                <a:uLnTx/>
                <a:uFillTx/>
                <a:latin typeface="Segoe UI Semibold"/>
                <a:ea typeface="+mj-ea"/>
                <a:cs typeface="+mj-cs"/>
              </a:rPr>
              <a:t>How Azure can help (3 of 3)</a:t>
            </a:r>
          </a:p>
        </p:txBody>
      </p:sp>
      <p:sp>
        <p:nvSpPr>
          <p:cNvPr id="74" name="Rectangle 73">
            <a:extLst>
              <a:ext uri="{FF2B5EF4-FFF2-40B4-BE49-F238E27FC236}">
                <a16:creationId xmlns:a16="http://schemas.microsoft.com/office/drawing/2014/main" id="{6A979DED-72B9-AB17-62E0-41FF39B6D5AA}"/>
              </a:ext>
              <a:ext uri="{C183D7F6-B498-43B3-948B-1728B52AA6E4}">
                <adec:decorative xmlns:adec="http://schemas.microsoft.com/office/drawing/2017/decorative" val="1"/>
              </a:ext>
            </a:extLst>
          </p:cNvPr>
          <p:cNvSpPr/>
          <p:nvPr/>
        </p:nvSpPr>
        <p:spPr bwMode="auto">
          <a:xfrm>
            <a:off x="0" y="3402832"/>
            <a:ext cx="12192000" cy="3455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Content Placeholder 22">
            <a:extLst>
              <a:ext uri="{FF2B5EF4-FFF2-40B4-BE49-F238E27FC236}">
                <a16:creationId xmlns:a16="http://schemas.microsoft.com/office/drawing/2014/main" id="{DC2EB3F6-78DF-C049-B63B-FB21B371C4FC}"/>
              </a:ext>
            </a:extLst>
          </p:cNvPr>
          <p:cNvSpPr txBox="1">
            <a:spLocks/>
          </p:cNvSpPr>
          <p:nvPr/>
        </p:nvSpPr>
        <p:spPr>
          <a:xfrm>
            <a:off x="8474467" y="4299650"/>
            <a:ext cx="3357288" cy="348841"/>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14400">
              <a:lnSpc>
                <a:spcPct val="100000"/>
              </a:lnSpc>
              <a:spcBef>
                <a:spcPts val="0"/>
              </a:spcBef>
              <a:defRPr/>
            </a:pPr>
            <a:r>
              <a:rPr lang="en-US" sz="1800" b="1">
                <a:solidFill>
                  <a:schemeClr val="accent4"/>
                </a:solidFill>
                <a:latin typeface="Segoe UI Semibold"/>
                <a:cs typeface="Segoe UI" panose="020B0502040204020203" pitchFamily="34" charset="0"/>
              </a:rPr>
              <a:t>Innovate with confidence </a:t>
            </a:r>
          </a:p>
        </p:txBody>
      </p:sp>
      <p:sp>
        <p:nvSpPr>
          <p:cNvPr id="71" name="Content Placeholder 23">
            <a:extLst>
              <a:ext uri="{FF2B5EF4-FFF2-40B4-BE49-F238E27FC236}">
                <a16:creationId xmlns:a16="http://schemas.microsoft.com/office/drawing/2014/main" id="{F5071D27-AE35-10A4-35C4-BC3EA54C5ECF}"/>
              </a:ext>
            </a:extLst>
          </p:cNvPr>
          <p:cNvSpPr txBox="1">
            <a:spLocks/>
          </p:cNvSpPr>
          <p:nvPr/>
        </p:nvSpPr>
        <p:spPr>
          <a:xfrm>
            <a:off x="8474469" y="5294667"/>
            <a:ext cx="3162718" cy="932589"/>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32742">
              <a:lnSpc>
                <a:spcPct val="100000"/>
              </a:lnSpc>
              <a:spcBef>
                <a:spcPts val="0"/>
              </a:spcBef>
              <a:buSzPct val="90000"/>
              <a:defRPr/>
            </a:pPr>
            <a:r>
              <a:rPr lang="en-US" sz="1600">
                <a:latin typeface="Segoe UI" panose="020B0502040204020203" pitchFamily="34" charset="0"/>
                <a:cs typeface="Segoe UI" panose="020B0502040204020203" pitchFamily="34" charset="0"/>
              </a:rPr>
              <a:t>Adjust to new realities and pivot to meet new requirements on a trusted cloud platform</a:t>
            </a:r>
          </a:p>
        </p:txBody>
      </p:sp>
      <p:sp>
        <p:nvSpPr>
          <p:cNvPr id="46" name="Content Placeholder 5">
            <a:extLst>
              <a:ext uri="{FF2B5EF4-FFF2-40B4-BE49-F238E27FC236}">
                <a16:creationId xmlns:a16="http://schemas.microsoft.com/office/drawing/2014/main" id="{C10C55FD-EA13-D6F3-A7A2-018C16B3ED24}"/>
              </a:ext>
            </a:extLst>
          </p:cNvPr>
          <p:cNvSpPr txBox="1">
            <a:spLocks/>
          </p:cNvSpPr>
          <p:nvPr/>
        </p:nvSpPr>
        <p:spPr>
          <a:xfrm>
            <a:off x="591944" y="4300603"/>
            <a:ext cx="3185838" cy="348841"/>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32742">
              <a:lnSpc>
                <a:spcPct val="100000"/>
              </a:lnSpc>
              <a:spcBef>
                <a:spcPts val="0"/>
              </a:spcBef>
              <a:buSzPct val="90000"/>
              <a:defRPr/>
            </a:pPr>
            <a:r>
              <a:rPr lang="en-US" sz="1800" b="1">
                <a:solidFill>
                  <a:schemeClr val="accent4"/>
                </a:solidFill>
                <a:latin typeface="Segoe UI Semibold"/>
                <a:cs typeface="Segoe UI" panose="020B0502040204020203" pitchFamily="34" charset="0"/>
              </a:rPr>
              <a:t>Stand up critical capabilities</a:t>
            </a:r>
          </a:p>
        </p:txBody>
      </p:sp>
      <p:sp>
        <p:nvSpPr>
          <p:cNvPr id="47" name="Content Placeholder 6">
            <a:extLst>
              <a:ext uri="{FF2B5EF4-FFF2-40B4-BE49-F238E27FC236}">
                <a16:creationId xmlns:a16="http://schemas.microsoft.com/office/drawing/2014/main" id="{80FB74A9-38DB-9A12-9633-5F3F6B36F952}"/>
              </a:ext>
            </a:extLst>
          </p:cNvPr>
          <p:cNvSpPr txBox="1">
            <a:spLocks/>
          </p:cNvSpPr>
          <p:nvPr/>
        </p:nvSpPr>
        <p:spPr>
          <a:xfrm>
            <a:off x="591427" y="5301809"/>
            <a:ext cx="3686941" cy="1246446"/>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32742">
              <a:lnSpc>
                <a:spcPct val="100000"/>
              </a:lnSpc>
              <a:spcBef>
                <a:spcPts val="0"/>
              </a:spcBef>
              <a:buSzPct val="90000"/>
              <a:defRPr/>
            </a:pPr>
            <a:r>
              <a:rPr lang="en-US" sz="1600">
                <a:latin typeface="Segoe UI" panose="020B0502040204020203" pitchFamily="34" charset="0"/>
                <a:cs typeface="Segoe UI" panose="020B0502040204020203" pitchFamily="34" charset="0"/>
              </a:rPr>
              <a:t>Native Visual Studio integration offers unparalleled developer productivity so you can ship new features faster and maximize value per dev cycle</a:t>
            </a:r>
          </a:p>
        </p:txBody>
      </p:sp>
      <p:cxnSp>
        <p:nvCxnSpPr>
          <p:cNvPr id="48" name="Straight Connector 47">
            <a:extLst>
              <a:ext uri="{FF2B5EF4-FFF2-40B4-BE49-F238E27FC236}">
                <a16:creationId xmlns:a16="http://schemas.microsoft.com/office/drawing/2014/main" id="{9E846121-7CDE-D99F-6022-C71E4A6378D8}"/>
              </a:ext>
              <a:ext uri="{C183D7F6-B498-43B3-948B-1728B52AA6E4}">
                <adec:decorative xmlns:adec="http://schemas.microsoft.com/office/drawing/2017/decorative" val="1"/>
              </a:ext>
            </a:extLst>
          </p:cNvPr>
          <p:cNvCxnSpPr/>
          <p:nvPr/>
        </p:nvCxnSpPr>
        <p:spPr>
          <a:xfrm>
            <a:off x="4294615" y="4196591"/>
            <a:ext cx="0" cy="2011680"/>
          </a:xfrm>
          <a:prstGeom prst="line">
            <a:avLst/>
          </a:prstGeom>
          <a:noFill/>
          <a:ln w="6350" cap="flat" cmpd="sng" algn="ctr">
            <a:solidFill>
              <a:sysClr val="window" lastClr="FFFFFF">
                <a:lumMod val="75000"/>
              </a:sysClr>
            </a:solidFill>
            <a:prstDash val="dash"/>
            <a:miter lim="800000"/>
            <a:headEnd type="none" w="lg" len="med"/>
            <a:tailEnd type="none" w="lg" len="med"/>
          </a:ln>
          <a:effectLst/>
        </p:spPr>
      </p:cxnSp>
      <p:sp>
        <p:nvSpPr>
          <p:cNvPr id="54" name="Content Placeholder 20">
            <a:extLst>
              <a:ext uri="{FF2B5EF4-FFF2-40B4-BE49-F238E27FC236}">
                <a16:creationId xmlns:a16="http://schemas.microsoft.com/office/drawing/2014/main" id="{272BE75A-5A10-C79C-49F9-8C419F99B759}"/>
              </a:ext>
            </a:extLst>
          </p:cNvPr>
          <p:cNvSpPr txBox="1">
            <a:spLocks/>
          </p:cNvSpPr>
          <p:nvPr/>
        </p:nvSpPr>
        <p:spPr>
          <a:xfrm>
            <a:off x="4584922" y="4299650"/>
            <a:ext cx="3357288" cy="1101886"/>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32742">
              <a:lnSpc>
                <a:spcPct val="100000"/>
              </a:lnSpc>
              <a:spcBef>
                <a:spcPts val="0"/>
              </a:spcBef>
              <a:buSzPct val="90000"/>
              <a:defRPr/>
            </a:pPr>
            <a:r>
              <a:rPr lang="en-US" sz="1800" b="1">
                <a:solidFill>
                  <a:schemeClr val="accent4"/>
                </a:solidFill>
                <a:latin typeface="Segoe UI Semibold"/>
                <a:cs typeface="Segoe UI" panose="020B0502040204020203" pitchFamily="34" charset="0"/>
              </a:rPr>
              <a:t>Extend applications to interact with any system and</a:t>
            </a:r>
            <a:br>
              <a:rPr lang="en-US" sz="1800" b="1">
                <a:solidFill>
                  <a:schemeClr val="accent4"/>
                </a:solidFill>
                <a:latin typeface="Segoe UI Semibold"/>
                <a:cs typeface="Segoe UI" panose="020B0502040204020203" pitchFamily="34" charset="0"/>
              </a:rPr>
            </a:br>
            <a:r>
              <a:rPr lang="en-US" sz="1800" b="1">
                <a:solidFill>
                  <a:schemeClr val="accent4"/>
                </a:solidFill>
                <a:latin typeface="Segoe UI Semibold"/>
                <a:cs typeface="Segoe UI" panose="020B0502040204020203" pitchFamily="34" charset="0"/>
              </a:rPr>
              <a:t>evolve quickly</a:t>
            </a:r>
          </a:p>
        </p:txBody>
      </p:sp>
      <p:sp>
        <p:nvSpPr>
          <p:cNvPr id="55" name="Content Placeholder 21">
            <a:extLst>
              <a:ext uri="{FF2B5EF4-FFF2-40B4-BE49-F238E27FC236}">
                <a16:creationId xmlns:a16="http://schemas.microsoft.com/office/drawing/2014/main" id="{B93F02D0-1B7E-F3F8-8476-D5C5438E752F}"/>
              </a:ext>
            </a:extLst>
          </p:cNvPr>
          <p:cNvSpPr txBox="1">
            <a:spLocks/>
          </p:cNvSpPr>
          <p:nvPr/>
        </p:nvSpPr>
        <p:spPr>
          <a:xfrm>
            <a:off x="4585673" y="5304190"/>
            <a:ext cx="3312922" cy="1104448"/>
          </a:xfrm>
          <a:prstGeom prst="rect">
            <a:avLst/>
          </a:prstGeom>
        </p:spPr>
        <p:txBody>
          <a:bodyPr vert="horz" lIns="0" tIns="45720" rIns="91440" bIns="45720" rtlCol="0">
            <a:noAutofit/>
          </a:bodyPr>
          <a:lstStyle>
            <a:lvl1pPr marL="0" indent="0" algn="l" defTabSz="911939" rtl="0" eaLnBrk="1" latinLnBrk="0" hangingPunct="1">
              <a:lnSpc>
                <a:spcPct val="90000"/>
              </a:lnSpc>
              <a:spcBef>
                <a:spcPts val="998"/>
              </a:spcBef>
              <a:buFont typeface="Arial" panose="020B0604020202020204" pitchFamily="34" charset="0"/>
              <a:buNone/>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defTabSz="932742">
              <a:lnSpc>
                <a:spcPct val="100000"/>
              </a:lnSpc>
              <a:spcBef>
                <a:spcPts val="0"/>
              </a:spcBef>
              <a:buSzPct val="90000"/>
              <a:defRPr/>
            </a:pPr>
            <a:r>
              <a:rPr lang="en-US" sz="1600">
                <a:latin typeface="Segoe UI" panose="020B0502040204020203" pitchFamily="34" charset="0"/>
                <a:cs typeface="Segoe UI" panose="020B0502040204020203" pitchFamily="34" charset="0"/>
              </a:rPr>
              <a:t>Add new modalities and connect your app to the data and systems it needs to serve users</a:t>
            </a:r>
          </a:p>
        </p:txBody>
      </p:sp>
      <p:cxnSp>
        <p:nvCxnSpPr>
          <p:cNvPr id="56" name="Straight Connector 55">
            <a:extLst>
              <a:ext uri="{FF2B5EF4-FFF2-40B4-BE49-F238E27FC236}">
                <a16:creationId xmlns:a16="http://schemas.microsoft.com/office/drawing/2014/main" id="{E7506C82-0A63-0A30-414C-721F5FB0A38F}"/>
              </a:ext>
              <a:ext uri="{C183D7F6-B498-43B3-948B-1728B52AA6E4}">
                <adec:decorative xmlns:adec="http://schemas.microsoft.com/office/drawing/2017/decorative" val="1"/>
              </a:ext>
            </a:extLst>
          </p:cNvPr>
          <p:cNvCxnSpPr/>
          <p:nvPr/>
        </p:nvCxnSpPr>
        <p:spPr>
          <a:xfrm>
            <a:off x="8154973" y="4196591"/>
            <a:ext cx="0" cy="2011680"/>
          </a:xfrm>
          <a:prstGeom prst="line">
            <a:avLst/>
          </a:prstGeom>
          <a:noFill/>
          <a:ln w="6350" cap="flat" cmpd="sng" algn="ctr">
            <a:solidFill>
              <a:sysClr val="window" lastClr="FFFFFF">
                <a:lumMod val="75000"/>
              </a:sysClr>
            </a:solidFill>
            <a:prstDash val="dash"/>
            <a:miter lim="800000"/>
            <a:headEnd type="none" w="lg" len="med"/>
            <a:tailEnd type="none" w="lg" len="med"/>
          </a:ln>
          <a:effectLst/>
        </p:spPr>
      </p:cxnSp>
      <p:grpSp>
        <p:nvGrpSpPr>
          <p:cNvPr id="75" name="Group 74">
            <a:extLst>
              <a:ext uri="{FF2B5EF4-FFF2-40B4-BE49-F238E27FC236}">
                <a16:creationId xmlns:a16="http://schemas.microsoft.com/office/drawing/2014/main" id="{20A5A0C8-D45B-B4F6-1F08-C1F3001C2D51}"/>
              </a:ext>
              <a:ext uri="{C183D7F6-B498-43B3-948B-1728B52AA6E4}">
                <adec:decorative xmlns:adec="http://schemas.microsoft.com/office/drawing/2017/decorative" val="1"/>
              </a:ext>
            </a:extLst>
          </p:cNvPr>
          <p:cNvGrpSpPr/>
          <p:nvPr/>
        </p:nvGrpSpPr>
        <p:grpSpPr>
          <a:xfrm>
            <a:off x="1425133" y="2692494"/>
            <a:ext cx="1385455" cy="1385455"/>
            <a:chOff x="1425133" y="2692494"/>
            <a:chExt cx="1385455" cy="1385455"/>
          </a:xfrm>
        </p:grpSpPr>
        <p:sp>
          <p:nvSpPr>
            <p:cNvPr id="39" name="Oval 38">
              <a:hlinkClick r:id="rId4" action="ppaction://hlinksldjump"/>
              <a:extLst>
                <a:ext uri="{FF2B5EF4-FFF2-40B4-BE49-F238E27FC236}">
                  <a16:creationId xmlns:a16="http://schemas.microsoft.com/office/drawing/2014/main" id="{FE3ACB14-69A6-9013-CC5F-31067347E4F8}"/>
                </a:ext>
                <a:ext uri="{C183D7F6-B498-43B3-948B-1728B52AA6E4}">
                  <adec:decorative xmlns:adec="http://schemas.microsoft.com/office/drawing/2017/decorative" val="1"/>
                </a:ext>
              </a:extLst>
            </p:cNvPr>
            <p:cNvSpPr/>
            <p:nvPr/>
          </p:nvSpPr>
          <p:spPr>
            <a:xfrm>
              <a:off x="1425133" y="2692494"/>
              <a:ext cx="1385455" cy="1385455"/>
            </a:xfrm>
            <a:prstGeom prst="ellipse">
              <a:avLst/>
            </a:prstGeom>
            <a:solidFill>
              <a:srgbClr val="E6E6E6"/>
            </a:solidFill>
            <a:ln w="38100"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endParaRPr>
            </a:p>
          </p:txBody>
        </p:sp>
        <p:grpSp>
          <p:nvGrpSpPr>
            <p:cNvPr id="40" name="Group 39">
              <a:extLst>
                <a:ext uri="{FF2B5EF4-FFF2-40B4-BE49-F238E27FC236}">
                  <a16:creationId xmlns:a16="http://schemas.microsoft.com/office/drawing/2014/main" id="{8B5FCC24-1C74-6396-7ED9-92C6EEBE1F50}"/>
                </a:ext>
                <a:ext uri="{C183D7F6-B498-43B3-948B-1728B52AA6E4}">
                  <adec:decorative xmlns:adec="http://schemas.microsoft.com/office/drawing/2017/decorative" val="1"/>
                </a:ext>
              </a:extLst>
            </p:cNvPr>
            <p:cNvGrpSpPr/>
            <p:nvPr/>
          </p:nvGrpSpPr>
          <p:grpSpPr>
            <a:xfrm>
              <a:off x="1716819" y="3048000"/>
              <a:ext cx="802082" cy="674442"/>
              <a:chOff x="1693466" y="2516263"/>
              <a:chExt cx="903943" cy="760100"/>
            </a:xfrm>
          </p:grpSpPr>
          <p:sp>
            <p:nvSpPr>
              <p:cNvPr id="41" name="Freeform: Shape 40">
                <a:extLst>
                  <a:ext uri="{FF2B5EF4-FFF2-40B4-BE49-F238E27FC236}">
                    <a16:creationId xmlns:a16="http://schemas.microsoft.com/office/drawing/2014/main" id="{31282942-21DC-24E4-CB84-72465303E213}"/>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Shape 41">
                <a:extLst>
                  <a:ext uri="{FF2B5EF4-FFF2-40B4-BE49-F238E27FC236}">
                    <a16:creationId xmlns:a16="http://schemas.microsoft.com/office/drawing/2014/main" id="{F5D2BCFF-954E-97C1-5307-E838110F24CB}"/>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ysClr val="windowText" lastClr="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Shape 42">
                <a:extLst>
                  <a:ext uri="{FF2B5EF4-FFF2-40B4-BE49-F238E27FC236}">
                    <a16:creationId xmlns:a16="http://schemas.microsoft.com/office/drawing/2014/main" id="{51FDDB57-6A1A-5596-6151-82A5C26757B3}"/>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ysClr val="windowText" lastClr="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Shape 43">
                <a:extLst>
                  <a:ext uri="{FF2B5EF4-FFF2-40B4-BE49-F238E27FC236}">
                    <a16:creationId xmlns:a16="http://schemas.microsoft.com/office/drawing/2014/main" id="{A487D4A2-A6FC-9BE0-CFBA-192432A1A392}"/>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ysClr val="windowText" lastClr="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2657871E-867B-1378-AB79-6C72618166E5}"/>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ysClr val="windowText" lastClr="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76" name="Group 75">
            <a:extLst>
              <a:ext uri="{FF2B5EF4-FFF2-40B4-BE49-F238E27FC236}">
                <a16:creationId xmlns:a16="http://schemas.microsoft.com/office/drawing/2014/main" id="{DDB5CC9F-D6B8-27BA-EAD4-1E64509D227A}"/>
              </a:ext>
              <a:ext uri="{C183D7F6-B498-43B3-948B-1728B52AA6E4}">
                <adec:decorative xmlns:adec="http://schemas.microsoft.com/office/drawing/2017/decorative" val="1"/>
              </a:ext>
            </a:extLst>
          </p:cNvPr>
          <p:cNvGrpSpPr/>
          <p:nvPr/>
        </p:nvGrpSpPr>
        <p:grpSpPr>
          <a:xfrm>
            <a:off x="5532066" y="2692494"/>
            <a:ext cx="1385455" cy="1385455"/>
            <a:chOff x="5532066" y="2692494"/>
            <a:chExt cx="1385455" cy="1385455"/>
          </a:xfrm>
        </p:grpSpPr>
        <p:sp>
          <p:nvSpPr>
            <p:cNvPr id="49" name="Oval 48">
              <a:hlinkClick r:id="rId5" action="ppaction://hlinksldjump"/>
              <a:extLst>
                <a:ext uri="{FF2B5EF4-FFF2-40B4-BE49-F238E27FC236}">
                  <a16:creationId xmlns:a16="http://schemas.microsoft.com/office/drawing/2014/main" id="{C823BA58-981D-37FD-973A-40FC0AF92C43}"/>
                </a:ext>
                <a:ext uri="{C183D7F6-B498-43B3-948B-1728B52AA6E4}">
                  <adec:decorative xmlns:adec="http://schemas.microsoft.com/office/drawing/2017/decorative" val="1"/>
                </a:ext>
              </a:extLst>
            </p:cNvPr>
            <p:cNvSpPr/>
            <p:nvPr/>
          </p:nvSpPr>
          <p:spPr>
            <a:xfrm>
              <a:off x="5532066" y="2692494"/>
              <a:ext cx="1385455" cy="1385455"/>
            </a:xfrm>
            <a:prstGeom prst="ellipse">
              <a:avLst/>
            </a:prstGeom>
            <a:solidFill>
              <a:srgbClr val="E6E6E6"/>
            </a:solidFill>
            <a:ln w="38100"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endParaRPr>
            </a:p>
          </p:txBody>
        </p:sp>
        <p:grpSp>
          <p:nvGrpSpPr>
            <p:cNvPr id="50" name="Group 49">
              <a:extLst>
                <a:ext uri="{FF2B5EF4-FFF2-40B4-BE49-F238E27FC236}">
                  <a16:creationId xmlns:a16="http://schemas.microsoft.com/office/drawing/2014/main" id="{D5707398-58E8-7BED-54C2-88305B97B78C}"/>
                </a:ext>
                <a:ext uri="{C183D7F6-B498-43B3-948B-1728B52AA6E4}">
                  <adec:decorative xmlns:adec="http://schemas.microsoft.com/office/drawing/2017/decorative" val="1"/>
                </a:ext>
              </a:extLst>
            </p:cNvPr>
            <p:cNvGrpSpPr/>
            <p:nvPr/>
          </p:nvGrpSpPr>
          <p:grpSpPr>
            <a:xfrm>
              <a:off x="5823752" y="3048000"/>
              <a:ext cx="882664" cy="775533"/>
              <a:chOff x="5700464" y="3048000"/>
              <a:chExt cx="882664" cy="775533"/>
            </a:xfrm>
          </p:grpSpPr>
          <p:sp>
            <p:nvSpPr>
              <p:cNvPr id="51" name="Freeform: Shape 50">
                <a:extLst>
                  <a:ext uri="{FF2B5EF4-FFF2-40B4-BE49-F238E27FC236}">
                    <a16:creationId xmlns:a16="http://schemas.microsoft.com/office/drawing/2014/main" id="{BB9AA2C7-DAF3-45AE-20EE-6015D196B76A}"/>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Oval 51">
                <a:extLst>
                  <a:ext uri="{FF2B5EF4-FFF2-40B4-BE49-F238E27FC236}">
                    <a16:creationId xmlns:a16="http://schemas.microsoft.com/office/drawing/2014/main" id="{CDCDA937-AD14-77C5-BCC3-C6A96EF62010}"/>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B9B343F-6D57-F481-E830-B2DA04EA7411}"/>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ysClr val="windowText" lastClr="000000"/>
              </a:solidFill>
              <a:ln w="50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77" name="Group 76">
            <a:extLst>
              <a:ext uri="{FF2B5EF4-FFF2-40B4-BE49-F238E27FC236}">
                <a16:creationId xmlns:a16="http://schemas.microsoft.com/office/drawing/2014/main" id="{4AE10992-A0C0-14CB-14DD-1AE72B0B05B1}"/>
              </a:ext>
              <a:ext uri="{C183D7F6-B498-43B3-948B-1728B52AA6E4}">
                <adec:decorative xmlns:adec="http://schemas.microsoft.com/office/drawing/2017/decorative" val="1"/>
              </a:ext>
            </a:extLst>
          </p:cNvPr>
          <p:cNvGrpSpPr/>
          <p:nvPr/>
        </p:nvGrpSpPr>
        <p:grpSpPr>
          <a:xfrm>
            <a:off x="9392424" y="2692494"/>
            <a:ext cx="1385455" cy="1385455"/>
            <a:chOff x="9392424" y="2692494"/>
            <a:chExt cx="1385455" cy="1385455"/>
          </a:xfrm>
        </p:grpSpPr>
        <p:sp>
          <p:nvSpPr>
            <p:cNvPr id="57" name="Oval 56">
              <a:hlinkClick r:id="rId6" action="ppaction://hlinksldjump"/>
              <a:extLst>
                <a:ext uri="{FF2B5EF4-FFF2-40B4-BE49-F238E27FC236}">
                  <a16:creationId xmlns:a16="http://schemas.microsoft.com/office/drawing/2014/main" id="{0F4AADA3-DA0E-376B-1E21-511306FE2D71}"/>
                </a:ext>
                <a:ext uri="{C183D7F6-B498-43B3-948B-1728B52AA6E4}">
                  <adec:decorative xmlns:adec="http://schemas.microsoft.com/office/drawing/2017/decorative" val="1"/>
                </a:ext>
              </a:extLst>
            </p:cNvPr>
            <p:cNvSpPr/>
            <p:nvPr/>
          </p:nvSpPr>
          <p:spPr>
            <a:xfrm>
              <a:off x="9392424" y="2692494"/>
              <a:ext cx="1385455" cy="1385455"/>
            </a:xfrm>
            <a:prstGeom prst="ellipse">
              <a:avLst/>
            </a:prstGeom>
            <a:solidFill>
              <a:srgbClr val="E6E6E6"/>
            </a:solidFill>
            <a:ln w="38100"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endParaRPr>
            </a:p>
          </p:txBody>
        </p:sp>
        <p:grpSp>
          <p:nvGrpSpPr>
            <p:cNvPr id="58" name="Graphic 65">
              <a:extLst>
                <a:ext uri="{FF2B5EF4-FFF2-40B4-BE49-F238E27FC236}">
                  <a16:creationId xmlns:a16="http://schemas.microsoft.com/office/drawing/2014/main" id="{32D2DA5A-643D-1222-B134-0BD789AEE293}"/>
                </a:ext>
                <a:ext uri="{C183D7F6-B498-43B3-948B-1728B52AA6E4}">
                  <adec:decorative xmlns:adec="http://schemas.microsoft.com/office/drawing/2017/decorative" val="1"/>
                </a:ext>
              </a:extLst>
            </p:cNvPr>
            <p:cNvGrpSpPr/>
            <p:nvPr/>
          </p:nvGrpSpPr>
          <p:grpSpPr>
            <a:xfrm>
              <a:off x="9562193" y="2862263"/>
              <a:ext cx="1045916" cy="1045916"/>
              <a:chOff x="9426360" y="2849718"/>
              <a:chExt cx="1071006" cy="1071006"/>
            </a:xfrm>
          </p:grpSpPr>
          <p:sp>
            <p:nvSpPr>
              <p:cNvPr id="59" name="Freeform: Shape 58">
                <a:extLst>
                  <a:ext uri="{FF2B5EF4-FFF2-40B4-BE49-F238E27FC236}">
                    <a16:creationId xmlns:a16="http://schemas.microsoft.com/office/drawing/2014/main" id="{D942345D-359F-E7B7-9E4C-0AEDA13316B1}"/>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0" name="Freeform: Shape 59">
                <a:extLst>
                  <a:ext uri="{FF2B5EF4-FFF2-40B4-BE49-F238E27FC236}">
                    <a16:creationId xmlns:a16="http://schemas.microsoft.com/office/drawing/2014/main" id="{4410FF63-0EE0-DF61-0927-5DABB631E15E}"/>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1" name="Freeform: Shape 60">
                <a:extLst>
                  <a:ext uri="{FF2B5EF4-FFF2-40B4-BE49-F238E27FC236}">
                    <a16:creationId xmlns:a16="http://schemas.microsoft.com/office/drawing/2014/main" id="{35FC4290-2A81-832B-D741-51244E35164B}"/>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2" name="Freeform: Shape 61">
                <a:extLst>
                  <a:ext uri="{FF2B5EF4-FFF2-40B4-BE49-F238E27FC236}">
                    <a16:creationId xmlns:a16="http://schemas.microsoft.com/office/drawing/2014/main" id="{782B7B0C-300B-C722-8488-4F74FAC2C260}"/>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3" name="Freeform: Shape 62">
                <a:extLst>
                  <a:ext uri="{FF2B5EF4-FFF2-40B4-BE49-F238E27FC236}">
                    <a16:creationId xmlns:a16="http://schemas.microsoft.com/office/drawing/2014/main" id="{4324768C-886D-7B7F-4C86-44353898A7D9}"/>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4" name="Freeform: Shape 63">
                <a:extLst>
                  <a:ext uri="{FF2B5EF4-FFF2-40B4-BE49-F238E27FC236}">
                    <a16:creationId xmlns:a16="http://schemas.microsoft.com/office/drawing/2014/main" id="{863D5F6A-BAB6-6B2B-77E4-448463C2FBD1}"/>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5" name="Freeform: Shape 64">
                <a:extLst>
                  <a:ext uri="{FF2B5EF4-FFF2-40B4-BE49-F238E27FC236}">
                    <a16:creationId xmlns:a16="http://schemas.microsoft.com/office/drawing/2014/main" id="{ED0A2184-BF73-4D93-CC67-32B7BB7D811C}"/>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6" name="Freeform: Shape 65">
                <a:extLst>
                  <a:ext uri="{FF2B5EF4-FFF2-40B4-BE49-F238E27FC236}">
                    <a16:creationId xmlns:a16="http://schemas.microsoft.com/office/drawing/2014/main" id="{65F6D820-155E-F2F9-CC5E-C362C75AD026}"/>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7" name="Freeform: Shape 66">
                <a:extLst>
                  <a:ext uri="{FF2B5EF4-FFF2-40B4-BE49-F238E27FC236}">
                    <a16:creationId xmlns:a16="http://schemas.microsoft.com/office/drawing/2014/main" id="{B2FA8389-9B7F-262E-1C72-AC8A1B0FEFB0}"/>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8" name="Freeform: Shape 67">
                <a:extLst>
                  <a:ext uri="{FF2B5EF4-FFF2-40B4-BE49-F238E27FC236}">
                    <a16:creationId xmlns:a16="http://schemas.microsoft.com/office/drawing/2014/main" id="{BA34BEFD-4537-CE44-C7EA-7F843E374479}"/>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ysClr val="windowText" lastClr="000000"/>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69" name="Freeform: Shape 68">
                <a:extLst>
                  <a:ext uri="{FF2B5EF4-FFF2-40B4-BE49-F238E27FC236}">
                    <a16:creationId xmlns:a16="http://schemas.microsoft.com/office/drawing/2014/main" id="{D3D013DC-87EB-0257-38D9-525D9B4BD63D}"/>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rgbClr val="0078D4"/>
              </a:solidFill>
              <a:ln w="106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7995525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EBD1EC-5402-D743-9B4D-04EE4C8D05B6}"/>
              </a:ext>
            </a:extLst>
          </p:cNvPr>
          <p:cNvSpPr>
            <a:spLocks noGrp="1"/>
          </p:cNvSpPr>
          <p:nvPr>
            <p:ph type="title"/>
          </p:nvPr>
        </p:nvSpPr>
        <p:spPr>
          <a:xfrm>
            <a:off x="585216" y="2756224"/>
            <a:ext cx="5650827" cy="105259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effectLst/>
                <a:uLnTx/>
                <a:uFillTx/>
                <a:latin typeface="+mj-lt"/>
                <a:ea typeface="+mn-ea"/>
                <a:cs typeface="Segoe UI" panose="020B0502040204020203" pitchFamily="34" charset="0"/>
              </a:rPr>
              <a:t>Unlock innovation with .NET Core</a:t>
            </a:r>
            <a:endParaRPr kumimoji="0" lang="en-US" sz="2400" b="0" i="0" u="none" strike="noStrike" kern="1200" cap="none" spc="0" normalizeH="0" baseline="0" noProof="0">
              <a:ln>
                <a:noFill/>
              </a:ln>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3550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9"/>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a:ln>
                  <a:noFill/>
                </a:ln>
                <a:solidFill>
                  <a:srgbClr val="666666"/>
                </a:solidFill>
                <a:effectLst/>
                <a:uLnTx/>
                <a:uFillTx/>
                <a:latin typeface="Segoe UI"/>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8"/>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Entity Framework Core Performance </a:t>
            </a:r>
          </a:p>
        </p:txBody>
      </p:sp>
    </p:spTree>
    <p:extLst>
      <p:ext uri="{BB962C8B-B14F-4D97-AF65-F5344CB8AC3E}">
        <p14:creationId xmlns:p14="http://schemas.microsoft.com/office/powerpoint/2010/main" val="2562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F1EA-4A09-435B-9F26-B403A239F6B9}"/>
              </a:ext>
            </a:extLst>
          </p:cNvPr>
          <p:cNvSpPr>
            <a:spLocks noGrp="1"/>
          </p:cNvSpPr>
          <p:nvPr>
            <p:ph type="title"/>
          </p:nvPr>
        </p:nvSpPr>
        <p:spPr>
          <a:xfrm>
            <a:off x="2620108" y="457200"/>
            <a:ext cx="8986675" cy="553998"/>
          </a:xfrm>
        </p:spPr>
        <p:txBody>
          <a:bodyPr>
            <a:normAutofit fontScale="90000"/>
          </a:bodyPr>
          <a:lstStyle/>
          <a:p>
            <a:r>
              <a:rPr lang="en-US">
                <a:cs typeface="Segoe UI"/>
              </a:rPr>
              <a:t>– .NET 6</a:t>
            </a:r>
            <a:endParaRPr lang="en-US"/>
          </a:p>
        </p:txBody>
      </p:sp>
      <p:sp>
        <p:nvSpPr>
          <p:cNvPr id="11" name="TextBox 10">
            <a:extLst>
              <a:ext uri="{FF2B5EF4-FFF2-40B4-BE49-F238E27FC236}">
                <a16:creationId xmlns:a16="http://schemas.microsoft.com/office/drawing/2014/main" id="{C0E7814F-772A-488B-9829-94D3C5B349DF}"/>
              </a:ext>
            </a:extLst>
          </p:cNvPr>
          <p:cNvSpPr txBox="1"/>
          <p:nvPr/>
        </p:nvSpPr>
        <p:spPr>
          <a:xfrm>
            <a:off x="4352925" y="1824007"/>
            <a:ext cx="762000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Single SDK, one BCL, unified toolchain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Cross-platform web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Cloud native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Continue improvements in speed, size, diagnostics, Azure services</a:t>
            </a:r>
          </a:p>
        </p:txBody>
      </p:sp>
      <p:sp>
        <p:nvSpPr>
          <p:cNvPr id="13" name="TextBox 12">
            <a:extLst>
              <a:ext uri="{FF2B5EF4-FFF2-40B4-BE49-F238E27FC236}">
                <a16:creationId xmlns:a16="http://schemas.microsoft.com/office/drawing/2014/main" id="{DF9CE111-90D6-418A-8618-5D5DA326FEC0}"/>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.NET has the best of breed solutions for all modern workloads</a:t>
            </a:r>
          </a:p>
        </p:txBody>
      </p:sp>
      <p:sp>
        <p:nvSpPr>
          <p:cNvPr id="10" name="Title 1">
            <a:extLst>
              <a:ext uri="{FF2B5EF4-FFF2-40B4-BE49-F238E27FC236}">
                <a16:creationId xmlns:a16="http://schemas.microsoft.com/office/drawing/2014/main" id="{7CB943EA-396B-4F9A-83EA-876BA77BA53F}"/>
              </a:ext>
            </a:extLst>
          </p:cNvPr>
          <p:cNvSpPr txBox="1">
            <a:spLocks/>
          </p:cNvSpPr>
          <p:nvPr/>
        </p:nvSpPr>
        <p:spPr>
          <a:xfrm>
            <a:off x="588263" y="476250"/>
            <a:ext cx="343128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a:rPr>
              <a:t>One .NET</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2B09DED2-5B0F-4991-87EF-85B50B8B598A}"/>
              </a:ext>
            </a:extLst>
          </p:cNvPr>
          <p:cNvSpPr/>
          <p:nvPr/>
        </p:nvSpPr>
        <p:spPr bwMode="auto">
          <a:xfrm>
            <a:off x="2113687" y="2567089"/>
            <a:ext cx="1552079" cy="1376157"/>
          </a:xfrm>
          <a:prstGeom prst="rect">
            <a:avLst/>
          </a:prstGeom>
          <a:solidFill>
            <a:srgbClr val="512B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Tree>
    <p:extLst>
      <p:ext uri="{BB962C8B-B14F-4D97-AF65-F5344CB8AC3E}">
        <p14:creationId xmlns:p14="http://schemas.microsoft.com/office/powerpoint/2010/main" val="28474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8824C-81E1-4BB4-8C9B-C6D5968F3BA8}"/>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629806" y="1800946"/>
            <a:ext cx="7620000" cy="409342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Fastest web framework on the planet*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deployment with Linux &amp;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a:ea typeface="Open Sans"/>
                <a:cs typeface="Open Sans"/>
              </a:rPr>
              <a:t>Smaller image sizes that use less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Latest language &amp; API enhancements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OpenAPI</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Client generation, APIM support built 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development &amp; debugging with WSL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 full-stack web development &amp; static web apps </a:t>
            </a:r>
          </a:p>
        </p:txBody>
      </p:sp>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a:solidFill>
                  <a:schemeClr val="bg1"/>
                </a:solidFill>
                <a:latin typeface="Open Sans" panose="020B0606030504020204" pitchFamily="34" charset="0"/>
                <a:ea typeface="Open Sans" panose="020B0606030504020204" pitchFamily="34" charset="0"/>
                <a:cs typeface="Open Sans" panose="020B0606030504020204" pitchFamily="34" charset="0"/>
              </a:rPr>
              <a:t>Why .NET 6 for web apps &amp; services?</a:t>
            </a:r>
          </a:p>
        </p:txBody>
      </p:sp>
      <p:sp>
        <p:nvSpPr>
          <p:cNvPr id="7" name="TextBox 6">
            <a:extLst>
              <a:ext uri="{FF2B5EF4-FFF2-40B4-BE49-F238E27FC236}">
                <a16:creationId xmlns:a16="http://schemas.microsoft.com/office/drawing/2014/main" id="{7AF6A7A1-FE0B-4117-B511-1DA1AFC344C5}"/>
              </a:ext>
            </a:extLst>
          </p:cNvPr>
          <p:cNvSpPr txBox="1"/>
          <p:nvPr/>
        </p:nvSpPr>
        <p:spPr>
          <a:xfrm>
            <a:off x="4629806" y="6148634"/>
            <a:ext cx="66523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
            </a:r>
            <a:r>
              <a:rPr kumimoji="0" lang="en-US" sz="1200" b="0" i="0" u="none" strike="noStrike" kern="1200" cap="none" spc="0" normalizeH="0" baseline="0" noProof="0" err="1">
                <a:ln>
                  <a:noFill/>
                </a:ln>
                <a:solidFill>
                  <a:srgbClr val="FFFFFF"/>
                </a:solidFill>
                <a:effectLst/>
                <a:uLnTx/>
                <a:uFillTx/>
                <a:latin typeface="Segoe UI"/>
                <a:ea typeface="+mn-ea"/>
                <a:cs typeface="+mn-cs"/>
              </a:rPr>
              <a:t>TechEmpower</a:t>
            </a:r>
            <a:r>
              <a:rPr kumimoji="0" lang="en-US" sz="1200" b="0" i="0" u="none" strike="noStrike" kern="1200" cap="none" spc="0" normalizeH="0" baseline="0" noProof="0">
                <a:ln>
                  <a:noFill/>
                </a:ln>
                <a:solidFill>
                  <a:srgbClr val="FFFFFF"/>
                </a:solidFill>
                <a:effectLst/>
                <a:uLnTx/>
                <a:uFillTx/>
                <a:latin typeface="Segoe UI"/>
                <a:ea typeface="+mn-ea"/>
                <a:cs typeface="+mn-cs"/>
              </a:rPr>
              <a:t> benchmarks round 20 (published 2/8/2021) </a:t>
            </a:r>
            <a:r>
              <a:rPr kumimoji="0" lang="en-US" sz="1200" b="0" i="0" u="none" strike="noStrike" kern="1200" cap="none" spc="0" normalizeH="0" baseline="0" noProof="0">
                <a:ln>
                  <a:noFill/>
                </a:ln>
                <a:solidFill>
                  <a:srgbClr val="FFFFFF"/>
                </a:solidFill>
                <a:effectLst/>
                <a:uLnTx/>
                <a:uFillTx/>
                <a:latin typeface="Segoe UI"/>
                <a:ea typeface="+mn-ea"/>
                <a:cs typeface="+mn-cs"/>
                <a:hlinkClick r:id="rId4"/>
              </a:rPr>
              <a:t>https://www.techempower.com/benchmarks/#section=data-r20&amp;hw=ph&amp;test=plaintext&amp;a=2</a:t>
            </a:r>
            <a:r>
              <a:rPr kumimoji="0" lang="en-US" sz="12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428886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500"/>
                                        <p:tgtEl>
                                          <p:spTgt spid="11">
                                            <p:txEl>
                                              <p:pRg st="2" end="2"/>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1">
                                            <p:txEl>
                                              <p:pRg st="8" end="8"/>
                                            </p:txEl>
                                          </p:spTgt>
                                        </p:tgtEl>
                                        <p:attrNameLst>
                                          <p:attrName>style.visibility</p:attrName>
                                        </p:attrNameLst>
                                      </p:cBhvr>
                                      <p:to>
                                        <p:strVal val="visible"/>
                                      </p:to>
                                    </p:set>
                                    <p:animEffect transition="in" filter="fade">
                                      <p:cBhvr>
                                        <p:cTn id="26" dur="500"/>
                                        <p:tgtEl>
                                          <p:spTgt spid="11">
                                            <p:txEl>
                                              <p:pRg st="8" end="8"/>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xEl>
                                              <p:pRg st="10" end="10"/>
                                            </p:txEl>
                                          </p:spTgt>
                                        </p:tgtEl>
                                        <p:attrNameLst>
                                          <p:attrName>style.visibility</p:attrName>
                                        </p:attrNameLst>
                                      </p:cBhvr>
                                      <p:to>
                                        <p:strVal val="visible"/>
                                      </p:to>
                                    </p:set>
                                    <p:animEffect transition="in" filter="fade">
                                      <p:cBhvr>
                                        <p:cTn id="30" dur="500"/>
                                        <p:tgtEl>
                                          <p:spTgt spid="11">
                                            <p:txEl>
                                              <p:pRg st="10" end="10"/>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xEl>
                                              <p:pRg st="12" end="12"/>
                                            </p:txEl>
                                          </p:spTgt>
                                        </p:tgtEl>
                                        <p:attrNameLst>
                                          <p:attrName>style.visibility</p:attrName>
                                        </p:attrNameLst>
                                      </p:cBhvr>
                                      <p:to>
                                        <p:strVal val="visible"/>
                                      </p:to>
                                    </p:set>
                                    <p:animEffect transition="in" filter="fade">
                                      <p:cBhvr>
                                        <p:cTn id="34"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7D3-5BF9-CA49-AC03-EAE5E0DE411B}"/>
              </a:ext>
            </a:extLst>
          </p:cNvPr>
          <p:cNvSpPr>
            <a:spLocks noGrp="1"/>
          </p:cNvSpPr>
          <p:nvPr>
            <p:ph type="title"/>
          </p:nvPr>
        </p:nvSpPr>
        <p:spPr>
          <a:xfrm>
            <a:off x="585216" y="3033223"/>
            <a:ext cx="9144000" cy="498598"/>
          </a:xfrm>
        </p:spPr>
        <p:txBody>
          <a:bodyPr/>
          <a:lstStyle/>
          <a:p>
            <a:r>
              <a:rPr lang="en-US" sz="3600"/>
              <a:t>Modernize .NET Apps </a:t>
            </a:r>
            <a:endParaRPr lang="en-US"/>
          </a:p>
        </p:txBody>
      </p:sp>
      <p:sp>
        <p:nvSpPr>
          <p:cNvPr id="3" name="Text Placeholder 2">
            <a:extLst>
              <a:ext uri="{FF2B5EF4-FFF2-40B4-BE49-F238E27FC236}">
                <a16:creationId xmlns:a16="http://schemas.microsoft.com/office/drawing/2014/main" id="{E1B2D331-4962-F349-B32C-2815C7026084}"/>
              </a:ext>
            </a:extLst>
          </p:cNvPr>
          <p:cNvSpPr>
            <a:spLocks noGrp="1"/>
          </p:cNvSpPr>
          <p:nvPr>
            <p:ph type="body" sz="quarter" idx="12"/>
          </p:nvPr>
        </p:nvSpPr>
        <p:spPr>
          <a:xfrm>
            <a:off x="585216" y="3977319"/>
            <a:ext cx="4881519" cy="1415772"/>
          </a:xfrm>
        </p:spPr>
        <p:txBody>
          <a:bodyPr/>
          <a:lstStyle/>
          <a:p>
            <a:r>
              <a:rPr kumimoji="0" lang="en-US" sz="2400" b="0" i="0" u="none" strike="noStrike" kern="1200" cap="none" spc="0" normalizeH="0" baseline="0" noProof="0" dirty="0">
                <a:ln>
                  <a:noFill/>
                </a:ln>
                <a:effectLst/>
                <a:uLnTx/>
                <a:uFillTx/>
                <a:latin typeface="Segoe UI"/>
                <a:ea typeface="+mn-ea"/>
                <a:cs typeface="+mn-cs"/>
              </a:rPr>
              <a:t>Unlock cost savings and innovation with Azure and .NET</a:t>
            </a:r>
          </a:p>
          <a:p>
            <a:endParaRPr lang="en-US" dirty="0"/>
          </a:p>
          <a:p>
            <a:endParaRPr lang="en-US" dirty="0"/>
          </a:p>
        </p:txBody>
      </p:sp>
    </p:spTree>
    <p:extLst>
      <p:ext uri="{BB962C8B-B14F-4D97-AF65-F5344CB8AC3E}">
        <p14:creationId xmlns:p14="http://schemas.microsoft.com/office/powerpoint/2010/main" val="69644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a:t>Reduce time and difficulty modernizing older .NET codebases</a:t>
            </a:r>
          </a:p>
          <a:p>
            <a:r>
              <a:rPr lang="en-US"/>
              <a:t>Guided, step-by-step experience</a:t>
            </a:r>
          </a:p>
          <a:p>
            <a:r>
              <a:rPr lang="en-US"/>
              <a:t>Multiple project types supported</a:t>
            </a:r>
          </a:p>
          <a:p>
            <a:r>
              <a:rPr lang="en-US"/>
              <a:t>C# &amp; VB.NET languages</a:t>
            </a:r>
          </a:p>
          <a:p>
            <a:r>
              <a:rPr lang="en-US"/>
              <a:t>Supports .NET 6 </a:t>
            </a:r>
          </a:p>
          <a:p>
            <a:endParaRPr lang="en-US"/>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a:solidFill>
                  <a:srgbClr val="F7B548">
                    <a:lumMod val="60000"/>
                    <a:lumOff val="40000"/>
                  </a:srgbClr>
                </a:solidFill>
              </a:rPr>
              <a:t>aka.ms/dotnet-upgrade-assistant</a:t>
            </a:r>
            <a:endParaRPr lang="en-US"/>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preview downloads</a:t>
            </a:r>
          </a:p>
        </p:txBody>
      </p:sp>
      <p:grpSp>
        <p:nvGrpSpPr>
          <p:cNvPr id="6" name="Group 5">
            <a:extLst>
              <a:ext uri="{FF2B5EF4-FFF2-40B4-BE49-F238E27FC236}">
                <a16:creationId xmlns:a16="http://schemas.microsoft.com/office/drawing/2014/main" id="{046812EB-2F2A-4B06-8313-F94A4672486A}"/>
              </a:ext>
            </a:extLst>
          </p:cNvPr>
          <p:cNvGrpSpPr/>
          <p:nvPr/>
        </p:nvGrpSpPr>
        <p:grpSpPr>
          <a:xfrm>
            <a:off x="6681278" y="3612946"/>
            <a:ext cx="5003454" cy="1711171"/>
            <a:chOff x="6892376" y="3629351"/>
            <a:chExt cx="5003454" cy="1711171"/>
          </a:xfrm>
        </p:grpSpPr>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rotWithShape="1">
            <a:blip r:embed="rId4">
              <a:lum bright="70000" contrast="-70000"/>
            </a:blip>
            <a:srcRect l="27521" t="26064" r="-1205" b="1"/>
            <a:stretch/>
          </p:blipFill>
          <p:spPr>
            <a:xfrm>
              <a:off x="8294913" y="4082556"/>
              <a:ext cx="3600917" cy="1241561"/>
            </a:xfrm>
            <a:prstGeom prst="flowChartAlternateProcess">
              <a:avLst/>
            </a:prstGeom>
          </p:spPr>
        </p:pic>
        <p:pic>
          <p:nvPicPr>
            <p:cNvPr id="5" name="Picture 4" descr="Shape&#10;&#10;Description automatically generated with low confidence">
              <a:extLst>
                <a:ext uri="{FF2B5EF4-FFF2-40B4-BE49-F238E27FC236}">
                  <a16:creationId xmlns:a16="http://schemas.microsoft.com/office/drawing/2014/main" id="{443FFA5B-9506-4470-ACED-561E68E9F496}"/>
                </a:ext>
              </a:extLst>
            </p:cNvPr>
            <p:cNvPicPr>
              <a:picLocks noChangeAspect="1"/>
            </p:cNvPicPr>
            <p:nvPr/>
          </p:nvPicPr>
          <p:blipFill rotWithShape="1">
            <a:blip r:embed="rId4"/>
            <a:srcRect r="71380"/>
            <a:stretch/>
          </p:blipFill>
          <p:spPr>
            <a:xfrm>
              <a:off x="6892376" y="3629351"/>
              <a:ext cx="1402538" cy="1711171"/>
            </a:xfrm>
            <a:prstGeom prst="rect">
              <a:avLst/>
            </a:prstGeom>
          </p:spPr>
        </p:pic>
      </p:grpSp>
    </p:spTree>
    <p:extLst>
      <p:ext uri="{BB962C8B-B14F-4D97-AF65-F5344CB8AC3E}">
        <p14:creationId xmlns:p14="http://schemas.microsoft.com/office/powerpoint/2010/main" val="342498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4DC3D9A-D383-B606-8586-34DBA41A2005}"/>
              </a:ext>
            </a:extLst>
          </p:cNvPr>
          <p:cNvSpPr txBox="1">
            <a:spLocks noGrp="1"/>
          </p:cNvSpPr>
          <p:nvPr>
            <p:ph type="title"/>
          </p:nvPr>
        </p:nvSpPr>
        <p:spPr>
          <a:xfrm>
            <a:off x="585216" y="2493075"/>
            <a:ext cx="5650827" cy="157889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Gest started with modernization support from Azure</a:t>
            </a:r>
          </a:p>
        </p:txBody>
      </p:sp>
    </p:spTree>
    <p:extLst>
      <p:ext uri="{BB962C8B-B14F-4D97-AF65-F5344CB8AC3E}">
        <p14:creationId xmlns:p14="http://schemas.microsoft.com/office/powerpoint/2010/main" val="311176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51C6-78AB-E666-DC40-82FAC8867A09}"/>
              </a:ext>
            </a:extLst>
          </p:cNvPr>
          <p:cNvSpPr>
            <a:spLocks noGrp="1"/>
          </p:cNvSpPr>
          <p:nvPr>
            <p:ph type="title"/>
          </p:nvPr>
        </p:nvSpPr>
        <p:spPr>
          <a:xfrm>
            <a:off x="592997" y="457685"/>
            <a:ext cx="11017250" cy="873125"/>
          </a:xfrm>
        </p:spPr>
        <p:txBody>
          <a:bodyPr/>
          <a:lstStyle/>
          <a:p>
            <a:r>
              <a:rPr lang="en-US" sz="3200"/>
              <a:t>Assess applications, databases and .NET code yourself with free and easy to use migration assistants</a:t>
            </a:r>
          </a:p>
        </p:txBody>
      </p:sp>
      <p:sp>
        <p:nvSpPr>
          <p:cNvPr id="3" name="Arrow: Pentagon 2">
            <a:extLst>
              <a:ext uri="{FF2B5EF4-FFF2-40B4-BE49-F238E27FC236}">
                <a16:creationId xmlns:a16="http://schemas.microsoft.com/office/drawing/2014/main" id="{18FCDF43-7C13-AE44-80FD-3102AD4412F1}"/>
              </a:ext>
              <a:ext uri="{C183D7F6-B498-43B3-948B-1728B52AA6E4}">
                <adec:decorative xmlns:adec="http://schemas.microsoft.com/office/drawing/2017/decorative" val="1"/>
              </a:ext>
            </a:extLst>
          </p:cNvPr>
          <p:cNvSpPr>
            <a:spLocks/>
          </p:cNvSpPr>
          <p:nvPr/>
        </p:nvSpPr>
        <p:spPr bwMode="auto">
          <a:xfrm>
            <a:off x="2518648" y="1525170"/>
            <a:ext cx="2628121" cy="338554"/>
          </a:xfrm>
          <a:prstGeom prst="homePlate">
            <a:avLst/>
          </a:prstGeom>
          <a:solidFill>
            <a:schemeClr val="accent4"/>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latin typeface="+mj-lt"/>
              <a:cs typeface="Segoe UI" pitchFamily="34" charset="0"/>
            </a:endParaRPr>
          </a:p>
        </p:txBody>
      </p:sp>
      <p:sp>
        <p:nvSpPr>
          <p:cNvPr id="4" name="Content Placeholder 11">
            <a:extLst>
              <a:ext uri="{FF2B5EF4-FFF2-40B4-BE49-F238E27FC236}">
                <a16:creationId xmlns:a16="http://schemas.microsoft.com/office/drawing/2014/main" id="{48678CF3-797F-FBA5-3EB2-D7E4F3F708F2}"/>
              </a:ext>
            </a:extLst>
          </p:cNvPr>
          <p:cNvSpPr txBox="1">
            <a:spLocks/>
          </p:cNvSpPr>
          <p:nvPr/>
        </p:nvSpPr>
        <p:spPr>
          <a:xfrm>
            <a:off x="2659714" y="1525170"/>
            <a:ext cx="1927965"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600" kern="0">
                <a:solidFill>
                  <a:schemeClr val="bg1"/>
                </a:solidFill>
                <a:latin typeface="Segoe UI Semibold"/>
              </a:rPr>
              <a:t>1. Discover</a:t>
            </a:r>
          </a:p>
        </p:txBody>
      </p:sp>
      <p:sp>
        <p:nvSpPr>
          <p:cNvPr id="5" name="Arrow: Pentagon 4">
            <a:extLst>
              <a:ext uri="{FF2B5EF4-FFF2-40B4-BE49-F238E27FC236}">
                <a16:creationId xmlns:a16="http://schemas.microsoft.com/office/drawing/2014/main" id="{52279C70-DB18-186D-1E99-10968C46ADF9}"/>
              </a:ext>
              <a:ext uri="{C183D7F6-B498-43B3-948B-1728B52AA6E4}">
                <adec:decorative xmlns:adec="http://schemas.microsoft.com/office/drawing/2017/decorative" val="1"/>
              </a:ext>
            </a:extLst>
          </p:cNvPr>
          <p:cNvSpPr>
            <a:spLocks/>
          </p:cNvSpPr>
          <p:nvPr/>
        </p:nvSpPr>
        <p:spPr bwMode="auto">
          <a:xfrm>
            <a:off x="5798808" y="1525170"/>
            <a:ext cx="2628121" cy="338554"/>
          </a:xfrm>
          <a:prstGeom prst="homePlate">
            <a:avLst/>
          </a:prstGeom>
          <a:solidFill>
            <a:schemeClr val="accent4"/>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latin typeface="+mj-lt"/>
              <a:cs typeface="Segoe UI" pitchFamily="34" charset="0"/>
            </a:endParaRPr>
          </a:p>
        </p:txBody>
      </p:sp>
      <p:sp>
        <p:nvSpPr>
          <p:cNvPr id="6" name="Content Placeholder 15">
            <a:extLst>
              <a:ext uri="{FF2B5EF4-FFF2-40B4-BE49-F238E27FC236}">
                <a16:creationId xmlns:a16="http://schemas.microsoft.com/office/drawing/2014/main" id="{AE7A98FA-14C8-FC17-A2DA-531F0ACACEC0}"/>
              </a:ext>
            </a:extLst>
          </p:cNvPr>
          <p:cNvSpPr txBox="1">
            <a:spLocks/>
          </p:cNvSpPr>
          <p:nvPr/>
        </p:nvSpPr>
        <p:spPr>
          <a:xfrm>
            <a:off x="5936406" y="1528996"/>
            <a:ext cx="1012077"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600" kern="0">
                <a:solidFill>
                  <a:schemeClr val="bg1"/>
                </a:solidFill>
                <a:latin typeface="Segoe UI Semibold"/>
              </a:rPr>
              <a:t>2. Assess</a:t>
            </a:r>
          </a:p>
        </p:txBody>
      </p:sp>
      <p:sp>
        <p:nvSpPr>
          <p:cNvPr id="7" name="Rectangle 6">
            <a:extLst>
              <a:ext uri="{FF2B5EF4-FFF2-40B4-BE49-F238E27FC236}">
                <a16:creationId xmlns:a16="http://schemas.microsoft.com/office/drawing/2014/main" id="{6182A623-E60A-62EE-2C6F-F8BD2562FD18}"/>
              </a:ext>
              <a:ext uri="{C183D7F6-B498-43B3-948B-1728B52AA6E4}">
                <adec:decorative xmlns:adec="http://schemas.microsoft.com/office/drawing/2017/decorative" val="1"/>
              </a:ext>
            </a:extLst>
          </p:cNvPr>
          <p:cNvSpPr>
            <a:spLocks/>
          </p:cNvSpPr>
          <p:nvPr/>
        </p:nvSpPr>
        <p:spPr bwMode="auto">
          <a:xfrm>
            <a:off x="9078969" y="1525170"/>
            <a:ext cx="2527814" cy="338554"/>
          </a:xfrm>
          <a:prstGeom prst="rect">
            <a:avLst/>
          </a:prstGeom>
          <a:solidFill>
            <a:schemeClr val="accent4"/>
          </a:solidFill>
          <a:ln w="76200" cap="flat" cmpd="sng" algn="ctr">
            <a:noFill/>
            <a:prstDash val="solid"/>
          </a:ln>
          <a:effectLst/>
        </p:spPr>
        <p:txBody>
          <a:bodyPr vert="horz" wrap="square" lIns="365760" tIns="45720" rIns="137160" bIns="45720" numCol="1" rtlCol="0" anchor="ctr" anchorCtr="0" compatLnSpc="1">
            <a:prstTxWarp prst="textNoShape">
              <a:avLst/>
            </a:prstTxWarp>
            <a:spAutoFit/>
          </a:bodyPr>
          <a:lstStyle/>
          <a:p>
            <a:pPr defTabSz="932293" fontAlgn="base">
              <a:spcBef>
                <a:spcPct val="0"/>
              </a:spcBef>
              <a:spcAft>
                <a:spcPct val="0"/>
              </a:spcAft>
              <a:defRPr/>
            </a:pPr>
            <a:endParaRPr lang="en-US" sz="1600" kern="0">
              <a:latin typeface="+mj-lt"/>
            </a:endParaRPr>
          </a:p>
        </p:txBody>
      </p:sp>
      <p:sp>
        <p:nvSpPr>
          <p:cNvPr id="8" name="Content Placeholder 19">
            <a:extLst>
              <a:ext uri="{FF2B5EF4-FFF2-40B4-BE49-F238E27FC236}">
                <a16:creationId xmlns:a16="http://schemas.microsoft.com/office/drawing/2014/main" id="{D8B19925-4D69-B391-9753-5E8C60EDE5E8}"/>
              </a:ext>
            </a:extLst>
          </p:cNvPr>
          <p:cNvSpPr txBox="1">
            <a:spLocks/>
          </p:cNvSpPr>
          <p:nvPr/>
        </p:nvSpPr>
        <p:spPr>
          <a:xfrm>
            <a:off x="9443652" y="1525150"/>
            <a:ext cx="1239429" cy="281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600" kern="0">
                <a:solidFill>
                  <a:schemeClr val="bg1"/>
                </a:solidFill>
                <a:latin typeface="Segoe UI Semibold"/>
              </a:rPr>
              <a:t>3. Migrate</a:t>
            </a:r>
          </a:p>
        </p:txBody>
      </p:sp>
      <p:sp>
        <p:nvSpPr>
          <p:cNvPr id="9" name="Content Placeholder 8">
            <a:extLst>
              <a:ext uri="{FF2B5EF4-FFF2-40B4-BE49-F238E27FC236}">
                <a16:creationId xmlns:a16="http://schemas.microsoft.com/office/drawing/2014/main" id="{5408D26E-16AF-AD3C-492F-B87F5A080ABE}"/>
              </a:ext>
            </a:extLst>
          </p:cNvPr>
          <p:cNvSpPr txBox="1">
            <a:spLocks/>
          </p:cNvSpPr>
          <p:nvPr/>
        </p:nvSpPr>
        <p:spPr>
          <a:xfrm>
            <a:off x="394217" y="2289350"/>
            <a:ext cx="1675886" cy="3385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Font typeface="Wingdings" panose="05000000000000000000" pitchFamily="2" charset="2"/>
              <a:buNone/>
            </a:pPr>
            <a:r>
              <a:rPr lang="en-US" sz="1400">
                <a:solidFill>
                  <a:srgbClr val="000000"/>
                </a:solidFill>
                <a:latin typeface="Segoe UI Semibold"/>
              </a:rPr>
              <a:t>App Modernization</a:t>
            </a:r>
          </a:p>
        </p:txBody>
      </p:sp>
      <p:grpSp>
        <p:nvGrpSpPr>
          <p:cNvPr id="10" name="Group 386">
            <a:extLst>
              <a:ext uri="{FF2B5EF4-FFF2-40B4-BE49-F238E27FC236}">
                <a16:creationId xmlns:a16="http://schemas.microsoft.com/office/drawing/2014/main" id="{DE1BBF3F-E83B-841C-8D6A-4460532469B9}"/>
              </a:ext>
              <a:ext uri="{C183D7F6-B498-43B3-948B-1728B52AA6E4}">
                <adec:decorative xmlns:adec="http://schemas.microsoft.com/office/drawing/2017/decorative" val="1"/>
              </a:ext>
            </a:extLst>
          </p:cNvPr>
          <p:cNvGrpSpPr>
            <a:grpSpLocks noChangeAspect="1"/>
          </p:cNvGrpSpPr>
          <p:nvPr/>
        </p:nvGrpSpPr>
        <p:grpSpPr bwMode="auto">
          <a:xfrm>
            <a:off x="937472" y="2611274"/>
            <a:ext cx="518856" cy="389142"/>
            <a:chOff x="7014" y="2816"/>
            <a:chExt cx="312" cy="234"/>
          </a:xfrm>
        </p:grpSpPr>
        <p:sp>
          <p:nvSpPr>
            <p:cNvPr id="11" name="AutoShape 385">
              <a:extLst>
                <a:ext uri="{FF2B5EF4-FFF2-40B4-BE49-F238E27FC236}">
                  <a16:creationId xmlns:a16="http://schemas.microsoft.com/office/drawing/2014/main" id="{901CE28A-5A67-78FC-7713-C40FAE951C49}"/>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387">
              <a:extLst>
                <a:ext uri="{FF2B5EF4-FFF2-40B4-BE49-F238E27FC236}">
                  <a16:creationId xmlns:a16="http://schemas.microsoft.com/office/drawing/2014/main" id="{B8D7096D-C826-BF06-F333-338348E607CF}"/>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 name="Rectangle 388">
              <a:extLst>
                <a:ext uri="{FF2B5EF4-FFF2-40B4-BE49-F238E27FC236}">
                  <a16:creationId xmlns:a16="http://schemas.microsoft.com/office/drawing/2014/main" id="{A08ED859-9329-E86C-47B3-326A433E62E1}"/>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 name="Oval 389">
              <a:extLst>
                <a:ext uri="{FF2B5EF4-FFF2-40B4-BE49-F238E27FC236}">
                  <a16:creationId xmlns:a16="http://schemas.microsoft.com/office/drawing/2014/main" id="{0DBDD616-CA7C-EA70-EAC1-2968110A3450}"/>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5" name="Oval 390">
              <a:extLst>
                <a:ext uri="{FF2B5EF4-FFF2-40B4-BE49-F238E27FC236}">
                  <a16:creationId xmlns:a16="http://schemas.microsoft.com/office/drawing/2014/main" id="{0FA80226-FC8B-AA43-A9F1-7579FA680209}"/>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6" name="Oval 391">
              <a:extLst>
                <a:ext uri="{FF2B5EF4-FFF2-40B4-BE49-F238E27FC236}">
                  <a16:creationId xmlns:a16="http://schemas.microsoft.com/office/drawing/2014/main" id="{783A0792-E4FA-D81F-6D8E-9849A3E44CE8}"/>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392">
              <a:extLst>
                <a:ext uri="{FF2B5EF4-FFF2-40B4-BE49-F238E27FC236}">
                  <a16:creationId xmlns:a16="http://schemas.microsoft.com/office/drawing/2014/main" id="{8AFD2440-FAE2-1CD7-3201-3D1E6D62A9AC}"/>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393">
              <a:extLst>
                <a:ext uri="{FF2B5EF4-FFF2-40B4-BE49-F238E27FC236}">
                  <a16:creationId xmlns:a16="http://schemas.microsoft.com/office/drawing/2014/main" id="{143B3831-AC1B-594C-CFED-A92D309C490F}"/>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394">
              <a:extLst>
                <a:ext uri="{FF2B5EF4-FFF2-40B4-BE49-F238E27FC236}">
                  <a16:creationId xmlns:a16="http://schemas.microsoft.com/office/drawing/2014/main" id="{2B638D72-8D0A-6182-653F-82FC6C06C2D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395">
              <a:extLst>
                <a:ext uri="{FF2B5EF4-FFF2-40B4-BE49-F238E27FC236}">
                  <a16:creationId xmlns:a16="http://schemas.microsoft.com/office/drawing/2014/main" id="{CE9369EA-3105-E1E4-7859-3719382F0CD0}"/>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396">
              <a:extLst>
                <a:ext uri="{FF2B5EF4-FFF2-40B4-BE49-F238E27FC236}">
                  <a16:creationId xmlns:a16="http://schemas.microsoft.com/office/drawing/2014/main" id="{2E2B0AB6-15D6-A2B9-5710-6870B62F0ECF}"/>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2" name="Rectangle 397">
              <a:extLst>
                <a:ext uri="{FF2B5EF4-FFF2-40B4-BE49-F238E27FC236}">
                  <a16:creationId xmlns:a16="http://schemas.microsoft.com/office/drawing/2014/main" id="{52135912-2F17-6EFD-E9EA-23547B7DF707}"/>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3" name="Content Placeholder 12">
            <a:extLst>
              <a:ext uri="{FF2B5EF4-FFF2-40B4-BE49-F238E27FC236}">
                <a16:creationId xmlns:a16="http://schemas.microsoft.com/office/drawing/2014/main" id="{25A34586-C112-23D0-9D2A-2004BF062906}"/>
              </a:ext>
            </a:extLst>
          </p:cNvPr>
          <p:cNvSpPr txBox="1">
            <a:spLocks/>
          </p:cNvSpPr>
          <p:nvPr/>
        </p:nvSpPr>
        <p:spPr>
          <a:xfrm>
            <a:off x="2517160" y="1973748"/>
            <a:ext cx="2086395" cy="8463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Access the </a:t>
            </a:r>
            <a:r>
              <a:rPr lang="en-US" sz="1100" b="1" kern="0">
                <a:solidFill>
                  <a:srgbClr val="000000"/>
                </a:solidFill>
                <a:hlinkClick r:id="rId4">
                  <a:extLst>
                    <a:ext uri="{A12FA001-AC4F-418D-AE19-62706E023703}">
                      <ahyp:hlinkClr xmlns:ahyp="http://schemas.microsoft.com/office/drawing/2018/hyperlinkcolor" val="tx"/>
                    </a:ext>
                  </a:extLst>
                </a:hlinkClick>
              </a:rPr>
              <a:t>App Service Migration</a:t>
            </a:r>
            <a:r>
              <a:rPr lang="en-US" sz="1100" b="1" kern="0">
                <a:solidFill>
                  <a:srgbClr val="000000"/>
                </a:solidFill>
              </a:rPr>
              <a:t> </a:t>
            </a:r>
            <a:r>
              <a:rPr lang="en-US" sz="1100" kern="0">
                <a:solidFill>
                  <a:prstClr val="black"/>
                </a:solidFill>
              </a:rPr>
              <a:t>from Azure Migrate. Download the </a:t>
            </a:r>
            <a:r>
              <a:rPr lang="en-US" sz="1100" b="1" kern="0">
                <a:solidFill>
                  <a:srgbClr val="000000"/>
                </a:solidFill>
                <a:hlinkClick r:id="rId4">
                  <a:extLst>
                    <a:ext uri="{A12FA001-AC4F-418D-AE19-62706E023703}">
                      <ahyp:hlinkClr xmlns:ahyp="http://schemas.microsoft.com/office/drawing/2018/hyperlinkcolor" val="tx"/>
                    </a:ext>
                  </a:extLst>
                </a:hlinkClick>
              </a:rPr>
              <a:t>Migration Assistant </a:t>
            </a:r>
            <a:r>
              <a:rPr lang="en-US" sz="1100" kern="0">
                <a:solidFill>
                  <a:prstClr val="black"/>
                </a:solidFill>
              </a:rPr>
              <a:t>to start .NET app migration or discover web apps to migrate using </a:t>
            </a:r>
            <a:r>
              <a:rPr lang="en-US" sz="1100" b="1" u="sng" kern="0">
                <a:solidFill>
                  <a:prstClr val="black"/>
                </a:solidFill>
                <a:hlinkClick r:id="rId5"/>
              </a:rPr>
              <a:t>Azure Migrate</a:t>
            </a:r>
            <a:endParaRPr lang="en-US" sz="1100" b="1" u="sng" kern="0">
              <a:solidFill>
                <a:prstClr val="black"/>
              </a:solidFill>
            </a:endParaRPr>
          </a:p>
        </p:txBody>
      </p:sp>
      <p:sp>
        <p:nvSpPr>
          <p:cNvPr id="24" name="Content Placeholder 16">
            <a:extLst>
              <a:ext uri="{FF2B5EF4-FFF2-40B4-BE49-F238E27FC236}">
                <a16:creationId xmlns:a16="http://schemas.microsoft.com/office/drawing/2014/main" id="{7BE119A2-B69F-E7BE-EBB0-E27CF427AC45}"/>
              </a:ext>
            </a:extLst>
          </p:cNvPr>
          <p:cNvSpPr txBox="1">
            <a:spLocks/>
          </p:cNvSpPr>
          <p:nvPr/>
        </p:nvSpPr>
        <p:spPr>
          <a:xfrm>
            <a:off x="5796044" y="1974582"/>
            <a:ext cx="2707213" cy="142161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Scan the public endpoint to get a list of technologies used, which are then compared to other sites hosted on </a:t>
            </a:r>
            <a:r>
              <a:rPr lang="en-US" sz="1100" b="1" kern="0">
                <a:solidFill>
                  <a:srgbClr val="000000"/>
                </a:solidFill>
                <a:hlinkClick r:id="rId6">
                  <a:extLst>
                    <a:ext uri="{A12FA001-AC4F-418D-AE19-62706E023703}">
                      <ahyp:hlinkClr xmlns:ahyp="http://schemas.microsoft.com/office/drawing/2018/hyperlinkcolor" val="tx"/>
                    </a:ext>
                  </a:extLst>
                </a:hlinkClick>
              </a:rPr>
              <a:t>App </a:t>
            </a:r>
            <a:r>
              <a:rPr lang="en-US" sz="1100" b="1" kern="0" err="1">
                <a:solidFill>
                  <a:srgbClr val="000000"/>
                </a:solidFill>
                <a:hlinkClick r:id="rId6">
                  <a:extLst>
                    <a:ext uri="{A12FA001-AC4F-418D-AE19-62706E023703}">
                      <ahyp:hlinkClr xmlns:ahyp="http://schemas.microsoft.com/office/drawing/2018/hyperlinkcolor" val="tx"/>
                    </a:ext>
                  </a:extLst>
                </a:hlinkClick>
              </a:rPr>
              <a:t>Service</a:t>
            </a:r>
            <a:r>
              <a:rPr lang="en-US" sz="1100" kern="0" err="1">
                <a:solidFill>
                  <a:prstClr val="black"/>
                </a:solidFill>
              </a:rPr>
              <a:t>.Use</a:t>
            </a:r>
            <a:r>
              <a:rPr lang="en-US" sz="1100" kern="0">
                <a:solidFill>
                  <a:prstClr val="black"/>
                </a:solidFill>
              </a:rPr>
              <a:t> </a:t>
            </a:r>
            <a:r>
              <a:rPr lang="en-US" sz="1100" b="1" kern="0">
                <a:solidFill>
                  <a:srgbClr val="000000"/>
                </a:solidFill>
                <a:hlinkClick r:id="rId7">
                  <a:extLst>
                    <a:ext uri="{A12FA001-AC4F-418D-AE19-62706E023703}">
                      <ahyp:hlinkClr xmlns:ahyp="http://schemas.microsoft.com/office/drawing/2018/hyperlinkcolor" val="tx"/>
                    </a:ext>
                  </a:extLst>
                </a:hlinkClick>
              </a:rPr>
              <a:t>Data Access Migration Toolkit</a:t>
            </a:r>
            <a:r>
              <a:rPr lang="en-US" sz="1100" kern="0">
                <a:solidFill>
                  <a:srgbClr val="000000"/>
                </a:solidFill>
                <a:hlinkClick r:id="rId7">
                  <a:extLst>
                    <a:ext uri="{A12FA001-AC4F-418D-AE19-62706E023703}">
                      <ahyp:hlinkClr xmlns:ahyp="http://schemas.microsoft.com/office/drawing/2018/hyperlinkcolor" val="tx"/>
                    </a:ext>
                  </a:extLst>
                </a:hlinkClick>
              </a:rPr>
              <a:t> </a:t>
            </a:r>
            <a:r>
              <a:rPr lang="en-US" sz="1100" kern="0">
                <a:solidFill>
                  <a:prstClr val="black"/>
                </a:solidFill>
              </a:rPr>
              <a:t>to migrate application source code between databases.  Or use </a:t>
            </a:r>
            <a:r>
              <a:rPr lang="en-US" sz="1100" b="1" u="sng" kern="0">
                <a:solidFill>
                  <a:prstClr val="black"/>
                </a:solidFill>
                <a:hlinkClick r:id="rId8"/>
              </a:rPr>
              <a:t>Azure Migrate</a:t>
            </a:r>
            <a:r>
              <a:rPr lang="en-US" sz="1100" kern="0">
                <a:solidFill>
                  <a:prstClr val="black"/>
                </a:solidFill>
              </a:rPr>
              <a:t> to perform an assessment of discovered web apps.</a:t>
            </a:r>
          </a:p>
        </p:txBody>
      </p:sp>
      <p:sp>
        <p:nvSpPr>
          <p:cNvPr id="25" name="Content Placeholder 20">
            <a:extLst>
              <a:ext uri="{FF2B5EF4-FFF2-40B4-BE49-F238E27FC236}">
                <a16:creationId xmlns:a16="http://schemas.microsoft.com/office/drawing/2014/main" id="{37B6DB8D-EF3F-B963-3289-5AD04CA58B13}"/>
              </a:ext>
            </a:extLst>
          </p:cNvPr>
          <p:cNvSpPr txBox="1">
            <a:spLocks/>
          </p:cNvSpPr>
          <p:nvPr/>
        </p:nvSpPr>
        <p:spPr>
          <a:xfrm>
            <a:off x="9279022" y="1975122"/>
            <a:ext cx="2005621" cy="115415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Migrate to </a:t>
            </a:r>
            <a:r>
              <a:rPr lang="en-US" sz="1100" b="1" kern="0">
                <a:solidFill>
                  <a:srgbClr val="000000"/>
                </a:solidFill>
                <a:hlinkClick r:id="rId6">
                  <a:extLst>
                    <a:ext uri="{A12FA001-AC4F-418D-AE19-62706E023703}">
                      <ahyp:hlinkClr xmlns:ahyp="http://schemas.microsoft.com/office/drawing/2018/hyperlinkcolor" val="tx"/>
                    </a:ext>
                  </a:extLst>
                </a:hlinkClick>
              </a:rPr>
              <a:t>App Service</a:t>
            </a:r>
            <a:r>
              <a:rPr lang="en-US" sz="1100" b="1" kern="0">
                <a:solidFill>
                  <a:srgbClr val="000000"/>
                </a:solidFill>
              </a:rPr>
              <a:t> </a:t>
            </a:r>
            <a:r>
              <a:rPr lang="en-US" sz="1100" kern="0">
                <a:solidFill>
                  <a:prstClr val="black"/>
                </a:solidFill>
              </a:rPr>
              <a:t>by either redeploying code via CI/CD pipeline, deploying a container, using the </a:t>
            </a:r>
            <a:r>
              <a:rPr lang="en-US" sz="1100" b="1" kern="0">
                <a:solidFill>
                  <a:srgbClr val="000000"/>
                </a:solidFill>
                <a:hlinkClick r:id="rId4">
                  <a:extLst>
                    <a:ext uri="{A12FA001-AC4F-418D-AE19-62706E023703}">
                      <ahyp:hlinkClr xmlns:ahyp="http://schemas.microsoft.com/office/drawing/2018/hyperlinkcolor" val="tx"/>
                    </a:ext>
                  </a:extLst>
                </a:hlinkClick>
              </a:rPr>
              <a:t>App Service Migration Assistant </a:t>
            </a:r>
            <a:r>
              <a:rPr lang="en-US" sz="1100" kern="0">
                <a:solidFill>
                  <a:prstClr val="black"/>
                </a:solidFill>
              </a:rPr>
              <a:t>tool, or using </a:t>
            </a:r>
            <a:r>
              <a:rPr lang="en-US" sz="1100" b="1" u="sng" kern="0">
                <a:solidFill>
                  <a:prstClr val="black"/>
                </a:solidFill>
                <a:hlinkClick r:id="rId9"/>
              </a:rPr>
              <a:t>Azure Migrate</a:t>
            </a:r>
            <a:r>
              <a:rPr lang="en-US" sz="1100" kern="0">
                <a:solidFill>
                  <a:prstClr val="black"/>
                </a:solidFill>
              </a:rPr>
              <a:t>. </a:t>
            </a:r>
          </a:p>
        </p:txBody>
      </p:sp>
      <p:sp>
        <p:nvSpPr>
          <p:cNvPr id="26" name="Content Placeholder 9">
            <a:extLst>
              <a:ext uri="{FF2B5EF4-FFF2-40B4-BE49-F238E27FC236}">
                <a16:creationId xmlns:a16="http://schemas.microsoft.com/office/drawing/2014/main" id="{AEA6084F-4744-B770-8A98-B0C47E43036A}"/>
              </a:ext>
            </a:extLst>
          </p:cNvPr>
          <p:cNvSpPr txBox="1">
            <a:spLocks/>
          </p:cNvSpPr>
          <p:nvPr/>
        </p:nvSpPr>
        <p:spPr>
          <a:xfrm>
            <a:off x="313594" y="3892252"/>
            <a:ext cx="1857375"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Font typeface="Wingdings" panose="05000000000000000000" pitchFamily="2" charset="2"/>
              <a:buNone/>
            </a:pPr>
            <a:r>
              <a:rPr lang="en-US" sz="1400">
                <a:solidFill>
                  <a:srgbClr val="000000"/>
                </a:solidFill>
                <a:latin typeface="Segoe UI Semibold"/>
              </a:rPr>
              <a:t>Database Migration</a:t>
            </a:r>
          </a:p>
        </p:txBody>
      </p:sp>
      <p:grpSp>
        <p:nvGrpSpPr>
          <p:cNvPr id="27" name="Group 135">
            <a:extLst>
              <a:ext uri="{FF2B5EF4-FFF2-40B4-BE49-F238E27FC236}">
                <a16:creationId xmlns:a16="http://schemas.microsoft.com/office/drawing/2014/main" id="{7036E728-500E-C807-5317-1B1CEE907FFB}"/>
              </a:ext>
              <a:ext uri="{C183D7F6-B498-43B3-948B-1728B52AA6E4}">
                <adec:decorative xmlns:adec="http://schemas.microsoft.com/office/drawing/2017/decorative" val="1"/>
              </a:ext>
            </a:extLst>
          </p:cNvPr>
          <p:cNvGrpSpPr>
            <a:grpSpLocks noChangeAspect="1"/>
          </p:cNvGrpSpPr>
          <p:nvPr/>
        </p:nvGrpSpPr>
        <p:grpSpPr bwMode="auto">
          <a:xfrm>
            <a:off x="998921" y="4254605"/>
            <a:ext cx="395959" cy="395959"/>
            <a:chOff x="1013" y="2781"/>
            <a:chExt cx="312" cy="312"/>
          </a:xfrm>
        </p:grpSpPr>
        <p:sp>
          <p:nvSpPr>
            <p:cNvPr id="28" name="AutoShape 134">
              <a:extLst>
                <a:ext uri="{FF2B5EF4-FFF2-40B4-BE49-F238E27FC236}">
                  <a16:creationId xmlns:a16="http://schemas.microsoft.com/office/drawing/2014/main" id="{64A7F068-E73A-3438-DFD5-B6A4DA3AD0E4}"/>
                </a:ext>
                <a:ext uri="{C183D7F6-B498-43B3-948B-1728B52AA6E4}">
                  <adec:decorative xmlns:adec="http://schemas.microsoft.com/office/drawing/2017/decorative" val="1"/>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36">
              <a:extLst>
                <a:ext uri="{FF2B5EF4-FFF2-40B4-BE49-F238E27FC236}">
                  <a16:creationId xmlns:a16="http://schemas.microsoft.com/office/drawing/2014/main" id="{7A22C613-DCB3-BCEE-0ABB-51125ADEFF71}"/>
                </a:ext>
                <a:ext uri="{C183D7F6-B498-43B3-948B-1728B52AA6E4}">
                  <adec:decorative xmlns:adec="http://schemas.microsoft.com/office/drawing/2017/decorative" val="1"/>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37">
              <a:extLst>
                <a:ext uri="{FF2B5EF4-FFF2-40B4-BE49-F238E27FC236}">
                  <a16:creationId xmlns:a16="http://schemas.microsoft.com/office/drawing/2014/main" id="{AEFDC8FF-8E64-3C26-A5AA-22D3CF68C2D9}"/>
                </a:ext>
                <a:ext uri="{C183D7F6-B498-43B3-948B-1728B52AA6E4}">
                  <adec:decorative xmlns:adec="http://schemas.microsoft.com/office/drawing/2017/decorative" val="1"/>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38">
              <a:extLst>
                <a:ext uri="{FF2B5EF4-FFF2-40B4-BE49-F238E27FC236}">
                  <a16:creationId xmlns:a16="http://schemas.microsoft.com/office/drawing/2014/main" id="{632E95CD-35ED-B818-046C-7750B65C4ED4}"/>
                </a:ext>
                <a:ext uri="{C183D7F6-B498-43B3-948B-1728B52AA6E4}">
                  <adec:decorative xmlns:adec="http://schemas.microsoft.com/office/drawing/2017/decorative" val="1"/>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39">
              <a:extLst>
                <a:ext uri="{FF2B5EF4-FFF2-40B4-BE49-F238E27FC236}">
                  <a16:creationId xmlns:a16="http://schemas.microsoft.com/office/drawing/2014/main" id="{3F36F1E5-560B-112B-84F0-D73EC6AD3E19}"/>
                </a:ext>
                <a:ext uri="{C183D7F6-B498-43B3-948B-1728B52AA6E4}">
                  <adec:decorative xmlns:adec="http://schemas.microsoft.com/office/drawing/2017/decorative" val="1"/>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40">
              <a:extLst>
                <a:ext uri="{FF2B5EF4-FFF2-40B4-BE49-F238E27FC236}">
                  <a16:creationId xmlns:a16="http://schemas.microsoft.com/office/drawing/2014/main" id="{A76E295C-FEC9-654E-131E-58518921C537}"/>
                </a:ext>
                <a:ext uri="{C183D7F6-B498-43B3-948B-1728B52AA6E4}">
                  <adec:decorative xmlns:adec="http://schemas.microsoft.com/office/drawing/2017/decorative" val="1"/>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41">
              <a:extLst>
                <a:ext uri="{FF2B5EF4-FFF2-40B4-BE49-F238E27FC236}">
                  <a16:creationId xmlns:a16="http://schemas.microsoft.com/office/drawing/2014/main" id="{50C3BE17-177A-B21F-AA4E-47F40254B748}"/>
                </a:ext>
                <a:ext uri="{C183D7F6-B498-43B3-948B-1728B52AA6E4}">
                  <adec:decorative xmlns:adec="http://schemas.microsoft.com/office/drawing/2017/decorative" val="1"/>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142">
              <a:extLst>
                <a:ext uri="{FF2B5EF4-FFF2-40B4-BE49-F238E27FC236}">
                  <a16:creationId xmlns:a16="http://schemas.microsoft.com/office/drawing/2014/main" id="{533F4623-6229-284B-B288-65A40667DD1B}"/>
                </a:ext>
                <a:ext uri="{C183D7F6-B498-43B3-948B-1728B52AA6E4}">
                  <adec:decorative xmlns:adec="http://schemas.microsoft.com/office/drawing/2017/decorative" val="1"/>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6" name="Rectangle 143">
              <a:extLst>
                <a:ext uri="{FF2B5EF4-FFF2-40B4-BE49-F238E27FC236}">
                  <a16:creationId xmlns:a16="http://schemas.microsoft.com/office/drawing/2014/main" id="{800AF8A5-D12D-D61E-D02E-053DDB1F2E96}"/>
                </a:ext>
                <a:ext uri="{C183D7F6-B498-43B3-948B-1728B52AA6E4}">
                  <adec:decorative xmlns:adec="http://schemas.microsoft.com/office/drawing/2017/decorative" val="1"/>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144">
              <a:extLst>
                <a:ext uri="{FF2B5EF4-FFF2-40B4-BE49-F238E27FC236}">
                  <a16:creationId xmlns:a16="http://schemas.microsoft.com/office/drawing/2014/main" id="{BB416BAD-0CE5-D3FA-D3F6-3095A37F5C1B}"/>
                </a:ext>
                <a:ext uri="{C183D7F6-B498-43B3-948B-1728B52AA6E4}">
                  <adec:decorative xmlns:adec="http://schemas.microsoft.com/office/drawing/2017/decorative" val="1"/>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145">
              <a:extLst>
                <a:ext uri="{FF2B5EF4-FFF2-40B4-BE49-F238E27FC236}">
                  <a16:creationId xmlns:a16="http://schemas.microsoft.com/office/drawing/2014/main" id="{66BF61D1-84CF-B16F-ACCB-CC5BA56C6C35}"/>
                </a:ext>
                <a:ext uri="{C183D7F6-B498-43B3-948B-1728B52AA6E4}">
                  <adec:decorative xmlns:adec="http://schemas.microsoft.com/office/drawing/2017/decorative" val="1"/>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Rectangle 146">
              <a:extLst>
                <a:ext uri="{FF2B5EF4-FFF2-40B4-BE49-F238E27FC236}">
                  <a16:creationId xmlns:a16="http://schemas.microsoft.com/office/drawing/2014/main" id="{09646688-BC56-C56C-0029-A3F7BE475452}"/>
                </a:ext>
                <a:ext uri="{C183D7F6-B498-43B3-948B-1728B52AA6E4}">
                  <adec:decorative xmlns:adec="http://schemas.microsoft.com/office/drawing/2017/decorative" val="1"/>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0" name="Content Placeholder 13">
            <a:extLst>
              <a:ext uri="{FF2B5EF4-FFF2-40B4-BE49-F238E27FC236}">
                <a16:creationId xmlns:a16="http://schemas.microsoft.com/office/drawing/2014/main" id="{414C39A0-B102-F91E-FE70-24DA968A8A12}"/>
              </a:ext>
            </a:extLst>
          </p:cNvPr>
          <p:cNvSpPr txBox="1">
            <a:spLocks/>
          </p:cNvSpPr>
          <p:nvPr/>
        </p:nvSpPr>
        <p:spPr>
          <a:xfrm>
            <a:off x="2518430" y="3601888"/>
            <a:ext cx="2371692" cy="8463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Create project in </a:t>
            </a:r>
            <a:r>
              <a:rPr lang="en-US" sz="1100" b="1" kern="0">
                <a:solidFill>
                  <a:srgbClr val="000000"/>
                </a:solidFill>
                <a:hlinkClick r:id="rId10">
                  <a:extLst>
                    <a:ext uri="{A12FA001-AC4F-418D-AE19-62706E023703}">
                      <ahyp:hlinkClr xmlns:ahyp="http://schemas.microsoft.com/office/drawing/2018/hyperlinkcolor" val="tx"/>
                    </a:ext>
                  </a:extLst>
                </a:hlinkClick>
              </a:rPr>
              <a:t>Azure Migrate </a:t>
            </a:r>
            <a:r>
              <a:rPr lang="en-US" sz="1100" kern="0">
                <a:solidFill>
                  <a:prstClr val="black"/>
                </a:solidFill>
              </a:rPr>
              <a:t>as a central repository and download </a:t>
            </a:r>
            <a:r>
              <a:rPr lang="en-US" sz="1100" b="1" kern="0">
                <a:solidFill>
                  <a:srgbClr val="000000"/>
                </a:solidFill>
                <a:hlinkClick r:id="rId11">
                  <a:extLst>
                    <a:ext uri="{A12FA001-AC4F-418D-AE19-62706E023703}">
                      <ahyp:hlinkClr xmlns:ahyp="http://schemas.microsoft.com/office/drawing/2018/hyperlinkcolor" val="tx"/>
                    </a:ext>
                  </a:extLst>
                </a:hlinkClick>
              </a:rPr>
              <a:t>Data Migration Assistant (DMA)</a:t>
            </a:r>
            <a:r>
              <a:rPr lang="en-US" sz="1100" b="1" kern="0">
                <a:solidFill>
                  <a:srgbClr val="000000"/>
                </a:solidFill>
              </a:rPr>
              <a:t> </a:t>
            </a:r>
            <a:r>
              <a:rPr lang="en-US" sz="1100" kern="0">
                <a:solidFill>
                  <a:prstClr val="black"/>
                </a:solidFill>
              </a:rPr>
              <a:t>tool. Upload results to migrate project</a:t>
            </a:r>
          </a:p>
        </p:txBody>
      </p:sp>
      <p:sp>
        <p:nvSpPr>
          <p:cNvPr id="41" name="Content Placeholder 17">
            <a:extLst>
              <a:ext uri="{FF2B5EF4-FFF2-40B4-BE49-F238E27FC236}">
                <a16:creationId xmlns:a16="http://schemas.microsoft.com/office/drawing/2014/main" id="{7D77B240-F721-150F-C8E6-9708B2873BC5}"/>
              </a:ext>
            </a:extLst>
          </p:cNvPr>
          <p:cNvSpPr txBox="1">
            <a:spLocks/>
          </p:cNvSpPr>
          <p:nvPr/>
        </p:nvSpPr>
        <p:spPr>
          <a:xfrm>
            <a:off x="5796044" y="3602669"/>
            <a:ext cx="2716266" cy="11854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Assess on-premises databases using the </a:t>
            </a:r>
            <a:r>
              <a:rPr lang="en-US" sz="1100" b="1" kern="0">
                <a:solidFill>
                  <a:srgbClr val="000000"/>
                </a:solidFill>
                <a:hlinkClick r:id="rId11">
                  <a:extLst>
                    <a:ext uri="{A12FA001-AC4F-418D-AE19-62706E023703}">
                      <ahyp:hlinkClr xmlns:ahyp="http://schemas.microsoft.com/office/drawing/2018/hyperlinkcolor" val="tx"/>
                    </a:ext>
                  </a:extLst>
                </a:hlinkClick>
              </a:rPr>
              <a:t>DMA</a:t>
            </a:r>
            <a:r>
              <a:rPr lang="en-US" sz="1100" kern="0">
                <a:solidFill>
                  <a:srgbClr val="000000"/>
                </a:solidFill>
              </a:rPr>
              <a:t> </a:t>
            </a:r>
            <a:r>
              <a:rPr lang="en-US" sz="1100" kern="0">
                <a:solidFill>
                  <a:prstClr val="black"/>
                </a:solidFill>
              </a:rPr>
              <a:t>tool to understand Azure SQL readiness. Optionally, validate your target database performance using the </a:t>
            </a:r>
            <a:r>
              <a:rPr lang="en-US" sz="1100" b="1" kern="0">
                <a:solidFill>
                  <a:srgbClr val="000000"/>
                </a:solidFill>
                <a:hlinkClick r:id="rId12">
                  <a:extLst>
                    <a:ext uri="{A12FA001-AC4F-418D-AE19-62706E023703}">
                      <ahyp:hlinkClr xmlns:ahyp="http://schemas.microsoft.com/office/drawing/2018/hyperlinkcolor" val="tx"/>
                    </a:ext>
                  </a:extLst>
                </a:hlinkClick>
              </a:rPr>
              <a:t>Database Experimentation Assistant (DEA)</a:t>
            </a:r>
            <a:endParaRPr lang="en-US" sz="1100" b="1" kern="0">
              <a:solidFill>
                <a:srgbClr val="000000"/>
              </a:solidFill>
            </a:endParaRPr>
          </a:p>
        </p:txBody>
      </p:sp>
      <p:sp>
        <p:nvSpPr>
          <p:cNvPr id="42" name="Content Placeholder 21">
            <a:extLst>
              <a:ext uri="{FF2B5EF4-FFF2-40B4-BE49-F238E27FC236}">
                <a16:creationId xmlns:a16="http://schemas.microsoft.com/office/drawing/2014/main" id="{0EB0FC5C-CA82-C8A8-8318-B17490811FC3}"/>
              </a:ext>
            </a:extLst>
          </p:cNvPr>
          <p:cNvSpPr txBox="1">
            <a:spLocks/>
          </p:cNvSpPr>
          <p:nvPr/>
        </p:nvSpPr>
        <p:spPr>
          <a:xfrm>
            <a:off x="9279022" y="3603103"/>
            <a:ext cx="2466133" cy="9356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Sync assessment summary from DMA to Azure Migrate. Use </a:t>
            </a:r>
            <a:r>
              <a:rPr lang="en-US" sz="1100" b="1" kern="0">
                <a:solidFill>
                  <a:srgbClr val="000000"/>
                </a:solidFill>
                <a:hlinkClick r:id="rId13">
                  <a:extLst>
                    <a:ext uri="{A12FA001-AC4F-418D-AE19-62706E023703}">
                      <ahyp:hlinkClr xmlns:ahyp="http://schemas.microsoft.com/office/drawing/2018/hyperlinkcolor" val="tx"/>
                    </a:ext>
                  </a:extLst>
                </a:hlinkClick>
              </a:rPr>
              <a:t>Database Migration Service (DMS)</a:t>
            </a:r>
            <a:r>
              <a:rPr lang="en-US" sz="1100" kern="0">
                <a:solidFill>
                  <a:srgbClr val="000000"/>
                </a:solidFill>
              </a:rPr>
              <a:t> </a:t>
            </a:r>
            <a:r>
              <a:rPr lang="en-US" sz="1100" kern="0">
                <a:solidFill>
                  <a:prstClr val="black"/>
                </a:solidFill>
              </a:rPr>
              <a:t>to move schema, data, &amp; uncontained objects from source server to target server</a:t>
            </a:r>
          </a:p>
        </p:txBody>
      </p:sp>
      <p:sp>
        <p:nvSpPr>
          <p:cNvPr id="43" name="Content Placeholder 10">
            <a:extLst>
              <a:ext uri="{FF2B5EF4-FFF2-40B4-BE49-F238E27FC236}">
                <a16:creationId xmlns:a16="http://schemas.microsoft.com/office/drawing/2014/main" id="{21F84645-5471-1289-A8AF-8A2C2B9B3A08}"/>
              </a:ext>
            </a:extLst>
          </p:cNvPr>
          <p:cNvSpPr txBox="1">
            <a:spLocks/>
          </p:cNvSpPr>
          <p:nvPr/>
        </p:nvSpPr>
        <p:spPr>
          <a:xfrm>
            <a:off x="100220" y="5246637"/>
            <a:ext cx="2285999"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Font typeface="Wingdings" panose="05000000000000000000" pitchFamily="2" charset="2"/>
              <a:buNone/>
            </a:pPr>
            <a:r>
              <a:rPr lang="en-US" sz="1400">
                <a:solidFill>
                  <a:srgbClr val="000000"/>
                </a:solidFill>
                <a:latin typeface="Segoe UI Semibold"/>
              </a:rPr>
              <a:t>Code Modernization</a:t>
            </a:r>
          </a:p>
        </p:txBody>
      </p:sp>
      <p:pic>
        <p:nvPicPr>
          <p:cNvPr id="44" name="Picture 43">
            <a:extLst>
              <a:ext uri="{FF2B5EF4-FFF2-40B4-BE49-F238E27FC236}">
                <a16:creationId xmlns:a16="http://schemas.microsoft.com/office/drawing/2014/main" id="{B84544F8-A2B4-5117-D4F3-CC048EE01FFA}"/>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57456" y="5642073"/>
            <a:ext cx="478888" cy="240904"/>
          </a:xfrm>
          <a:prstGeom prst="rect">
            <a:avLst/>
          </a:prstGeom>
        </p:spPr>
      </p:pic>
      <p:sp>
        <p:nvSpPr>
          <p:cNvPr id="45" name="Content Placeholder 14">
            <a:extLst>
              <a:ext uri="{FF2B5EF4-FFF2-40B4-BE49-F238E27FC236}">
                <a16:creationId xmlns:a16="http://schemas.microsoft.com/office/drawing/2014/main" id="{541DFFF7-087A-F7F7-EBDB-38B61D4A65B3}"/>
              </a:ext>
            </a:extLst>
          </p:cNvPr>
          <p:cNvSpPr txBox="1">
            <a:spLocks/>
          </p:cNvSpPr>
          <p:nvPr/>
        </p:nvSpPr>
        <p:spPr>
          <a:xfrm>
            <a:off x="2518772" y="5233396"/>
            <a:ext cx="2068908" cy="48318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Download and install the </a:t>
            </a:r>
            <a:r>
              <a:rPr lang="en-US" sz="1100" b="1" kern="0">
                <a:solidFill>
                  <a:prstClr val="black"/>
                </a:solidFill>
                <a:hlinkClick r:id="rId15">
                  <a:extLst>
                    <a:ext uri="{A12FA001-AC4F-418D-AE19-62706E023703}">
                      <ahyp:hlinkClr xmlns:ahyp="http://schemas.microsoft.com/office/drawing/2018/hyperlinkcolor" val="tx"/>
                    </a:ext>
                  </a:extLst>
                </a:hlinkClick>
              </a:rPr>
              <a:t>.NET Upgrade Assistant</a:t>
            </a:r>
            <a:endParaRPr lang="en-US" sz="1100" b="1" kern="0">
              <a:solidFill>
                <a:prstClr val="black"/>
              </a:solidFill>
            </a:endParaRPr>
          </a:p>
        </p:txBody>
      </p:sp>
      <p:sp>
        <p:nvSpPr>
          <p:cNvPr id="46" name="Content Placeholder 18">
            <a:extLst>
              <a:ext uri="{FF2B5EF4-FFF2-40B4-BE49-F238E27FC236}">
                <a16:creationId xmlns:a16="http://schemas.microsoft.com/office/drawing/2014/main" id="{C1E604A6-188D-7FF4-F60B-E572A58B775B}"/>
              </a:ext>
            </a:extLst>
          </p:cNvPr>
          <p:cNvSpPr txBox="1">
            <a:spLocks/>
          </p:cNvSpPr>
          <p:nvPr/>
        </p:nvSpPr>
        <p:spPr>
          <a:xfrm>
            <a:off x="5796044" y="5233396"/>
            <a:ext cx="2707213" cy="11383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Upload ASP.NET MVC, Windows Forms or WPF projects to analyze dependencies and use </a:t>
            </a:r>
            <a:r>
              <a:rPr lang="en-US" sz="1100" b="1" kern="0">
                <a:solidFill>
                  <a:prstClr val="black"/>
                </a:solidFill>
                <a:hlinkClick r:id="rId16">
                  <a:extLst>
                    <a:ext uri="{A12FA001-AC4F-418D-AE19-62706E023703}">
                      <ahyp:hlinkClr xmlns:ahyp="http://schemas.microsoft.com/office/drawing/2018/hyperlinkcolor" val="tx"/>
                    </a:ext>
                  </a:extLst>
                </a:hlinkClick>
              </a:rPr>
              <a:t>.NET Portability Analyzer </a:t>
            </a:r>
            <a:r>
              <a:rPr lang="en-US" sz="1100" kern="0">
                <a:solidFill>
                  <a:prstClr val="black"/>
                </a:solidFill>
              </a:rPr>
              <a:t>to analyze assemblies for detailed report on .NET APIs required to modernize with Core</a:t>
            </a:r>
          </a:p>
        </p:txBody>
      </p:sp>
      <p:sp>
        <p:nvSpPr>
          <p:cNvPr id="47" name="Content Placeholder 22">
            <a:extLst>
              <a:ext uri="{FF2B5EF4-FFF2-40B4-BE49-F238E27FC236}">
                <a16:creationId xmlns:a16="http://schemas.microsoft.com/office/drawing/2014/main" id="{63DE0CC8-D279-D039-3716-92A7E0436DCE}"/>
              </a:ext>
            </a:extLst>
          </p:cNvPr>
          <p:cNvSpPr txBox="1">
            <a:spLocks/>
          </p:cNvSpPr>
          <p:nvPr/>
        </p:nvSpPr>
        <p:spPr>
          <a:xfrm>
            <a:off x="9279022" y="5233937"/>
            <a:ext cx="2512260" cy="8731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93" fontAlgn="base">
              <a:spcBef>
                <a:spcPct val="0"/>
              </a:spcBef>
              <a:spcAft>
                <a:spcPct val="0"/>
              </a:spcAft>
              <a:buFont typeface="Wingdings" panose="05000000000000000000" pitchFamily="2" charset="2"/>
              <a:buNone/>
              <a:defRPr/>
            </a:pPr>
            <a:r>
              <a:rPr lang="en-US" sz="1100" kern="0">
                <a:solidFill>
                  <a:prstClr val="black"/>
                </a:solidFill>
              </a:rPr>
              <a:t>Update to SDK-style projects, update Target Framework, Update NuGet Packages (Windows Compat Pack), Add template files, update C# source using analyzers</a:t>
            </a:r>
          </a:p>
        </p:txBody>
      </p:sp>
      <p:grpSp>
        <p:nvGrpSpPr>
          <p:cNvPr id="48" name="Group 47">
            <a:extLst>
              <a:ext uri="{FF2B5EF4-FFF2-40B4-BE49-F238E27FC236}">
                <a16:creationId xmlns:a16="http://schemas.microsoft.com/office/drawing/2014/main" id="{72EEF1A4-5747-886A-4C11-317E950D5847}"/>
              </a:ext>
              <a:ext uri="{C183D7F6-B498-43B3-948B-1728B52AA6E4}">
                <adec:decorative xmlns:adec="http://schemas.microsoft.com/office/drawing/2017/decorative" val="1"/>
              </a:ext>
            </a:extLst>
          </p:cNvPr>
          <p:cNvGrpSpPr/>
          <p:nvPr/>
        </p:nvGrpSpPr>
        <p:grpSpPr>
          <a:xfrm>
            <a:off x="5146769" y="1525170"/>
            <a:ext cx="4132254" cy="3507002"/>
            <a:chOff x="5146769" y="1525170"/>
            <a:chExt cx="4132254" cy="3507002"/>
          </a:xfrm>
        </p:grpSpPr>
        <p:sp>
          <p:nvSpPr>
            <p:cNvPr id="49" name="Arrow: Right 4">
              <a:extLst>
                <a:ext uri="{FF2B5EF4-FFF2-40B4-BE49-F238E27FC236}">
                  <a16:creationId xmlns:a16="http://schemas.microsoft.com/office/drawing/2014/main" id="{E8A3C6A9-5A5A-8357-C601-9076436EDEAA}"/>
                </a:ext>
                <a:ext uri="{C183D7F6-B498-43B3-948B-1728B52AA6E4}">
                  <adec:decorative xmlns:adec="http://schemas.microsoft.com/office/drawing/2017/decorative" val="1"/>
                </a:ext>
              </a:extLst>
            </p:cNvPr>
            <p:cNvSpPr/>
            <p:nvPr/>
          </p:nvSpPr>
          <p:spPr bwMode="auto">
            <a:xfrm>
              <a:off x="5146769"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0" name="Arrow: Right 4">
              <a:extLst>
                <a:ext uri="{FF2B5EF4-FFF2-40B4-BE49-F238E27FC236}">
                  <a16:creationId xmlns:a16="http://schemas.microsoft.com/office/drawing/2014/main" id="{6C9E36B7-03C0-B610-5B56-6FA86BD1544E}"/>
                </a:ext>
                <a:ext uri="{C183D7F6-B498-43B3-948B-1728B52AA6E4}">
                  <adec:decorative xmlns:adec="http://schemas.microsoft.com/office/drawing/2017/decorative" val="1"/>
                </a:ext>
              </a:extLst>
            </p:cNvPr>
            <p:cNvSpPr/>
            <p:nvPr/>
          </p:nvSpPr>
          <p:spPr bwMode="auto">
            <a:xfrm>
              <a:off x="8682937"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useBgFill="1">
          <p:nvSpPr>
            <p:cNvPr id="51" name="Arrow: Pentagon 73">
              <a:extLst>
                <a:ext uri="{FF2B5EF4-FFF2-40B4-BE49-F238E27FC236}">
                  <a16:creationId xmlns:a16="http://schemas.microsoft.com/office/drawing/2014/main" id="{53A2CF73-7B03-76DE-BF65-C48B8B3E7955}"/>
                </a:ext>
                <a:ext uri="{C183D7F6-B498-43B3-948B-1728B52AA6E4}">
                  <adec:decorative xmlns:adec="http://schemas.microsoft.com/office/drawing/2017/decorative" val="1"/>
                </a:ext>
              </a:extLst>
            </p:cNvPr>
            <p:cNvSpPr>
              <a:spLocks/>
            </p:cNvSpPr>
            <p:nvPr/>
          </p:nvSpPr>
          <p:spPr bwMode="auto">
            <a:xfrm>
              <a:off x="9078968" y="1525170"/>
              <a:ext cx="200055" cy="338554"/>
            </a:xfrm>
            <a:custGeom>
              <a:avLst/>
              <a:gdLst>
                <a:gd name="connsiteX0" fmla="*/ 0 w 2628121"/>
                <a:gd name="connsiteY0" fmla="*/ 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5" fmla="*/ 0 w 2628121"/>
                <a:gd name="connsiteY5" fmla="*/ 0 h 400110"/>
                <a:gd name="connsiteX0" fmla="*/ 0 w 2628121"/>
                <a:gd name="connsiteY0" fmla="*/ 40011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0" fmla="*/ 0 w 200055"/>
                <a:gd name="connsiteY0" fmla="*/ 400110 h 400110"/>
                <a:gd name="connsiteX1" fmla="*/ 0 w 200055"/>
                <a:gd name="connsiteY1" fmla="*/ 0 h 400110"/>
                <a:gd name="connsiteX2" fmla="*/ 200055 w 200055"/>
                <a:gd name="connsiteY2" fmla="*/ 200055 h 400110"/>
                <a:gd name="connsiteX3" fmla="*/ 0 w 200055"/>
                <a:gd name="connsiteY3" fmla="*/ 400110 h 400110"/>
              </a:gdLst>
              <a:ahLst/>
              <a:cxnLst>
                <a:cxn ang="0">
                  <a:pos x="connsiteX0" y="connsiteY0"/>
                </a:cxn>
                <a:cxn ang="0">
                  <a:pos x="connsiteX1" y="connsiteY1"/>
                </a:cxn>
                <a:cxn ang="0">
                  <a:pos x="connsiteX2" y="connsiteY2"/>
                </a:cxn>
                <a:cxn ang="0">
                  <a:pos x="connsiteX3" y="connsiteY3"/>
                </a:cxn>
              </a:cxnLst>
              <a:rect l="l" t="t" r="r" b="b"/>
              <a:pathLst>
                <a:path w="200055" h="400110">
                  <a:moveTo>
                    <a:pt x="0" y="400110"/>
                  </a:moveTo>
                  <a:lnTo>
                    <a:pt x="0" y="0"/>
                  </a:lnTo>
                  <a:lnTo>
                    <a:pt x="200055" y="200055"/>
                  </a:lnTo>
                  <a:lnTo>
                    <a:pt x="0" y="400110"/>
                  </a:lnTo>
                  <a:close/>
                </a:path>
              </a:pathLst>
            </a:custGeom>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solidFill>
                  <a:schemeClr val="bg1"/>
                </a:solidFill>
                <a:latin typeface="+mj-lt"/>
                <a:cs typeface="Segoe UI" pitchFamily="34" charset="0"/>
              </a:endParaRPr>
            </a:p>
          </p:txBody>
        </p:sp>
      </p:grpSp>
    </p:spTree>
    <p:extLst>
      <p:ext uri="{BB962C8B-B14F-4D97-AF65-F5344CB8AC3E}">
        <p14:creationId xmlns:p14="http://schemas.microsoft.com/office/powerpoint/2010/main" val="2613482937"/>
      </p:ext>
    </p:extLst>
  </p:cSld>
  <p:clrMapOvr>
    <a:masterClrMapping/>
  </p:clrMapOvr>
  <p:transition>
    <p:fade/>
  </p:transition>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5D5A0EA7-A692-FF51-8B7D-8688B0271E1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6939" y="3845769"/>
            <a:ext cx="11042904" cy="457200"/>
          </a:xfrm>
          <a:prstGeom prst="rect">
            <a:avLst/>
          </a:prstGeom>
        </p:spPr>
      </p:pic>
      <p:sp>
        <p:nvSpPr>
          <p:cNvPr id="57" name="Rectangle 56">
            <a:extLst>
              <a:ext uri="{FF2B5EF4-FFF2-40B4-BE49-F238E27FC236}">
                <a16:creationId xmlns:a16="http://schemas.microsoft.com/office/drawing/2014/main" id="{0440766B-D6AF-45CB-1E66-E942E7F0F715}"/>
              </a:ext>
              <a:ext uri="{C183D7F6-B498-43B3-948B-1728B52AA6E4}">
                <adec:decorative xmlns:adec="http://schemas.microsoft.com/office/drawing/2017/decorative" val="1"/>
              </a:ext>
            </a:extLst>
          </p:cNvPr>
          <p:cNvSpPr>
            <a:spLocks/>
          </p:cNvSpPr>
          <p:nvPr/>
        </p:nvSpPr>
        <p:spPr bwMode="auto">
          <a:xfrm>
            <a:off x="-7609" y="4658554"/>
            <a:ext cx="12192000" cy="14813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lang="en-US" sz="1300" kern="0">
              <a:solidFill>
                <a:schemeClr val="accent1"/>
              </a:solidFill>
              <a:cs typeface="Segoe UI"/>
            </a:endParaRPr>
          </a:p>
        </p:txBody>
      </p:sp>
      <p:sp>
        <p:nvSpPr>
          <p:cNvPr id="38" name="Content Placeholder 3">
            <a:extLst>
              <a:ext uri="{FF2B5EF4-FFF2-40B4-BE49-F238E27FC236}">
                <a16:creationId xmlns:a16="http://schemas.microsoft.com/office/drawing/2014/main" id="{FFD372D2-7468-1592-B672-1A7D36B9D98E}"/>
              </a:ext>
            </a:extLst>
          </p:cNvPr>
          <p:cNvSpPr txBox="1">
            <a:spLocks/>
          </p:cNvSpPr>
          <p:nvPr/>
        </p:nvSpPr>
        <p:spPr>
          <a:xfrm>
            <a:off x="571500" y="1485900"/>
            <a:ext cx="2000250" cy="457200"/>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227985" marR="0" lvl="0" indent="-227985" algn="l" defTabSz="911939" rtl="0" eaLnBrk="1" fontAlgn="auto" latinLnBrk="0" hangingPunct="1">
              <a:lnSpc>
                <a:spcPct val="90000"/>
              </a:lnSpc>
              <a:spcBef>
                <a:spcPts val="998"/>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Text" lastClr="000000"/>
                </a:solidFill>
                <a:effectLst/>
                <a:uLnTx/>
                <a:uFillTx/>
                <a:latin typeface="Segoe UI"/>
                <a:ea typeface="+mn-ea"/>
                <a:cs typeface="+mn-cs"/>
              </a:rPr>
              <a:t>Click to</a:t>
            </a:r>
          </a:p>
        </p:txBody>
      </p:sp>
      <p:sp>
        <p:nvSpPr>
          <p:cNvPr id="39" name="Content Placeholder 6">
            <a:extLst>
              <a:ext uri="{FF2B5EF4-FFF2-40B4-BE49-F238E27FC236}">
                <a16:creationId xmlns:a16="http://schemas.microsoft.com/office/drawing/2014/main" id="{142D8B60-621B-51FF-FA20-22DEBF959732}"/>
              </a:ext>
            </a:extLst>
          </p:cNvPr>
          <p:cNvSpPr txBox="1">
            <a:spLocks/>
          </p:cNvSpPr>
          <p:nvPr/>
        </p:nvSpPr>
        <p:spPr>
          <a:xfrm>
            <a:off x="3043238" y="1485900"/>
            <a:ext cx="2000250" cy="457200"/>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227985" marR="0" lvl="0" indent="-227985" algn="l" defTabSz="911939" rtl="0" eaLnBrk="1" fontAlgn="auto" latinLnBrk="0" hangingPunct="1">
              <a:lnSpc>
                <a:spcPct val="90000"/>
              </a:lnSpc>
              <a:spcBef>
                <a:spcPts val="998"/>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Text" lastClr="000000"/>
                </a:solidFill>
                <a:effectLst/>
                <a:uLnTx/>
                <a:uFillTx/>
                <a:latin typeface="Segoe UI"/>
                <a:ea typeface="+mn-ea"/>
                <a:cs typeface="+mn-cs"/>
              </a:rPr>
              <a:t>Click to</a:t>
            </a:r>
          </a:p>
        </p:txBody>
      </p:sp>
      <p:sp>
        <p:nvSpPr>
          <p:cNvPr id="40" name="Content Placeholder 9">
            <a:extLst>
              <a:ext uri="{FF2B5EF4-FFF2-40B4-BE49-F238E27FC236}">
                <a16:creationId xmlns:a16="http://schemas.microsoft.com/office/drawing/2014/main" id="{D151C50B-C4E8-32AF-F03F-50BA5B748AD6}"/>
              </a:ext>
            </a:extLst>
          </p:cNvPr>
          <p:cNvSpPr txBox="1">
            <a:spLocks/>
          </p:cNvSpPr>
          <p:nvPr/>
        </p:nvSpPr>
        <p:spPr>
          <a:xfrm>
            <a:off x="5572125" y="1485900"/>
            <a:ext cx="1685925" cy="457200"/>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227985" marR="0" lvl="0" indent="-227985" algn="l" defTabSz="911939" rtl="0" eaLnBrk="1" fontAlgn="auto" latinLnBrk="0" hangingPunct="1">
              <a:lnSpc>
                <a:spcPct val="90000"/>
              </a:lnSpc>
              <a:spcBef>
                <a:spcPts val="998"/>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Text" lastClr="000000"/>
                </a:solidFill>
                <a:effectLst/>
                <a:uLnTx/>
                <a:uFillTx/>
                <a:latin typeface="Segoe UI"/>
                <a:ea typeface="+mn-ea"/>
                <a:cs typeface="+mn-cs"/>
              </a:rPr>
              <a:t>Click to</a:t>
            </a:r>
          </a:p>
        </p:txBody>
      </p:sp>
      <p:sp>
        <p:nvSpPr>
          <p:cNvPr id="41" name="Content Placeholder 11">
            <a:extLst>
              <a:ext uri="{FF2B5EF4-FFF2-40B4-BE49-F238E27FC236}">
                <a16:creationId xmlns:a16="http://schemas.microsoft.com/office/drawing/2014/main" id="{40784B40-8E22-0378-B841-0978E2E633E9}"/>
              </a:ext>
            </a:extLst>
          </p:cNvPr>
          <p:cNvSpPr txBox="1">
            <a:spLocks/>
          </p:cNvSpPr>
          <p:nvPr/>
        </p:nvSpPr>
        <p:spPr>
          <a:xfrm>
            <a:off x="7586663" y="1485900"/>
            <a:ext cx="1685925" cy="457200"/>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227985" marR="0" lvl="0" indent="-227985" algn="l" defTabSz="911939" rtl="0" eaLnBrk="1" fontAlgn="auto" latinLnBrk="0" hangingPunct="1">
              <a:lnSpc>
                <a:spcPct val="90000"/>
              </a:lnSpc>
              <a:spcBef>
                <a:spcPts val="998"/>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Text" lastClr="000000"/>
                </a:solidFill>
                <a:effectLst/>
                <a:uLnTx/>
                <a:uFillTx/>
                <a:latin typeface="Segoe UI"/>
                <a:ea typeface="+mn-ea"/>
                <a:cs typeface="+mn-cs"/>
              </a:rPr>
              <a:t>Click to</a:t>
            </a:r>
          </a:p>
        </p:txBody>
      </p:sp>
      <p:sp>
        <p:nvSpPr>
          <p:cNvPr id="42" name="Content Placeholder 13">
            <a:extLst>
              <a:ext uri="{FF2B5EF4-FFF2-40B4-BE49-F238E27FC236}">
                <a16:creationId xmlns:a16="http://schemas.microsoft.com/office/drawing/2014/main" id="{98BF716D-5BF9-7128-32FB-1110EDF929B9}"/>
              </a:ext>
            </a:extLst>
          </p:cNvPr>
          <p:cNvSpPr txBox="1">
            <a:spLocks/>
          </p:cNvSpPr>
          <p:nvPr/>
        </p:nvSpPr>
        <p:spPr>
          <a:xfrm>
            <a:off x="9729788" y="1485900"/>
            <a:ext cx="1685925" cy="457200"/>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227985" marR="0" lvl="0" indent="-227985" algn="l" defTabSz="911939" rtl="0" eaLnBrk="1" fontAlgn="auto" latinLnBrk="0" hangingPunct="1">
              <a:lnSpc>
                <a:spcPct val="90000"/>
              </a:lnSpc>
              <a:spcBef>
                <a:spcPts val="998"/>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Text" lastClr="000000"/>
                </a:solidFill>
                <a:effectLst/>
                <a:uLnTx/>
                <a:uFillTx/>
                <a:latin typeface="Segoe UI"/>
                <a:ea typeface="+mn-ea"/>
                <a:cs typeface="+mn-cs"/>
              </a:rPr>
              <a:t>Click to</a:t>
            </a:r>
          </a:p>
        </p:txBody>
      </p:sp>
      <p:sp>
        <p:nvSpPr>
          <p:cNvPr id="48" name="Rectangle 47">
            <a:extLst>
              <a:ext uri="{FF2B5EF4-FFF2-40B4-BE49-F238E27FC236}">
                <a16:creationId xmlns:a16="http://schemas.microsoft.com/office/drawing/2014/main" id="{B9C7C554-F6BB-C884-B697-973926BCD713}"/>
              </a:ext>
              <a:ext uri="{C183D7F6-B498-43B3-948B-1728B52AA6E4}">
                <adec:decorative xmlns:adec="http://schemas.microsoft.com/office/drawing/2017/decorative" val="1"/>
              </a:ext>
            </a:extLst>
          </p:cNvPr>
          <p:cNvSpPr>
            <a:spLocks/>
          </p:cNvSpPr>
          <p:nvPr/>
        </p:nvSpPr>
        <p:spPr bwMode="auto">
          <a:xfrm>
            <a:off x="0" y="1337892"/>
            <a:ext cx="12192000" cy="584775"/>
          </a:xfrm>
          <a:prstGeom prst="rect">
            <a:avLst/>
          </a:prstGeom>
          <a:solidFill>
            <a:srgbClr val="282828"/>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eaLnBrk="1" fontAlgn="base" latinLnBrk="0" hangingPunct="1">
              <a:lnSpc>
                <a:spcPct val="100000"/>
              </a:lnSpc>
              <a:spcBef>
                <a:spcPct val="0"/>
              </a:spcBef>
              <a:spcAft>
                <a:spcPts val="60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a:endParaRPr>
          </a:p>
        </p:txBody>
      </p:sp>
      <p:sp>
        <p:nvSpPr>
          <p:cNvPr id="49" name="Parallelogram 48">
            <a:extLst>
              <a:ext uri="{FF2B5EF4-FFF2-40B4-BE49-F238E27FC236}">
                <a16:creationId xmlns:a16="http://schemas.microsoft.com/office/drawing/2014/main" id="{ECA2CE01-DF7A-4B30-DF61-45EA2DAD5262}"/>
              </a:ext>
              <a:ext uri="{C183D7F6-B498-43B3-948B-1728B52AA6E4}">
                <adec:decorative xmlns:adec="http://schemas.microsoft.com/office/drawing/2017/decorative" val="1"/>
              </a:ext>
            </a:extLst>
          </p:cNvPr>
          <p:cNvSpPr/>
          <p:nvPr/>
        </p:nvSpPr>
        <p:spPr bwMode="auto">
          <a:xfrm>
            <a:off x="262865"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600" kern="0">
              <a:solidFill>
                <a:srgbClr val="FFFFFF"/>
              </a:solidFill>
              <a:latin typeface="Segoe UI Semibold"/>
            </a:endParaRPr>
          </a:p>
        </p:txBody>
      </p:sp>
      <p:sp>
        <p:nvSpPr>
          <p:cNvPr id="50" name="Parallelogram 49">
            <a:extLst>
              <a:ext uri="{FF2B5EF4-FFF2-40B4-BE49-F238E27FC236}">
                <a16:creationId xmlns:a16="http://schemas.microsoft.com/office/drawing/2014/main" id="{B6B3F577-EDC7-8CC6-C963-280E7D769619}"/>
              </a:ext>
              <a:ext uri="{C183D7F6-B498-43B3-948B-1728B52AA6E4}">
                <adec:decorative xmlns:adec="http://schemas.microsoft.com/office/drawing/2017/decorative" val="1"/>
              </a:ext>
            </a:extLst>
          </p:cNvPr>
          <p:cNvSpPr/>
          <p:nvPr/>
        </p:nvSpPr>
        <p:spPr bwMode="auto">
          <a:xfrm>
            <a:off x="2119762"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600" kern="0">
              <a:solidFill>
                <a:srgbClr val="FFFFFF"/>
              </a:solidFill>
              <a:latin typeface="Segoe UI Semibold"/>
            </a:endParaRPr>
          </a:p>
        </p:txBody>
      </p:sp>
      <p:sp>
        <p:nvSpPr>
          <p:cNvPr id="51" name="Parallelogram 50">
            <a:extLst>
              <a:ext uri="{FF2B5EF4-FFF2-40B4-BE49-F238E27FC236}">
                <a16:creationId xmlns:a16="http://schemas.microsoft.com/office/drawing/2014/main" id="{29E3903F-973E-F472-4E70-F97C017D0C72}"/>
              </a:ext>
              <a:ext uri="{C183D7F6-B498-43B3-948B-1728B52AA6E4}">
                <adec:decorative xmlns:adec="http://schemas.microsoft.com/office/drawing/2017/decorative" val="1"/>
              </a:ext>
            </a:extLst>
          </p:cNvPr>
          <p:cNvSpPr/>
          <p:nvPr/>
        </p:nvSpPr>
        <p:spPr bwMode="auto">
          <a:xfrm>
            <a:off x="397665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600" kern="0">
              <a:solidFill>
                <a:srgbClr val="FFFFFF"/>
              </a:solidFill>
              <a:latin typeface="Segoe UI Semibold"/>
            </a:endParaRPr>
          </a:p>
        </p:txBody>
      </p:sp>
      <p:sp>
        <p:nvSpPr>
          <p:cNvPr id="52" name="Parallelogram 51">
            <a:extLst>
              <a:ext uri="{FF2B5EF4-FFF2-40B4-BE49-F238E27FC236}">
                <a16:creationId xmlns:a16="http://schemas.microsoft.com/office/drawing/2014/main" id="{7E2D92A0-F9FD-B1D0-4DAC-64439CF2F00E}"/>
              </a:ext>
              <a:ext uri="{C183D7F6-B498-43B3-948B-1728B52AA6E4}">
                <adec:decorative xmlns:adec="http://schemas.microsoft.com/office/drawing/2017/decorative" val="1"/>
              </a:ext>
            </a:extLst>
          </p:cNvPr>
          <p:cNvSpPr/>
          <p:nvPr/>
        </p:nvSpPr>
        <p:spPr bwMode="auto">
          <a:xfrm>
            <a:off x="5833556"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600" kern="0">
              <a:solidFill>
                <a:srgbClr val="FFFFFF"/>
              </a:solidFill>
              <a:latin typeface="Segoe UI Semibold"/>
            </a:endParaRPr>
          </a:p>
        </p:txBody>
      </p:sp>
      <p:sp>
        <p:nvSpPr>
          <p:cNvPr id="53" name="Parallelogram 52">
            <a:extLst>
              <a:ext uri="{FF2B5EF4-FFF2-40B4-BE49-F238E27FC236}">
                <a16:creationId xmlns:a16="http://schemas.microsoft.com/office/drawing/2014/main" id="{73725473-2397-1FC0-FAA2-1DBDEF52566C}"/>
              </a:ext>
              <a:ext uri="{C183D7F6-B498-43B3-948B-1728B52AA6E4}">
                <adec:decorative xmlns:adec="http://schemas.microsoft.com/office/drawing/2017/decorative" val="1"/>
              </a:ext>
            </a:extLst>
          </p:cNvPr>
          <p:cNvSpPr/>
          <p:nvPr/>
        </p:nvSpPr>
        <p:spPr bwMode="auto">
          <a:xfrm>
            <a:off x="7690453"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600" kern="0">
              <a:solidFill>
                <a:srgbClr val="FFFFFF"/>
              </a:solidFill>
              <a:latin typeface="Segoe UI Semibold"/>
            </a:endParaRPr>
          </a:p>
        </p:txBody>
      </p:sp>
      <p:sp>
        <p:nvSpPr>
          <p:cNvPr id="54" name="Parallelogram 53">
            <a:extLst>
              <a:ext uri="{FF2B5EF4-FFF2-40B4-BE49-F238E27FC236}">
                <a16:creationId xmlns:a16="http://schemas.microsoft.com/office/drawing/2014/main" id="{9BB07C1F-1E77-1476-830A-15EEB20F5AF9}"/>
              </a:ext>
              <a:ext uri="{C183D7F6-B498-43B3-948B-1728B52AA6E4}">
                <adec:decorative xmlns:adec="http://schemas.microsoft.com/office/drawing/2017/decorative" val="1"/>
              </a:ext>
            </a:extLst>
          </p:cNvPr>
          <p:cNvSpPr/>
          <p:nvPr/>
        </p:nvSpPr>
        <p:spPr bwMode="auto">
          <a:xfrm>
            <a:off x="954734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600" kern="0">
              <a:solidFill>
                <a:srgbClr val="FFFFFF"/>
              </a:solidFill>
              <a:latin typeface="Segoe UI Semibold"/>
            </a:endParaRPr>
          </a:p>
        </p:txBody>
      </p:sp>
      <p:sp>
        <p:nvSpPr>
          <p:cNvPr id="2" name="Title 1">
            <a:extLst>
              <a:ext uri="{FF2B5EF4-FFF2-40B4-BE49-F238E27FC236}">
                <a16:creationId xmlns:a16="http://schemas.microsoft.com/office/drawing/2014/main" id="{D8E3B969-13D8-8927-9140-D6F452DA2BA7}"/>
              </a:ext>
            </a:extLst>
          </p:cNvPr>
          <p:cNvSpPr>
            <a:spLocks noGrp="1"/>
          </p:cNvSpPr>
          <p:nvPr>
            <p:ph type="title"/>
          </p:nvPr>
        </p:nvSpPr>
        <p:spPr>
          <a:xfrm>
            <a:off x="381320" y="523533"/>
            <a:ext cx="11018838" cy="554038"/>
          </a:xfrm>
        </p:spPr>
        <p:txBody>
          <a:bodyPr/>
          <a:lstStyle/>
          <a:p>
            <a:r>
              <a:rPr lang="en-US"/>
              <a:t>Azure Migration and Modernization Program</a:t>
            </a:r>
          </a:p>
        </p:txBody>
      </p:sp>
      <p:sp>
        <p:nvSpPr>
          <p:cNvPr id="3" name="Content Placeholder 2">
            <a:extLst>
              <a:ext uri="{FF2B5EF4-FFF2-40B4-BE49-F238E27FC236}">
                <a16:creationId xmlns:a16="http://schemas.microsoft.com/office/drawing/2014/main" id="{9C370495-9F73-C09C-D073-D8E82F552540}"/>
              </a:ext>
            </a:extLst>
          </p:cNvPr>
          <p:cNvSpPr>
            <a:spLocks noGrp="1"/>
          </p:cNvSpPr>
          <p:nvPr>
            <p:ph sz="quarter" idx="10"/>
          </p:nvPr>
        </p:nvSpPr>
        <p:spPr>
          <a:xfrm>
            <a:off x="3104429" y="1333191"/>
            <a:ext cx="6301544" cy="584650"/>
          </a:xfrm>
        </p:spPr>
        <p:txBody>
          <a:bodyPr/>
          <a:lstStyle/>
          <a:p>
            <a:pPr marL="0" lvl="0" indent="0" algn="ctr" defTabSz="914400">
              <a:lnSpc>
                <a:spcPct val="100000"/>
              </a:lnSpc>
              <a:spcBef>
                <a:spcPts val="0"/>
              </a:spcBef>
              <a:buNone/>
              <a:defRPr/>
            </a:pPr>
            <a:r>
              <a:rPr lang="en-US" sz="1600" b="1">
                <a:solidFill>
                  <a:prstClr val="white"/>
                </a:solidFill>
              </a:rPr>
              <a:t>Get expert help and resources to modernize your applications</a:t>
            </a:r>
          </a:p>
          <a:p>
            <a:pPr marL="0" lvl="0" indent="0" algn="ctr" defTabSz="914400">
              <a:lnSpc>
                <a:spcPct val="100000"/>
              </a:lnSpc>
              <a:spcBef>
                <a:spcPts val="0"/>
              </a:spcBef>
              <a:buNone/>
              <a:defRPr/>
            </a:pPr>
            <a:r>
              <a:rPr lang="en-US" sz="1200" b="1">
                <a:solidFill>
                  <a:srgbClr val="409ADF"/>
                </a:solidFill>
              </a:rPr>
              <a:t>Scale on demand | Enhance productivity &amp; resiliency | Lower cost</a:t>
            </a:r>
          </a:p>
        </p:txBody>
      </p:sp>
      <p:pic>
        <p:nvPicPr>
          <p:cNvPr id="4" name="Picture 3">
            <a:extLst>
              <a:ext uri="{FF2B5EF4-FFF2-40B4-BE49-F238E27FC236}">
                <a16:creationId xmlns:a16="http://schemas.microsoft.com/office/drawing/2014/main" id="{420A2DDF-11FE-31FB-F2E9-F7825911CA0E}"/>
              </a:ext>
              <a:ext uri="{C183D7F6-B498-43B3-948B-1728B52AA6E4}">
                <adec:decorative xmlns:adec="http://schemas.microsoft.com/office/drawing/2017/decorative" val="1"/>
              </a:ext>
            </a:extLst>
          </p:cNvPr>
          <p:cNvPicPr>
            <a:picLocks/>
          </p:cNvPicPr>
          <p:nvPr/>
        </p:nvPicPr>
        <p:blipFill>
          <a:blip r:embed="rId4"/>
          <a:stretch>
            <a:fillRect/>
          </a:stretch>
        </p:blipFill>
        <p:spPr>
          <a:xfrm>
            <a:off x="1299817" y="2378439"/>
            <a:ext cx="246238" cy="426124"/>
          </a:xfrm>
          <a:prstGeom prst="rect">
            <a:avLst/>
          </a:prstGeom>
        </p:spPr>
      </p:pic>
      <p:sp>
        <p:nvSpPr>
          <p:cNvPr id="5" name="Content Placeholder 3">
            <a:extLst>
              <a:ext uri="{FF2B5EF4-FFF2-40B4-BE49-F238E27FC236}">
                <a16:creationId xmlns:a16="http://schemas.microsoft.com/office/drawing/2014/main" id="{FA4456BD-D538-9D5E-8141-D80D6F8DEFE2}"/>
              </a:ext>
            </a:extLst>
          </p:cNvPr>
          <p:cNvSpPr>
            <a:spLocks noGrp="1"/>
          </p:cNvSpPr>
          <p:nvPr>
            <p:ph sz="quarter" idx="11"/>
          </p:nvPr>
        </p:nvSpPr>
        <p:spPr>
          <a:xfrm>
            <a:off x="363151" y="2978956"/>
            <a:ext cx="2000250" cy="792291"/>
          </a:xfrm>
        </p:spPr>
        <p:txBody>
          <a:bodyPr/>
          <a:lstStyle/>
          <a:p>
            <a:pPr marL="0" lvl="0" indent="0" algn="ctr" defTabSz="932114" fontAlgn="base">
              <a:lnSpc>
                <a:spcPct val="100000"/>
              </a:lnSpc>
              <a:spcBef>
                <a:spcPct val="0"/>
              </a:spcBef>
              <a:spcAft>
                <a:spcPct val="0"/>
              </a:spcAft>
              <a:buNone/>
              <a:defRPr/>
            </a:pPr>
            <a:r>
              <a:rPr lang="en-US" sz="1200" b="1" kern="0">
                <a:solidFill>
                  <a:prstClr val="black"/>
                </a:solidFill>
              </a:rPr>
              <a:t>Proven end to end approach:</a:t>
            </a:r>
            <a:br>
              <a:rPr lang="en-US" sz="1200" b="1" kern="0">
                <a:solidFill>
                  <a:prstClr val="black"/>
                </a:solidFill>
              </a:rPr>
            </a:br>
            <a:r>
              <a:rPr lang="en-US" sz="1200" b="1" kern="0">
                <a:solidFill>
                  <a:prstClr val="black"/>
                </a:solidFill>
              </a:rPr>
              <a:t>Cloud Adoption Framework for Azure</a:t>
            </a:r>
          </a:p>
        </p:txBody>
      </p:sp>
      <p:pic>
        <p:nvPicPr>
          <p:cNvPr id="6" name="Picture 5">
            <a:extLst>
              <a:ext uri="{FF2B5EF4-FFF2-40B4-BE49-F238E27FC236}">
                <a16:creationId xmlns:a16="http://schemas.microsoft.com/office/drawing/2014/main" id="{7C9FFAD4-0104-8AC9-DF26-FEDE08C41499}"/>
              </a:ext>
              <a:ext uri="{C183D7F6-B498-43B3-948B-1728B52AA6E4}">
                <adec:decorative xmlns:adec="http://schemas.microsoft.com/office/drawing/2017/decorative" val="1"/>
              </a:ext>
            </a:extLst>
          </p:cNvPr>
          <p:cNvPicPr>
            <a:picLocks/>
          </p:cNvPicPr>
          <p:nvPr/>
        </p:nvPicPr>
        <p:blipFill>
          <a:blip r:embed="rId5"/>
          <a:stretch>
            <a:fillRect/>
          </a:stretch>
        </p:blipFill>
        <p:spPr>
          <a:xfrm>
            <a:off x="3071088" y="2384067"/>
            <a:ext cx="417490" cy="414868"/>
          </a:xfrm>
          <a:prstGeom prst="rect">
            <a:avLst/>
          </a:prstGeom>
        </p:spPr>
      </p:pic>
      <p:sp>
        <p:nvSpPr>
          <p:cNvPr id="7" name="Content Placeholder 4">
            <a:extLst>
              <a:ext uri="{FF2B5EF4-FFF2-40B4-BE49-F238E27FC236}">
                <a16:creationId xmlns:a16="http://schemas.microsoft.com/office/drawing/2014/main" id="{6D4EDAB8-64D1-52EC-A574-B5ECCB1591FF}"/>
              </a:ext>
            </a:extLst>
          </p:cNvPr>
          <p:cNvSpPr>
            <a:spLocks noGrp="1"/>
          </p:cNvSpPr>
          <p:nvPr>
            <p:ph sz="quarter" idx="12"/>
          </p:nvPr>
        </p:nvSpPr>
        <p:spPr>
          <a:xfrm>
            <a:off x="2649985" y="2978956"/>
            <a:ext cx="1214216" cy="606615"/>
          </a:xfrm>
        </p:spPr>
        <p:txBody>
          <a:bodyPr/>
          <a:lstStyle/>
          <a:p>
            <a:pPr marL="0" lvl="0" indent="0" algn="ctr" defTabSz="932114" fontAlgn="base">
              <a:lnSpc>
                <a:spcPct val="100000"/>
              </a:lnSpc>
              <a:spcBef>
                <a:spcPct val="0"/>
              </a:spcBef>
              <a:spcAft>
                <a:spcPct val="0"/>
              </a:spcAft>
              <a:buNone/>
              <a:defRPr/>
            </a:pPr>
            <a:r>
              <a:rPr lang="en-US" sz="1200" b="1" kern="0">
                <a:solidFill>
                  <a:prstClr val="black"/>
                </a:solidFill>
              </a:rPr>
              <a:t>Cost-effective </a:t>
            </a:r>
            <a:br>
              <a:rPr lang="en-US" sz="1200" b="1" kern="0">
                <a:solidFill>
                  <a:prstClr val="black"/>
                </a:solidFill>
              </a:rPr>
            </a:br>
            <a:r>
              <a:rPr lang="en-US" sz="1200" b="1" kern="0">
                <a:solidFill>
                  <a:prstClr val="black"/>
                </a:solidFill>
              </a:rPr>
              <a:t>offers and incentives</a:t>
            </a:r>
          </a:p>
        </p:txBody>
      </p:sp>
      <p:pic>
        <p:nvPicPr>
          <p:cNvPr id="8" name="Picture 7">
            <a:extLst>
              <a:ext uri="{FF2B5EF4-FFF2-40B4-BE49-F238E27FC236}">
                <a16:creationId xmlns:a16="http://schemas.microsoft.com/office/drawing/2014/main" id="{4898A81B-1158-73E0-C817-95FBF4B54E0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852756" y="2356438"/>
            <a:ext cx="567946" cy="470126"/>
          </a:xfrm>
          <a:prstGeom prst="rect">
            <a:avLst/>
          </a:prstGeom>
        </p:spPr>
      </p:pic>
      <p:sp>
        <p:nvSpPr>
          <p:cNvPr id="9" name="Content Placeholder 6">
            <a:extLst>
              <a:ext uri="{FF2B5EF4-FFF2-40B4-BE49-F238E27FC236}">
                <a16:creationId xmlns:a16="http://schemas.microsoft.com/office/drawing/2014/main" id="{64A0DEDF-B0A9-8429-AF53-9D177B630F0C}"/>
              </a:ext>
            </a:extLst>
          </p:cNvPr>
          <p:cNvSpPr txBox="1">
            <a:spLocks/>
          </p:cNvSpPr>
          <p:nvPr/>
        </p:nvSpPr>
        <p:spPr>
          <a:xfrm>
            <a:off x="4342108" y="2986192"/>
            <a:ext cx="1214217" cy="4348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114" fontAlgn="base">
              <a:spcBef>
                <a:spcPct val="0"/>
              </a:spcBef>
              <a:spcAft>
                <a:spcPct val="0"/>
              </a:spcAft>
              <a:buFont typeface="Wingdings" panose="05000000000000000000" pitchFamily="2" charset="2"/>
              <a:buNone/>
              <a:defRPr/>
            </a:pPr>
            <a:r>
              <a:rPr lang="en-US" sz="1200" b="1" kern="0">
                <a:solidFill>
                  <a:prstClr val="black"/>
                </a:solidFill>
              </a:rPr>
              <a:t>Technical </a:t>
            </a:r>
            <a:br>
              <a:rPr lang="en-US" sz="1200" b="1" kern="0">
                <a:solidFill>
                  <a:prstClr val="black"/>
                </a:solidFill>
              </a:rPr>
            </a:br>
            <a:r>
              <a:rPr lang="en-US" sz="1200" b="1" kern="0">
                <a:solidFill>
                  <a:prstClr val="black"/>
                </a:solidFill>
              </a:rPr>
              <a:t>skill building </a:t>
            </a:r>
          </a:p>
        </p:txBody>
      </p:sp>
      <p:pic>
        <p:nvPicPr>
          <p:cNvPr id="10" name="Picture 9">
            <a:extLst>
              <a:ext uri="{FF2B5EF4-FFF2-40B4-BE49-F238E27FC236}">
                <a16:creationId xmlns:a16="http://schemas.microsoft.com/office/drawing/2014/main" id="{F93FA4E4-18C3-A9A4-7EF7-46B92FF1E0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05284" y="2403158"/>
            <a:ext cx="376686" cy="376686"/>
          </a:xfrm>
          <a:prstGeom prst="rect">
            <a:avLst/>
          </a:prstGeom>
        </p:spPr>
      </p:pic>
      <p:sp>
        <p:nvSpPr>
          <p:cNvPr id="11" name="Content Placeholder 7">
            <a:extLst>
              <a:ext uri="{FF2B5EF4-FFF2-40B4-BE49-F238E27FC236}">
                <a16:creationId xmlns:a16="http://schemas.microsoft.com/office/drawing/2014/main" id="{3312B43B-5C40-7AFE-63C9-E6215A3CB48F}"/>
              </a:ext>
            </a:extLst>
          </p:cNvPr>
          <p:cNvSpPr txBox="1">
            <a:spLocks/>
          </p:cNvSpPr>
          <p:nvPr/>
        </p:nvSpPr>
        <p:spPr>
          <a:xfrm>
            <a:off x="6314803" y="2977080"/>
            <a:ext cx="1282972" cy="6328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114" fontAlgn="base">
              <a:spcBef>
                <a:spcPct val="0"/>
              </a:spcBef>
              <a:spcAft>
                <a:spcPct val="0"/>
              </a:spcAft>
              <a:buFont typeface="Wingdings" panose="05000000000000000000" pitchFamily="2" charset="2"/>
              <a:buNone/>
              <a:defRPr/>
            </a:pPr>
            <a:r>
              <a:rPr lang="en-US" sz="1200" b="1" kern="0">
                <a:solidFill>
                  <a:prstClr val="black"/>
                </a:solidFill>
              </a:rPr>
              <a:t>Free cloud migration tools: Azure Migrate</a:t>
            </a:r>
          </a:p>
        </p:txBody>
      </p:sp>
      <p:pic>
        <p:nvPicPr>
          <p:cNvPr id="12" name="Picture 11">
            <a:extLst>
              <a:ext uri="{FF2B5EF4-FFF2-40B4-BE49-F238E27FC236}">
                <a16:creationId xmlns:a16="http://schemas.microsoft.com/office/drawing/2014/main" id="{589FFEA1-203B-1922-CD37-28284398170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611080" y="2471049"/>
            <a:ext cx="478888" cy="240904"/>
          </a:xfrm>
          <a:prstGeom prst="rect">
            <a:avLst/>
          </a:prstGeom>
        </p:spPr>
      </p:pic>
      <p:sp>
        <p:nvSpPr>
          <p:cNvPr id="13" name="Content Placeholder 8">
            <a:extLst>
              <a:ext uri="{FF2B5EF4-FFF2-40B4-BE49-F238E27FC236}">
                <a16:creationId xmlns:a16="http://schemas.microsoft.com/office/drawing/2014/main" id="{5C46956D-58BE-48D4-9091-B19266BF123D}"/>
              </a:ext>
            </a:extLst>
          </p:cNvPr>
          <p:cNvSpPr txBox="1">
            <a:spLocks/>
          </p:cNvSpPr>
          <p:nvPr/>
        </p:nvSpPr>
        <p:spPr>
          <a:xfrm>
            <a:off x="8036606" y="2985750"/>
            <a:ext cx="1526391" cy="66221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114" fontAlgn="base">
              <a:spcBef>
                <a:spcPts val="0"/>
              </a:spcBef>
              <a:spcAft>
                <a:spcPts val="400"/>
              </a:spcAft>
              <a:buFont typeface="Wingdings" panose="05000000000000000000" pitchFamily="2" charset="2"/>
              <a:buNone/>
              <a:defRPr/>
            </a:pPr>
            <a:r>
              <a:rPr lang="en-US" sz="1200" b="1" kern="0">
                <a:solidFill>
                  <a:prstClr val="black"/>
                </a:solidFill>
              </a:rPr>
              <a:t>In-depth assistance from FastTrack for </a:t>
            </a:r>
            <a:br>
              <a:rPr lang="en-US" sz="1200" b="1" kern="0">
                <a:solidFill>
                  <a:prstClr val="black"/>
                </a:solidFill>
              </a:rPr>
            </a:br>
            <a:r>
              <a:rPr lang="en-US" sz="1200" b="1" kern="0">
                <a:solidFill>
                  <a:prstClr val="black"/>
                </a:solidFill>
              </a:rPr>
              <a:t>Azure engineers</a:t>
            </a:r>
          </a:p>
        </p:txBody>
      </p:sp>
      <p:pic>
        <p:nvPicPr>
          <p:cNvPr id="14" name="Picture 13">
            <a:extLst>
              <a:ext uri="{FF2B5EF4-FFF2-40B4-BE49-F238E27FC236}">
                <a16:creationId xmlns:a16="http://schemas.microsoft.com/office/drawing/2014/main" id="{7542B65A-F2AD-F64A-3135-457C607C066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507397" y="2392209"/>
            <a:ext cx="400044" cy="398584"/>
          </a:xfrm>
          <a:prstGeom prst="rect">
            <a:avLst/>
          </a:prstGeom>
        </p:spPr>
      </p:pic>
      <p:sp>
        <p:nvSpPr>
          <p:cNvPr id="15" name="Content Placeholder 9">
            <a:extLst>
              <a:ext uri="{FF2B5EF4-FFF2-40B4-BE49-F238E27FC236}">
                <a16:creationId xmlns:a16="http://schemas.microsoft.com/office/drawing/2014/main" id="{B2AB3480-8EDB-B0CD-7886-611101A7410B}"/>
              </a:ext>
            </a:extLst>
          </p:cNvPr>
          <p:cNvSpPr txBox="1">
            <a:spLocks/>
          </p:cNvSpPr>
          <p:nvPr/>
        </p:nvSpPr>
        <p:spPr>
          <a:xfrm>
            <a:off x="9713047" y="2983483"/>
            <a:ext cx="1871662" cy="4894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114" fontAlgn="base">
              <a:spcBef>
                <a:spcPct val="0"/>
              </a:spcBef>
              <a:spcAft>
                <a:spcPct val="0"/>
              </a:spcAft>
              <a:buFont typeface="Wingdings" panose="05000000000000000000" pitchFamily="2" charset="2"/>
              <a:buNone/>
              <a:defRPr/>
            </a:pPr>
            <a:r>
              <a:rPr lang="en-US" sz="1200" b="1" kern="0">
                <a:solidFill>
                  <a:prstClr val="black"/>
                </a:solidFill>
              </a:rPr>
              <a:t>Expert help from specialized partners</a:t>
            </a:r>
          </a:p>
        </p:txBody>
      </p:sp>
      <p:sp>
        <p:nvSpPr>
          <p:cNvPr id="16" name="Content Placeholder 10">
            <a:extLst>
              <a:ext uri="{FF2B5EF4-FFF2-40B4-BE49-F238E27FC236}">
                <a16:creationId xmlns:a16="http://schemas.microsoft.com/office/drawing/2014/main" id="{0C05D9A1-CA87-6A1D-E759-B226BBF0F880}"/>
              </a:ext>
            </a:extLst>
          </p:cNvPr>
          <p:cNvSpPr txBox="1">
            <a:spLocks/>
          </p:cNvSpPr>
          <p:nvPr/>
        </p:nvSpPr>
        <p:spPr>
          <a:xfrm>
            <a:off x="5201198" y="3910696"/>
            <a:ext cx="1871663" cy="3143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Font typeface="Wingdings" panose="05000000000000000000" pitchFamily="2" charset="2"/>
              <a:buNone/>
              <a:defRPr/>
            </a:pPr>
            <a:r>
              <a:rPr lang="en-US" sz="2000" kern="0">
                <a:solidFill>
                  <a:srgbClr val="0078D4"/>
                </a:solidFill>
                <a:latin typeface="Segoe UI Semibold"/>
              </a:rPr>
              <a:t>What’s NEW</a:t>
            </a:r>
          </a:p>
        </p:txBody>
      </p:sp>
      <p:sp>
        <p:nvSpPr>
          <p:cNvPr id="17" name="Content Placeholder 11">
            <a:extLst>
              <a:ext uri="{FF2B5EF4-FFF2-40B4-BE49-F238E27FC236}">
                <a16:creationId xmlns:a16="http://schemas.microsoft.com/office/drawing/2014/main" id="{A3EC65EC-8355-C197-4C3A-C51F069D9CCB}"/>
              </a:ext>
            </a:extLst>
          </p:cNvPr>
          <p:cNvSpPr txBox="1">
            <a:spLocks/>
          </p:cNvSpPr>
          <p:nvPr/>
        </p:nvSpPr>
        <p:spPr>
          <a:xfrm>
            <a:off x="3044248" y="4806234"/>
            <a:ext cx="6192404" cy="11729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ts val="600"/>
              </a:spcAft>
              <a:buFont typeface="Wingdings" panose="05000000000000000000" pitchFamily="2" charset="2"/>
              <a:buNone/>
              <a:defRPr/>
            </a:pPr>
            <a:r>
              <a:rPr lang="en-US" sz="1800" kern="0">
                <a:solidFill>
                  <a:prstClr val="black"/>
                </a:solidFill>
                <a:latin typeface="Segoe UI Semibold"/>
                <a:cs typeface="Segoe UI"/>
              </a:rPr>
              <a:t>Expanded App Modernization support </a:t>
            </a:r>
            <a:r>
              <a:rPr lang="en-US" sz="1600" kern="0">
                <a:solidFill>
                  <a:prstClr val="black"/>
                </a:solidFill>
                <a:latin typeface="Segoe UI Semibold"/>
                <a:cs typeface="Segoe UI"/>
              </a:rPr>
              <a:t> </a:t>
            </a:r>
          </a:p>
          <a:p>
            <a:pPr marL="0" indent="0" algn="ctr" defTabSz="932472" fontAlgn="base">
              <a:spcBef>
                <a:spcPct val="0"/>
              </a:spcBef>
              <a:spcAft>
                <a:spcPts val="600"/>
              </a:spcAft>
              <a:buFont typeface="Wingdings" panose="05000000000000000000" pitchFamily="2" charset="2"/>
              <a:buNone/>
              <a:defRPr/>
            </a:pPr>
            <a:r>
              <a:rPr lang="en-US" sz="1300" kern="0">
                <a:solidFill>
                  <a:srgbClr val="0067B5"/>
                </a:solidFill>
                <a:latin typeface="Segoe UI Semibold"/>
                <a:cs typeface="Segoe UI"/>
              </a:rPr>
              <a:t>Bring any app: </a:t>
            </a:r>
            <a:r>
              <a:rPr lang="en-US" sz="1300" kern="0">
                <a:solidFill>
                  <a:srgbClr val="0067B5"/>
                </a:solidFill>
                <a:cs typeface="Segoe UI"/>
              </a:rPr>
              <a:t>support for all frameworks including .NET, Java, Linux-based apps </a:t>
            </a:r>
          </a:p>
          <a:p>
            <a:pPr marL="0" indent="0" algn="ctr" defTabSz="932472" fontAlgn="base">
              <a:spcBef>
                <a:spcPct val="0"/>
              </a:spcBef>
              <a:spcAft>
                <a:spcPts val="600"/>
              </a:spcAft>
              <a:buFont typeface="Wingdings" panose="05000000000000000000" pitchFamily="2" charset="2"/>
              <a:buNone/>
              <a:defRPr/>
            </a:pPr>
            <a:r>
              <a:rPr lang="en-US" sz="1300" kern="0">
                <a:solidFill>
                  <a:srgbClr val="0067B5"/>
                </a:solidFill>
                <a:latin typeface="Segoe UI Semibold"/>
                <a:cs typeface="Segoe UI"/>
              </a:rPr>
              <a:t>Choose the right hosting option : </a:t>
            </a:r>
            <a:r>
              <a:rPr lang="en-US" sz="1300" kern="0">
                <a:solidFill>
                  <a:srgbClr val="0067B5"/>
                </a:solidFill>
                <a:cs typeface="Segoe UI"/>
              </a:rPr>
              <a:t>IaaS, PaaS, DBaaS or Containers*</a:t>
            </a:r>
          </a:p>
          <a:p>
            <a:pPr marL="0" indent="0" algn="ctr" defTabSz="932472" fontAlgn="base">
              <a:spcBef>
                <a:spcPct val="0"/>
              </a:spcBef>
              <a:spcAft>
                <a:spcPts val="600"/>
              </a:spcAft>
              <a:buFont typeface="Wingdings" panose="05000000000000000000" pitchFamily="2" charset="2"/>
              <a:buNone/>
              <a:defRPr/>
            </a:pPr>
            <a:r>
              <a:rPr lang="en-US" sz="1300" kern="0">
                <a:solidFill>
                  <a:srgbClr val="0067B5"/>
                </a:solidFill>
                <a:latin typeface="Segoe UI Semibold"/>
                <a:cs typeface="Segoe UI"/>
              </a:rPr>
              <a:t>Modernize at your own pace: </a:t>
            </a:r>
            <a:r>
              <a:rPr lang="en-US" sz="1300" kern="0">
                <a:solidFill>
                  <a:srgbClr val="0067B5"/>
                </a:solidFill>
                <a:cs typeface="Segoe UI"/>
              </a:rPr>
              <a:t>no minimum # of apps**</a:t>
            </a:r>
          </a:p>
        </p:txBody>
      </p:sp>
      <p:sp>
        <p:nvSpPr>
          <p:cNvPr id="18" name="Content Placeholder 12">
            <a:extLst>
              <a:ext uri="{FF2B5EF4-FFF2-40B4-BE49-F238E27FC236}">
                <a16:creationId xmlns:a16="http://schemas.microsoft.com/office/drawing/2014/main" id="{3B77C956-9F08-6939-D7C1-A913E6F913B7}"/>
              </a:ext>
            </a:extLst>
          </p:cNvPr>
          <p:cNvSpPr txBox="1">
            <a:spLocks/>
          </p:cNvSpPr>
          <p:nvPr/>
        </p:nvSpPr>
        <p:spPr>
          <a:xfrm>
            <a:off x="4439904" y="6297863"/>
            <a:ext cx="1406859" cy="2870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060">
              <a:spcBef>
                <a:spcPts val="0"/>
              </a:spcBef>
              <a:buFont typeface="Wingdings" panose="05000000000000000000" pitchFamily="2" charset="2"/>
              <a:buNone/>
              <a:defRPr/>
            </a:pPr>
            <a:r>
              <a:rPr lang="en-US" sz="1400" b="1" kern="0">
                <a:solidFill>
                  <a:prstClr val="black"/>
                </a:solidFill>
              </a:rPr>
              <a:t>Learn more </a:t>
            </a:r>
            <a:r>
              <a:rPr lang="en-US" sz="1400" b="1" kern="0">
                <a:solidFill>
                  <a:srgbClr val="0078D4"/>
                </a:solidFill>
              </a:rPr>
              <a:t>|</a:t>
            </a:r>
          </a:p>
        </p:txBody>
      </p:sp>
      <p:sp>
        <p:nvSpPr>
          <p:cNvPr id="19" name="Text Placeholder 2">
            <a:extLst>
              <a:ext uri="{FF2B5EF4-FFF2-40B4-BE49-F238E27FC236}">
                <a16:creationId xmlns:a16="http://schemas.microsoft.com/office/drawing/2014/main" id="{8ECE93AC-8BF3-FA99-EBEC-503BBFA22CB3}"/>
              </a:ext>
            </a:extLst>
          </p:cNvPr>
          <p:cNvSpPr txBox="1">
            <a:spLocks/>
          </p:cNvSpPr>
          <p:nvPr/>
        </p:nvSpPr>
        <p:spPr>
          <a:xfrm>
            <a:off x="5593166" y="6297863"/>
            <a:ext cx="1643841" cy="1788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b="1" kern="0">
                <a:solidFill>
                  <a:srgbClr val="0078D4"/>
                </a:solidFill>
                <a:latin typeface="Segoe UI"/>
                <a:cs typeface="+mn-cs"/>
                <a:hlinkClick r:id="rId10">
                  <a:extLst>
                    <a:ext uri="{A12FA001-AC4F-418D-AE19-62706E023703}">
                      <ahyp:hlinkClr xmlns:ahyp="http://schemas.microsoft.com/office/drawing/2018/hyperlinkcolor" val="tx"/>
                    </a:ext>
                  </a:extLst>
                </a:hlinkClick>
              </a:rPr>
              <a:t>Azure.com/AMP</a:t>
            </a:r>
            <a:endParaRPr lang="en-US">
              <a:solidFill>
                <a:srgbClr val="0078D4"/>
              </a:solidFill>
            </a:endParaRPr>
          </a:p>
        </p:txBody>
      </p:sp>
      <p:sp>
        <p:nvSpPr>
          <p:cNvPr id="20" name="Content Placeholder 13">
            <a:extLst>
              <a:ext uri="{FF2B5EF4-FFF2-40B4-BE49-F238E27FC236}">
                <a16:creationId xmlns:a16="http://schemas.microsoft.com/office/drawing/2014/main" id="{A1A176DC-BEBF-101A-D438-5693C5732CE2}"/>
              </a:ext>
            </a:extLst>
          </p:cNvPr>
          <p:cNvSpPr txBox="1">
            <a:spLocks/>
          </p:cNvSpPr>
          <p:nvPr/>
        </p:nvSpPr>
        <p:spPr>
          <a:xfrm>
            <a:off x="7485322" y="6563480"/>
            <a:ext cx="4724572" cy="2910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Font typeface="Wingdings" panose="05000000000000000000" pitchFamily="2" charset="2"/>
              <a:buNone/>
            </a:pPr>
            <a:r>
              <a:rPr lang="en-US" sz="700" i="1">
                <a:gradFill>
                  <a:gsLst>
                    <a:gs pos="2917">
                      <a:prstClr val="black"/>
                    </a:gs>
                    <a:gs pos="30000">
                      <a:prstClr val="black"/>
                    </a:gs>
                  </a:gsLst>
                  <a:lin ang="5400000" scaled="0"/>
                </a:gradFill>
              </a:rPr>
              <a:t>Supported destinations: VMs, App Service, AKS, Azure SQL, Azure DB for MySQL &amp; PostgreSQL, Azure Cache for Redis</a:t>
            </a:r>
          </a:p>
          <a:p>
            <a:pPr marL="0" indent="0" defTabSz="914400">
              <a:spcBef>
                <a:spcPts val="0"/>
              </a:spcBef>
              <a:buFont typeface="Wingdings" panose="05000000000000000000" pitchFamily="2" charset="2"/>
              <a:buNone/>
            </a:pPr>
            <a:r>
              <a:rPr lang="en-US" sz="700" i="1">
                <a:gradFill>
                  <a:gsLst>
                    <a:gs pos="2917">
                      <a:prstClr val="black"/>
                    </a:gs>
                    <a:gs pos="30000">
                      <a:prstClr val="black"/>
                    </a:gs>
                  </a:gsLst>
                  <a:lin ang="5400000" scaled="0"/>
                </a:gradFill>
              </a:rPr>
              <a:t>Projects must be larger than 10VMs to be eligible for AMP</a:t>
            </a:r>
          </a:p>
        </p:txBody>
      </p:sp>
    </p:spTree>
    <p:extLst>
      <p:ext uri="{BB962C8B-B14F-4D97-AF65-F5344CB8AC3E}">
        <p14:creationId xmlns:p14="http://schemas.microsoft.com/office/powerpoint/2010/main" val="39097956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B72A68D-57E4-85CC-4C7D-382FA0E21813}"/>
              </a:ext>
            </a:extLst>
          </p:cNvPr>
          <p:cNvSpPr>
            <a:spLocks noGrp="1"/>
          </p:cNvSpPr>
          <p:nvPr>
            <p:ph type="title"/>
          </p:nvPr>
        </p:nvSpPr>
        <p:spPr>
          <a:xfrm>
            <a:off x="564434" y="472917"/>
            <a:ext cx="4037013" cy="777875"/>
          </a:xfrm>
        </p:spPr>
        <p:txBody>
          <a:bodyPr/>
          <a:lstStyle/>
          <a:p>
            <a:r>
              <a:rPr lang="en-US"/>
              <a:t>Get started today</a:t>
            </a:r>
          </a:p>
        </p:txBody>
      </p:sp>
      <p:sp>
        <p:nvSpPr>
          <p:cNvPr id="3" name="check 3">
            <a:extLst>
              <a:ext uri="{FF2B5EF4-FFF2-40B4-BE49-F238E27FC236}">
                <a16:creationId xmlns:a16="http://schemas.microsoft.com/office/drawing/2014/main" id="{A09F1923-A564-5F08-84BF-757FA3CF2216}"/>
              </a:ext>
              <a:ext uri="{C183D7F6-B498-43B3-948B-1728B52AA6E4}">
                <adec:decorative xmlns:adec="http://schemas.microsoft.com/office/drawing/2017/decorative" val="1"/>
              </a:ext>
            </a:extLst>
          </p:cNvPr>
          <p:cNvSpPr>
            <a:spLocks noChangeAspect="1" noEditPoints="1"/>
          </p:cNvSpPr>
          <p:nvPr/>
        </p:nvSpPr>
        <p:spPr bwMode="auto">
          <a:xfrm>
            <a:off x="537930" y="2010173"/>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077215A7-09B7-CE36-910B-919BDE66DCED}"/>
              </a:ext>
            </a:extLst>
          </p:cNvPr>
          <p:cNvSpPr txBox="1">
            <a:spLocks/>
          </p:cNvSpPr>
          <p:nvPr/>
        </p:nvSpPr>
        <p:spPr>
          <a:xfrm>
            <a:off x="1163204" y="1711628"/>
            <a:ext cx="9827491"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Font typeface="Wingdings" panose="05000000000000000000" pitchFamily="2" charset="2"/>
              <a:buNone/>
              <a:defRPr/>
            </a:pPr>
            <a:r>
              <a:rPr lang="en-US" sz="2000" dirty="0">
                <a:solidFill>
                  <a:prstClr val="black"/>
                </a:solidFill>
              </a:rPr>
              <a:t>Learn more about Azure App Service and Azure SQL and get </a:t>
            </a:r>
            <a:r>
              <a:rPr lang="en-US" sz="2000" b="1" dirty="0">
                <a:solidFill>
                  <a:prstClr val="black"/>
                </a:solidFill>
              </a:rPr>
              <a:t>detailed guidance </a:t>
            </a:r>
            <a:r>
              <a:rPr lang="en-US" sz="2000" dirty="0">
                <a:solidFill>
                  <a:prstClr val="black"/>
                </a:solidFill>
              </a:rPr>
              <a:t>on </a:t>
            </a:r>
            <a:r>
              <a:rPr lang="en-US" sz="2000" dirty="0">
                <a:solidFill>
                  <a:schemeClr val="accent4"/>
                </a:solidFill>
                <a:hlinkClick r:id="rId4">
                  <a:extLst>
                    <a:ext uri="{A12FA001-AC4F-418D-AE19-62706E023703}">
                      <ahyp:hlinkClr xmlns:ahyp="http://schemas.microsoft.com/office/drawing/2018/hyperlinkcolor" val="tx"/>
                    </a:ext>
                  </a:extLst>
                </a:hlinkClick>
              </a:rPr>
              <a:t>migrating</a:t>
            </a:r>
            <a:r>
              <a:rPr lang="en-US" sz="2000" dirty="0">
                <a:solidFill>
                  <a:prstClr val="black"/>
                </a:solidFill>
              </a:rPr>
              <a:t> and </a:t>
            </a:r>
            <a:r>
              <a:rPr lang="en-US" sz="2000" dirty="0">
                <a:solidFill>
                  <a:schemeClr val="accent4"/>
                </a:solidFill>
                <a:hlinkClick r:id="rId5">
                  <a:extLst>
                    <a:ext uri="{A12FA001-AC4F-418D-AE19-62706E023703}">
                      <ahyp:hlinkClr xmlns:ahyp="http://schemas.microsoft.com/office/drawing/2018/hyperlinkcolor" val="tx"/>
                    </a:ext>
                  </a:extLst>
                </a:hlinkClick>
              </a:rPr>
              <a:t>running</a:t>
            </a:r>
            <a:r>
              <a:rPr lang="en-US" sz="2000" dirty="0">
                <a:solidFill>
                  <a:prstClr val="black"/>
                </a:solidFill>
              </a:rPr>
              <a:t> .NET applications on the only managed services for .NET in the cloud.</a:t>
            </a:r>
          </a:p>
        </p:txBody>
      </p:sp>
      <p:sp>
        <p:nvSpPr>
          <p:cNvPr id="5" name="check 3">
            <a:extLst>
              <a:ext uri="{FF2B5EF4-FFF2-40B4-BE49-F238E27FC236}">
                <a16:creationId xmlns:a16="http://schemas.microsoft.com/office/drawing/2014/main" id="{C884425B-78BA-4834-DC73-42836A86D843}"/>
              </a:ext>
              <a:ext uri="{C183D7F6-B498-43B3-948B-1728B52AA6E4}">
                <adec:decorative xmlns:adec="http://schemas.microsoft.com/office/drawing/2017/decorative" val="1"/>
              </a:ext>
            </a:extLst>
          </p:cNvPr>
          <p:cNvSpPr>
            <a:spLocks noChangeAspect="1" noEditPoints="1"/>
          </p:cNvSpPr>
          <p:nvPr/>
        </p:nvSpPr>
        <p:spPr bwMode="auto">
          <a:xfrm>
            <a:off x="537930" y="3735356"/>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Content Placeholder 5">
            <a:extLst>
              <a:ext uri="{FF2B5EF4-FFF2-40B4-BE49-F238E27FC236}">
                <a16:creationId xmlns:a16="http://schemas.microsoft.com/office/drawing/2014/main" id="{7FA52CE2-7909-620E-C75F-2B6577712330}"/>
              </a:ext>
            </a:extLst>
          </p:cNvPr>
          <p:cNvSpPr txBox="1">
            <a:spLocks/>
          </p:cNvSpPr>
          <p:nvPr/>
        </p:nvSpPr>
        <p:spPr>
          <a:xfrm>
            <a:off x="1134629" y="3429000"/>
            <a:ext cx="9547765" cy="110524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Font typeface="Wingdings" panose="05000000000000000000" pitchFamily="2" charset="2"/>
              <a:buNone/>
              <a:defRPr/>
            </a:pPr>
            <a:r>
              <a:rPr lang="en-US" sz="2000" dirty="0">
                <a:solidFill>
                  <a:prstClr val="black"/>
                </a:solidFill>
              </a:rPr>
              <a:t>Identify .NET applications and databases that can be migrated to the cloud. Get your free assessment with Azure Migrate. Get help moving your apps with the </a:t>
            </a:r>
            <a:r>
              <a:rPr lang="en-US" sz="2000" b="1" dirty="0">
                <a:solidFill>
                  <a:prstClr val="black"/>
                </a:solidFill>
              </a:rPr>
              <a:t>Azure Migration and Modernization Program</a:t>
            </a:r>
            <a:r>
              <a:rPr lang="en-US" sz="2000" dirty="0">
                <a:solidFill>
                  <a:prstClr val="black"/>
                </a:solidFill>
              </a:rPr>
              <a:t>: </a:t>
            </a:r>
            <a:r>
              <a:rPr lang="en-US" sz="2000" dirty="0">
                <a:solidFill>
                  <a:schemeClr val="accent4"/>
                </a:solidFill>
                <a:hlinkClick r:id="rId6"/>
              </a:rPr>
              <a:t>azure.com/AMMP</a:t>
            </a:r>
            <a:endParaRPr lang="en-US" sz="2000" dirty="0">
              <a:solidFill>
                <a:schemeClr val="accent4"/>
              </a:solidFill>
            </a:endParaRPr>
          </a:p>
        </p:txBody>
      </p:sp>
      <p:sp>
        <p:nvSpPr>
          <p:cNvPr id="7" name="check 3">
            <a:extLst>
              <a:ext uri="{FF2B5EF4-FFF2-40B4-BE49-F238E27FC236}">
                <a16:creationId xmlns:a16="http://schemas.microsoft.com/office/drawing/2014/main" id="{CDC6B424-C215-3EF4-8FAC-F5D4D64180C0}"/>
              </a:ext>
              <a:ext uri="{C183D7F6-B498-43B3-948B-1728B52AA6E4}">
                <adec:decorative xmlns:adec="http://schemas.microsoft.com/office/drawing/2017/decorative" val="1"/>
              </a:ext>
            </a:extLst>
          </p:cNvPr>
          <p:cNvSpPr>
            <a:spLocks noChangeAspect="1" noEditPoints="1"/>
          </p:cNvSpPr>
          <p:nvPr/>
        </p:nvSpPr>
        <p:spPr bwMode="auto">
          <a:xfrm>
            <a:off x="537930" y="5204259"/>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 name="Content Placeholder 9">
            <a:extLst>
              <a:ext uri="{FF2B5EF4-FFF2-40B4-BE49-F238E27FC236}">
                <a16:creationId xmlns:a16="http://schemas.microsoft.com/office/drawing/2014/main" id="{B68C2B12-1D87-A685-D80C-8C684A0C5652}"/>
              </a:ext>
            </a:extLst>
          </p:cNvPr>
          <p:cNvSpPr txBox="1">
            <a:spLocks/>
          </p:cNvSpPr>
          <p:nvPr/>
        </p:nvSpPr>
        <p:spPr>
          <a:xfrm>
            <a:off x="1163204" y="5056643"/>
            <a:ext cx="9827491" cy="7535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Font typeface="Wingdings" panose="05000000000000000000" pitchFamily="2" charset="2"/>
              <a:buNone/>
              <a:defRPr/>
            </a:pPr>
            <a:r>
              <a:rPr lang="en-US" sz="2000">
                <a:solidFill>
                  <a:prstClr val="black"/>
                </a:solidFill>
                <a:latin typeface="Segoe UI" panose="020B0502040204020203" pitchFamily="34" charset="0"/>
              </a:rPr>
              <a:t>Learn more about the .</a:t>
            </a:r>
            <a:r>
              <a:rPr lang="en-US" sz="2000">
                <a:solidFill>
                  <a:schemeClr val="accent4"/>
                </a:solidFill>
                <a:latin typeface="Segoe UI" panose="020B0502040204020203" pitchFamily="34" charset="0"/>
                <a:hlinkClick r:id="rId7">
                  <a:extLst>
                    <a:ext uri="{A12FA001-AC4F-418D-AE19-62706E023703}">
                      <ahyp:hlinkClr xmlns:ahyp="http://schemas.microsoft.com/office/drawing/2018/hyperlinkcolor" val="tx"/>
                    </a:ext>
                  </a:extLst>
                </a:hlinkClick>
              </a:rPr>
              <a:t>NET Upgrade Assistant </a:t>
            </a:r>
            <a:r>
              <a:rPr lang="en-US" sz="2000">
                <a:solidFill>
                  <a:prstClr val="black"/>
                </a:solidFill>
                <a:latin typeface="Segoe UI" panose="020B0502040204020203" pitchFamily="34" charset="0"/>
              </a:rPr>
              <a:t>and try it for yourself at </a:t>
            </a:r>
            <a:r>
              <a:rPr lang="en-US" sz="2000">
                <a:solidFill>
                  <a:srgbClr val="005A9F"/>
                </a:solidFill>
                <a:latin typeface="Segoe UI" panose="020B0502040204020203" pitchFamily="34" charset="0"/>
                <a:hlinkClick r:id="rId8">
                  <a:extLst>
                    <a:ext uri="{A12FA001-AC4F-418D-AE19-62706E023703}">
                      <ahyp:hlinkClr xmlns:ahyp="http://schemas.microsoft.com/office/drawing/2018/hyperlinkcolor" val="tx"/>
                    </a:ext>
                  </a:extLst>
                </a:hlinkClick>
              </a:rPr>
              <a:t>aka.ms/dotnet-upgrade-assistant  </a:t>
            </a:r>
            <a:endParaRPr lang="en-US" sz="2000">
              <a:solidFill>
                <a:srgbClr val="005A9F"/>
              </a:solidFill>
              <a:latin typeface="Segoe UI" panose="020B0502040204020203" pitchFamily="34" charset="0"/>
            </a:endParaRPr>
          </a:p>
        </p:txBody>
      </p:sp>
    </p:spTree>
    <p:extLst>
      <p:ext uri="{BB962C8B-B14F-4D97-AF65-F5344CB8AC3E}">
        <p14:creationId xmlns:p14="http://schemas.microsoft.com/office/powerpoint/2010/main" val="2485475939"/>
      </p:ext>
    </p:extLst>
  </p:cSld>
  <p:clrMapOvr>
    <a:masterClrMapping/>
  </p:clrMapOvr>
  <p:transition>
    <p:fade/>
  </p:transition>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F5BB130-61D4-B1E9-B67C-650DA4953166}"/>
              </a:ext>
            </a:extLst>
          </p:cNvPr>
          <p:cNvSpPr>
            <a:spLocks noGrp="1"/>
          </p:cNvSpPr>
          <p:nvPr>
            <p:ph type="body" sz="quarter" idx="10"/>
          </p:nvPr>
        </p:nvSpPr>
        <p:spPr/>
        <p:txBody>
          <a:bodyPr/>
          <a:lstStyle/>
          <a:p>
            <a:r>
              <a:rPr lang="en-US"/>
              <a:t>Appendix</a:t>
            </a:r>
          </a:p>
        </p:txBody>
      </p:sp>
    </p:spTree>
    <p:extLst>
      <p:ext uri="{BB962C8B-B14F-4D97-AF65-F5344CB8AC3E}">
        <p14:creationId xmlns:p14="http://schemas.microsoft.com/office/powerpoint/2010/main" val="3921469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8517-83A5-AF51-1EEC-FD2AE6BF0F9D}"/>
              </a:ext>
            </a:extLst>
          </p:cNvPr>
          <p:cNvSpPr>
            <a:spLocks noGrp="1"/>
          </p:cNvSpPr>
          <p:nvPr>
            <p:ph type="title"/>
          </p:nvPr>
        </p:nvSpPr>
        <p:spPr>
          <a:xfrm>
            <a:off x="415941" y="305179"/>
            <a:ext cx="10494963" cy="554038"/>
          </a:xfrm>
        </p:spPr>
        <p:txBody>
          <a:bodyPr/>
          <a:lstStyle/>
          <a:p>
            <a:r>
              <a:rPr lang="en-US" sz="3600">
                <a:latin typeface="+mj-lt"/>
                <a:ea typeface="+mj-ea"/>
                <a:cs typeface="+mj-cs"/>
              </a:rPr>
              <a:t>Azure services recommendations for .NET apps</a:t>
            </a:r>
            <a:endParaRPr lang="en-US"/>
          </a:p>
        </p:txBody>
      </p:sp>
      <p:pic>
        <p:nvPicPr>
          <p:cNvPr id="3" name="Picture 2" descr="Table showing Azure services recommendations for .NET apps. Web apps (Monolithic architecture) have possible Azure Services for Azure Virtual &#10;Machines (VMs) and Azure Kubernetes Service (AKS) whereas are recommended for Azure App Service. N-Tier apps (Coarse-grain services) have possible Azure Services for Azure Virtual Machines (VMs) whereas recommended for Azure App Service and Large app portfolio recommended for Azure Kubernetes Service (AKS). Cloud-Native (Microservices architecture) are recommended for Azure Kubernetes Service (AKS) and Event-driven recommended for Azure Functions. Batch / Jobs (Background tasks) are possible for Azure Virtual Machines (VMs), Azure App Service, Azure Kubernetes Service (AKS), and Azure Container Instances (ACI), whereas Application's background tasks recommended for Azure Functions and Large Batch scale recommended for Azure Batch.">
            <a:extLst>
              <a:ext uri="{FF2B5EF4-FFF2-40B4-BE49-F238E27FC236}">
                <a16:creationId xmlns:a16="http://schemas.microsoft.com/office/drawing/2014/main" id="{45BEF220-3B8A-0FB4-4662-7CEB9A77E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01" y="1107203"/>
            <a:ext cx="11053006" cy="5456393"/>
          </a:xfrm>
          <a:prstGeom prst="rect">
            <a:avLst/>
          </a:prstGeom>
        </p:spPr>
      </p:pic>
    </p:spTree>
    <p:extLst>
      <p:ext uri="{BB962C8B-B14F-4D97-AF65-F5344CB8AC3E}">
        <p14:creationId xmlns:p14="http://schemas.microsoft.com/office/powerpoint/2010/main" val="570330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F21B-EF67-476C-BEBC-E9F5CBE6D33C}"/>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pPr defTabSz="914400"/>
            <a:r>
              <a:rPr lang="en-US" dirty="0"/>
              <a:t>Choose an Azure compute service</a:t>
            </a:r>
            <a:br>
              <a:rPr lang="en-US" dirty="0"/>
            </a:br>
            <a:br>
              <a:rPr lang="en-US" dirty="0"/>
            </a:br>
            <a:r>
              <a:rPr lang="en-US" dirty="0"/>
              <a:t>Compute decision tree</a:t>
            </a:r>
          </a:p>
        </p:txBody>
      </p:sp>
      <p:pic>
        <p:nvPicPr>
          <p:cNvPr id="473090" name="Picture 2" descr="Decision tree for Azure compute services">
            <a:extLst>
              <a:ext uri="{FF2B5EF4-FFF2-40B4-BE49-F238E27FC236}">
                <a16:creationId xmlns:a16="http://schemas.microsoft.com/office/drawing/2014/main" id="{AA85BFD5-78CA-8B4C-3F8E-DCD84F0F8F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7" r="-2" b="-2"/>
          <a:stretch/>
        </p:blipFill>
        <p:spPr bwMode="auto">
          <a:xfrm>
            <a:off x="1" y="10"/>
            <a:ext cx="600551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EBD1EC-5402-D743-9B4D-04EE4C8D05B6}"/>
              </a:ext>
            </a:extLst>
          </p:cNvPr>
          <p:cNvSpPr>
            <a:spLocks noGrp="1"/>
          </p:cNvSpPr>
          <p:nvPr>
            <p:ph type="title"/>
          </p:nvPr>
        </p:nvSpPr>
        <p:spPr>
          <a:xfrm>
            <a:off x="585216" y="2756224"/>
            <a:ext cx="5650827" cy="105259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effectLst/>
                <a:uLnTx/>
                <a:uFillTx/>
                <a:latin typeface="+mj-lt"/>
                <a:ea typeface="+mn-ea"/>
                <a:cs typeface="Segoe UI" panose="020B0502040204020203" pitchFamily="34" charset="0"/>
              </a:rPr>
              <a:t>Additional flexibility with Windows Container</a:t>
            </a:r>
          </a:p>
        </p:txBody>
      </p:sp>
    </p:spTree>
    <p:extLst>
      <p:ext uri="{BB962C8B-B14F-4D97-AF65-F5344CB8AC3E}">
        <p14:creationId xmlns:p14="http://schemas.microsoft.com/office/powerpoint/2010/main" val="34956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2DFE2F8-A7C7-54D0-939C-6C338DE083DE}"/>
              </a:ext>
            </a:extLst>
          </p:cNvPr>
          <p:cNvSpPr>
            <a:spLocks noGrp="1"/>
          </p:cNvSpPr>
          <p:nvPr>
            <p:ph type="title"/>
          </p:nvPr>
        </p:nvSpPr>
        <p:spPr>
          <a:xfrm>
            <a:off x="456444" y="600221"/>
            <a:ext cx="3462647" cy="423193"/>
          </a:xfrm>
        </p:spPr>
        <p:txBody>
          <a:bodyPr wrap="square">
            <a:spAutoFit/>
          </a:bodyPr>
          <a:lstStyle/>
          <a:p>
            <a:r>
              <a:rPr lang="en-US" sz="2750"/>
              <a:t>What is a container?</a:t>
            </a:r>
          </a:p>
        </p:txBody>
      </p:sp>
      <p:grpSp>
        <p:nvGrpSpPr>
          <p:cNvPr id="3" name="Group 2" descr="Diagram showing Virtual machines consisting of App1 and App 2 followed by Binaries &amp; libraries and Guest OS.">
            <a:extLst>
              <a:ext uri="{FF2B5EF4-FFF2-40B4-BE49-F238E27FC236}">
                <a16:creationId xmlns:a16="http://schemas.microsoft.com/office/drawing/2014/main" id="{5C313B09-992A-F683-D96A-4F6E242C71CB}"/>
              </a:ext>
            </a:extLst>
          </p:cNvPr>
          <p:cNvGrpSpPr/>
          <p:nvPr/>
        </p:nvGrpSpPr>
        <p:grpSpPr>
          <a:xfrm>
            <a:off x="2449688" y="2140813"/>
            <a:ext cx="2949401" cy="1783370"/>
            <a:chOff x="2498808" y="2183244"/>
            <a:chExt cx="3008543" cy="1819130"/>
          </a:xfrm>
        </p:grpSpPr>
        <p:cxnSp>
          <p:nvCxnSpPr>
            <p:cNvPr id="4" name="Straight Connector 3">
              <a:extLst>
                <a:ext uri="{FF2B5EF4-FFF2-40B4-BE49-F238E27FC236}">
                  <a16:creationId xmlns:a16="http://schemas.microsoft.com/office/drawing/2014/main" id="{7195BE65-84E9-B4BF-2473-DAB9F0A5AC6C}"/>
                </a:ext>
                <a:ext uri="{C183D7F6-B498-43B3-948B-1728B52AA6E4}">
                  <adec:decorative xmlns:adec="http://schemas.microsoft.com/office/drawing/2017/decorative" val="1"/>
                </a:ext>
              </a:extLst>
            </p:cNvPr>
            <p:cNvCxnSpPr>
              <a:stCxn id="7" idx="2"/>
              <a:endCxn id="24"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21F428F-7CB7-7C40-4BA2-D0C5F0790939}"/>
                </a:ext>
                <a:ext uri="{C183D7F6-B498-43B3-948B-1728B52AA6E4}">
                  <adec:decorative xmlns:adec="http://schemas.microsoft.com/office/drawing/2017/decorative" val="1"/>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380D0B66-2FD5-F220-A8F1-8E822EB4A6C9}"/>
                </a:ext>
                <a:ext uri="{C183D7F6-B498-43B3-948B-1728B52AA6E4}">
                  <adec:decorative xmlns:adec="http://schemas.microsoft.com/office/drawing/2017/decorative" val="1"/>
                </a:ext>
              </a:extLst>
            </p:cNvPr>
            <p:cNvSpPr txBox="1"/>
            <p:nvPr/>
          </p:nvSpPr>
          <p:spPr>
            <a:xfrm>
              <a:off x="2700155" y="304230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7" name="TextBox 6">
              <a:extLst>
                <a:ext uri="{FF2B5EF4-FFF2-40B4-BE49-F238E27FC236}">
                  <a16:creationId xmlns:a16="http://schemas.microsoft.com/office/drawing/2014/main" id="{9E01E938-9F94-083A-E6A8-E51B98F16B77}"/>
                </a:ext>
                <a:ext uri="{C183D7F6-B498-43B3-948B-1728B52AA6E4}">
                  <adec:decorative xmlns:adec="http://schemas.microsoft.com/office/drawing/2017/decorative" val="1"/>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8" name="Group 7">
              <a:extLst>
                <a:ext uri="{FF2B5EF4-FFF2-40B4-BE49-F238E27FC236}">
                  <a16:creationId xmlns:a16="http://schemas.microsoft.com/office/drawing/2014/main" id="{728EDEAB-AC96-F2B2-5FF9-1BA9466123F6}"/>
                </a:ext>
              </a:extLst>
            </p:cNvPr>
            <p:cNvGrpSpPr/>
            <p:nvPr/>
          </p:nvGrpSpPr>
          <p:grpSpPr>
            <a:xfrm>
              <a:off x="2636814" y="3540469"/>
              <a:ext cx="1096105" cy="301554"/>
              <a:chOff x="2063827" y="2949939"/>
              <a:chExt cx="1096105" cy="301554"/>
            </a:xfrm>
          </p:grpSpPr>
          <p:sp>
            <p:nvSpPr>
              <p:cNvPr id="24" name="TextBox 23">
                <a:extLst>
                  <a:ext uri="{FF2B5EF4-FFF2-40B4-BE49-F238E27FC236}">
                    <a16:creationId xmlns:a16="http://schemas.microsoft.com/office/drawing/2014/main" id="{4B2B36A1-8088-C235-7BDC-43827975DC38}"/>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F4D5F2C7-24D9-54D1-CC8F-902D9A5A944D}"/>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9" name="TextBox 8">
              <a:extLst>
                <a:ext uri="{FF2B5EF4-FFF2-40B4-BE49-F238E27FC236}">
                  <a16:creationId xmlns:a16="http://schemas.microsoft.com/office/drawing/2014/main" id="{DE2B8F03-A4EC-0D01-5607-3D4FDCB4B88D}"/>
                </a:ext>
                <a:ext uri="{C183D7F6-B498-43B3-948B-1728B52AA6E4}">
                  <adec:decorative xmlns:adec="http://schemas.microsoft.com/office/drawing/2017/decorative" val="1"/>
                </a:ext>
              </a:extLst>
            </p:cNvPr>
            <p:cNvSpPr txBox="1"/>
            <p:nvPr/>
          </p:nvSpPr>
          <p:spPr>
            <a:xfrm>
              <a:off x="2700155" y="358787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sp>
          <p:nvSpPr>
            <p:cNvPr id="10" name="Rectangle: Rounded Corners 85">
              <a:extLst>
                <a:ext uri="{FF2B5EF4-FFF2-40B4-BE49-F238E27FC236}">
                  <a16:creationId xmlns:a16="http://schemas.microsoft.com/office/drawing/2014/main" id="{8FF25095-4754-290C-CC58-13F6B58B4C30}"/>
                </a:ext>
                <a:ext uri="{C183D7F6-B498-43B3-948B-1728B52AA6E4}">
                  <adec:decorative xmlns:adec="http://schemas.microsoft.com/office/drawing/2017/decorative" val="1"/>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39A157F3-60AD-AD5B-0F2E-0A06213CAB55}"/>
                </a:ext>
                <a:ext uri="{C183D7F6-B498-43B3-948B-1728B52AA6E4}">
                  <adec:decorative xmlns:adec="http://schemas.microsoft.com/office/drawing/2017/decorative" val="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cxnSp>
          <p:nvCxnSpPr>
            <p:cNvPr id="12" name="Straight Connector 11">
              <a:extLst>
                <a:ext uri="{FF2B5EF4-FFF2-40B4-BE49-F238E27FC236}">
                  <a16:creationId xmlns:a16="http://schemas.microsoft.com/office/drawing/2014/main" id="{4917CD00-6C37-35C0-BC57-43ED5F1B0D12}"/>
                </a:ext>
                <a:ext uri="{C183D7F6-B498-43B3-948B-1728B52AA6E4}">
                  <adec:decorative xmlns:adec="http://schemas.microsoft.com/office/drawing/2017/decorative" val="1"/>
                </a:ext>
              </a:extLst>
            </p:cNvPr>
            <p:cNvCxnSpPr>
              <a:stCxn id="14" idx="2"/>
              <a:endCxn id="20"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1713D19-6DAB-746E-5AE1-31BFDFCF84B4}"/>
                </a:ext>
              </a:extLst>
            </p:cNvPr>
            <p:cNvGrpSpPr/>
            <p:nvPr/>
          </p:nvGrpSpPr>
          <p:grpSpPr>
            <a:xfrm>
              <a:off x="4272231" y="2987022"/>
              <a:ext cx="1098124" cy="442962"/>
              <a:chOff x="4272231" y="2998382"/>
              <a:chExt cx="1098124" cy="442962"/>
            </a:xfrm>
          </p:grpSpPr>
          <p:sp>
            <p:nvSpPr>
              <p:cNvPr id="22" name="TextBox 21">
                <a:extLst>
                  <a:ext uri="{FF2B5EF4-FFF2-40B4-BE49-F238E27FC236}">
                    <a16:creationId xmlns:a16="http://schemas.microsoft.com/office/drawing/2014/main" id="{CDD4A0B3-F01C-118F-2964-18A3F6345A6A}"/>
                  </a:ext>
                  <a:ext uri="{C183D7F6-B498-43B3-948B-1728B52AA6E4}">
                    <adec:decorative xmlns:adec="http://schemas.microsoft.com/office/drawing/2017/decorative" val="1"/>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4DBDA735-3C2D-2FBE-27C0-188C9BBA98D8}"/>
                  </a:ext>
                  <a:ext uri="{C183D7F6-B498-43B3-948B-1728B52AA6E4}">
                    <adec:decorative xmlns:adec="http://schemas.microsoft.com/office/drawing/2017/decorative" val="1"/>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14" name="TextBox 13">
              <a:extLst>
                <a:ext uri="{FF2B5EF4-FFF2-40B4-BE49-F238E27FC236}">
                  <a16:creationId xmlns:a16="http://schemas.microsoft.com/office/drawing/2014/main" id="{9C232BE4-8819-E80A-CB00-FA4D23CBCD7F}"/>
                </a:ext>
                <a:ext uri="{C183D7F6-B498-43B3-948B-1728B52AA6E4}">
                  <adec:decorative xmlns:adec="http://schemas.microsoft.com/office/drawing/2017/decorative" val="1"/>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15" name="Group 14">
              <a:extLst>
                <a:ext uri="{FF2B5EF4-FFF2-40B4-BE49-F238E27FC236}">
                  <a16:creationId xmlns:a16="http://schemas.microsoft.com/office/drawing/2014/main" id="{FB4E8AD4-86D1-05AE-6D59-33F1F84CC04B}"/>
                </a:ext>
              </a:extLst>
            </p:cNvPr>
            <p:cNvGrpSpPr/>
            <p:nvPr/>
          </p:nvGrpSpPr>
          <p:grpSpPr>
            <a:xfrm>
              <a:off x="4273241" y="3540469"/>
              <a:ext cx="1096105" cy="301554"/>
              <a:chOff x="2063827" y="2936839"/>
              <a:chExt cx="1096105" cy="301554"/>
            </a:xfrm>
          </p:grpSpPr>
          <p:grpSp>
            <p:nvGrpSpPr>
              <p:cNvPr id="18" name="Group 17">
                <a:extLst>
                  <a:ext uri="{FF2B5EF4-FFF2-40B4-BE49-F238E27FC236}">
                    <a16:creationId xmlns:a16="http://schemas.microsoft.com/office/drawing/2014/main" id="{F3C508A7-EC68-5FD0-3DEC-2CE793B28E5D}"/>
                  </a:ext>
                </a:extLst>
              </p:cNvPr>
              <p:cNvGrpSpPr/>
              <p:nvPr/>
            </p:nvGrpSpPr>
            <p:grpSpPr>
              <a:xfrm>
                <a:off x="2063827" y="2936839"/>
                <a:ext cx="1096105" cy="301554"/>
                <a:chOff x="2063827" y="2949939"/>
                <a:chExt cx="1096105" cy="301554"/>
              </a:xfrm>
            </p:grpSpPr>
            <p:sp>
              <p:nvSpPr>
                <p:cNvPr id="20" name="TextBox 19">
                  <a:extLst>
                    <a:ext uri="{FF2B5EF4-FFF2-40B4-BE49-F238E27FC236}">
                      <a16:creationId xmlns:a16="http://schemas.microsoft.com/office/drawing/2014/main" id="{99885F4B-209D-864C-5623-515C44D21A1B}"/>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 name="TextBox 20">
                  <a:extLst>
                    <a:ext uri="{FF2B5EF4-FFF2-40B4-BE49-F238E27FC236}">
                      <a16:creationId xmlns:a16="http://schemas.microsoft.com/office/drawing/2014/main" id="{B4F8D89A-F199-7EFD-D9BB-FBF92A792380}"/>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 name="TextBox 18">
                <a:extLst>
                  <a:ext uri="{FF2B5EF4-FFF2-40B4-BE49-F238E27FC236}">
                    <a16:creationId xmlns:a16="http://schemas.microsoft.com/office/drawing/2014/main" id="{FD9D211F-7443-3303-033C-96B0FBBBD8ED}"/>
                  </a:ext>
                  <a:ext uri="{C183D7F6-B498-43B3-948B-1728B52AA6E4}">
                    <adec:decorative xmlns:adec="http://schemas.microsoft.com/office/drawing/2017/decorative" val="1"/>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16" name="Rectangle: Rounded Corners 85">
              <a:extLst>
                <a:ext uri="{FF2B5EF4-FFF2-40B4-BE49-F238E27FC236}">
                  <a16:creationId xmlns:a16="http://schemas.microsoft.com/office/drawing/2014/main" id="{7CE208A2-3622-8FC0-4150-D224101A92BB}"/>
                </a:ext>
                <a:ext uri="{C183D7F6-B498-43B3-948B-1728B52AA6E4}">
                  <adec:decorative xmlns:adec="http://schemas.microsoft.com/office/drawing/2017/decorative" val="1"/>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 name="Title 1">
              <a:extLst>
                <a:ext uri="{FF2B5EF4-FFF2-40B4-BE49-F238E27FC236}">
                  <a16:creationId xmlns:a16="http://schemas.microsoft.com/office/drawing/2014/main" id="{41728B23-7EEC-D753-BD9E-ED78B2DA83EB}"/>
                </a:ext>
                <a:ext uri="{C183D7F6-B498-43B3-948B-1728B52AA6E4}">
                  <adec:decorative xmlns:adec="http://schemas.microsoft.com/office/drawing/2017/decorative" val="1"/>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26" name="Content Placeholder 37">
            <a:extLst>
              <a:ext uri="{FF2B5EF4-FFF2-40B4-BE49-F238E27FC236}">
                <a16:creationId xmlns:a16="http://schemas.microsoft.com/office/drawing/2014/main" id="{2A799A62-D678-6904-2BFC-CCA19CD76D1D}"/>
              </a:ext>
            </a:extLst>
          </p:cNvPr>
          <p:cNvSpPr txBox="1">
            <a:spLocks/>
          </p:cNvSpPr>
          <p:nvPr/>
        </p:nvSpPr>
        <p:spPr>
          <a:xfrm>
            <a:off x="2781673" y="4179751"/>
            <a:ext cx="2286825" cy="3299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90000"/>
              </a:lnSpc>
              <a:spcBef>
                <a:spcPts val="0"/>
              </a:spcBef>
              <a:spcAft>
                <a:spcPts val="588"/>
              </a:spcAft>
              <a:buSzTx/>
              <a:buFont typeface="Wingdings" panose="05000000000000000000" pitchFamily="2" charset="2"/>
              <a:buNone/>
              <a:defRPr/>
            </a:pPr>
            <a:r>
              <a:rPr lang="en-US" sz="1961">
                <a:solidFill>
                  <a:srgbClr val="000000"/>
                </a:solidFill>
                <a:latin typeface="Segoe UI Semibold"/>
                <a:cs typeface="+mn-cs"/>
              </a:rPr>
              <a:t>Virtual machines</a:t>
            </a:r>
          </a:p>
        </p:txBody>
      </p:sp>
      <p:sp>
        <p:nvSpPr>
          <p:cNvPr id="27" name="Content Placeholder 38">
            <a:extLst>
              <a:ext uri="{FF2B5EF4-FFF2-40B4-BE49-F238E27FC236}">
                <a16:creationId xmlns:a16="http://schemas.microsoft.com/office/drawing/2014/main" id="{59DC0927-65B6-2CC6-DDFD-3F5C157A1144}"/>
              </a:ext>
            </a:extLst>
          </p:cNvPr>
          <p:cNvSpPr txBox="1">
            <a:spLocks/>
          </p:cNvSpPr>
          <p:nvPr/>
        </p:nvSpPr>
        <p:spPr>
          <a:xfrm>
            <a:off x="2733535" y="4650639"/>
            <a:ext cx="2383101" cy="2369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751" fontAlgn="base">
              <a:spcBef>
                <a:spcPct val="0"/>
              </a:spcBef>
              <a:spcAft>
                <a:spcPts val="588"/>
              </a:spcAft>
              <a:buSzTx/>
              <a:buFont typeface="Wingdings" panose="05000000000000000000" pitchFamily="2" charset="2"/>
              <a:buNone/>
              <a:defRPr/>
            </a:pPr>
            <a:r>
              <a:rPr lang="en-US" sz="1568">
                <a:ln w="3175">
                  <a:noFill/>
                </a:ln>
                <a:solidFill>
                  <a:srgbClr val="000000"/>
                </a:solidFill>
                <a:cs typeface="Segoe UI Semibold" panose="020B0502040204020203" pitchFamily="34" charset="0"/>
              </a:rPr>
              <a:t>Virtualize the hardware</a:t>
            </a:r>
          </a:p>
        </p:txBody>
      </p:sp>
      <p:sp>
        <p:nvSpPr>
          <p:cNvPr id="28" name="Content Placeholder 39">
            <a:extLst>
              <a:ext uri="{FF2B5EF4-FFF2-40B4-BE49-F238E27FC236}">
                <a16:creationId xmlns:a16="http://schemas.microsoft.com/office/drawing/2014/main" id="{1EFF8751-ACF1-05AD-F7D5-D446E130163C}"/>
              </a:ext>
            </a:extLst>
          </p:cNvPr>
          <p:cNvSpPr txBox="1">
            <a:spLocks/>
          </p:cNvSpPr>
          <p:nvPr/>
        </p:nvSpPr>
        <p:spPr>
          <a:xfrm>
            <a:off x="2774435" y="4988296"/>
            <a:ext cx="2301301" cy="2369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751" fontAlgn="base">
              <a:spcBef>
                <a:spcPct val="0"/>
              </a:spcBef>
              <a:spcAft>
                <a:spcPts val="588"/>
              </a:spcAft>
              <a:buSzTx/>
              <a:buFont typeface="Wingdings" panose="05000000000000000000" pitchFamily="2" charset="2"/>
              <a:buNone/>
              <a:defRPr/>
            </a:pPr>
            <a:r>
              <a:rPr lang="en-US" sz="1568">
                <a:ln w="3175">
                  <a:noFill/>
                </a:ln>
                <a:solidFill>
                  <a:srgbClr val="000000"/>
                </a:solidFill>
                <a:cs typeface="Segoe UI Semibold" panose="020B0502040204020203" pitchFamily="34" charset="0"/>
              </a:rPr>
              <a:t>VMs as units of scaling</a:t>
            </a:r>
          </a:p>
        </p:txBody>
      </p:sp>
      <p:grpSp>
        <p:nvGrpSpPr>
          <p:cNvPr id="29" name="Group 28" descr="Diagram showing Containers consisting of App1 followed by Binaries &amp; libraries.">
            <a:extLst>
              <a:ext uri="{FF2B5EF4-FFF2-40B4-BE49-F238E27FC236}">
                <a16:creationId xmlns:a16="http://schemas.microsoft.com/office/drawing/2014/main" id="{61D12BDC-A9F6-8E2D-E649-C2FBE0BA3174}"/>
              </a:ext>
            </a:extLst>
          </p:cNvPr>
          <p:cNvGrpSpPr/>
          <p:nvPr/>
        </p:nvGrpSpPr>
        <p:grpSpPr>
          <a:xfrm>
            <a:off x="6640597" y="1959777"/>
            <a:ext cx="3236582" cy="1964406"/>
            <a:chOff x="6773754" y="1998578"/>
            <a:chExt cx="3301482" cy="2003796"/>
          </a:xfrm>
        </p:grpSpPr>
        <p:cxnSp>
          <p:nvCxnSpPr>
            <p:cNvPr id="30" name="Straight Connector 29">
              <a:extLst>
                <a:ext uri="{FF2B5EF4-FFF2-40B4-BE49-F238E27FC236}">
                  <a16:creationId xmlns:a16="http://schemas.microsoft.com/office/drawing/2014/main" id="{0DBF6A4B-3D14-CB41-C194-4C9953011E7F}"/>
                </a:ext>
                <a:ext uri="{C183D7F6-B498-43B3-948B-1728B52AA6E4}">
                  <adec:decorative xmlns:adec="http://schemas.microsoft.com/office/drawing/2017/decorative" val="1"/>
                </a:ext>
              </a:extLst>
            </p:cNvPr>
            <p:cNvCxnSpPr>
              <a:cxnSpLocks/>
              <a:stCxn id="33"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B8DD89-C576-F19A-1850-D059EA91F2E4}"/>
                </a:ext>
                <a:ext uri="{C183D7F6-B498-43B3-948B-1728B52AA6E4}">
                  <adec:decorative xmlns:adec="http://schemas.microsoft.com/office/drawing/2017/decorative" val="1"/>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2" name="TextBox 31">
              <a:extLst>
                <a:ext uri="{FF2B5EF4-FFF2-40B4-BE49-F238E27FC236}">
                  <a16:creationId xmlns:a16="http://schemas.microsoft.com/office/drawing/2014/main" id="{D97F1F61-967A-750D-2754-F70E0A36103B}"/>
                </a:ext>
                <a:ext uri="{C183D7F6-B498-43B3-948B-1728B52AA6E4}">
                  <adec:decorative xmlns:adec="http://schemas.microsoft.com/office/drawing/2017/decorative" val="1"/>
                </a:ext>
              </a:extLst>
            </p:cNvPr>
            <p:cNvSpPr txBox="1"/>
            <p:nvPr/>
          </p:nvSpPr>
          <p:spPr>
            <a:xfrm>
              <a:off x="6975102" y="3248323"/>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33" name="TextBox 32">
              <a:extLst>
                <a:ext uri="{FF2B5EF4-FFF2-40B4-BE49-F238E27FC236}">
                  <a16:creationId xmlns:a16="http://schemas.microsoft.com/office/drawing/2014/main" id="{BFB45887-A64C-4BD5-08C9-CE474376A649}"/>
                </a:ext>
                <a:ext uri="{C183D7F6-B498-43B3-948B-1728B52AA6E4}">
                  <adec:decorative xmlns:adec="http://schemas.microsoft.com/office/drawing/2017/decorative" val="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34" name="Rectangle: Rounded Corners 85">
              <a:extLst>
                <a:ext uri="{FF2B5EF4-FFF2-40B4-BE49-F238E27FC236}">
                  <a16:creationId xmlns:a16="http://schemas.microsoft.com/office/drawing/2014/main" id="{582C9269-361A-BFBA-9E7B-93416E995F93}"/>
                </a:ext>
                <a:ext uri="{C183D7F6-B498-43B3-948B-1728B52AA6E4}">
                  <adec:decorative xmlns:adec="http://schemas.microsoft.com/office/drawing/2017/decorative" val="1"/>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5" name="Title 1">
              <a:extLst>
                <a:ext uri="{FF2B5EF4-FFF2-40B4-BE49-F238E27FC236}">
                  <a16:creationId xmlns:a16="http://schemas.microsoft.com/office/drawing/2014/main" id="{F8BAFD4B-CB18-0113-630E-949253FA01E8}"/>
                </a:ext>
                <a:ext uri="{C183D7F6-B498-43B3-948B-1728B52AA6E4}">
                  <adec:decorative xmlns:adec="http://schemas.microsoft.com/office/drawing/2017/decorative" val="1"/>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6" name="Oval 35">
              <a:extLst>
                <a:ext uri="{FF2B5EF4-FFF2-40B4-BE49-F238E27FC236}">
                  <a16:creationId xmlns:a16="http://schemas.microsoft.com/office/drawing/2014/main" id="{D5E2FCA5-AB0C-4638-2CB1-CFA325FE8E38}"/>
                </a:ext>
                <a:ext uri="{C183D7F6-B498-43B3-948B-1728B52AA6E4}">
                  <adec:decorative xmlns:adec="http://schemas.microsoft.com/office/drawing/2017/decorative" val="1"/>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3083D30B-A334-F310-3E78-E494ECE61250}"/>
                </a:ext>
                <a:ext uri="{C183D7F6-B498-43B3-948B-1728B52AA6E4}">
                  <adec:decorative xmlns:adec="http://schemas.microsoft.com/office/drawing/2017/decorative" val="1"/>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08B5E0A5-107E-3F23-0F22-E044204DBC18}"/>
                </a:ext>
                <a:ext uri="{C183D7F6-B498-43B3-948B-1728B52AA6E4}">
                  <adec:decorative xmlns:adec="http://schemas.microsoft.com/office/drawing/2017/decorative" val="1"/>
                </a:ext>
              </a:extLst>
            </p:cNvPr>
            <p:cNvCxnSpPr>
              <a:cxnSpLocks/>
              <a:stCxn id="40"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70A4E71-5EF1-E962-6C01-1F45679A11A6}"/>
                </a:ext>
              </a:extLst>
            </p:cNvPr>
            <p:cNvGrpSpPr/>
            <p:nvPr/>
          </p:nvGrpSpPr>
          <p:grpSpPr>
            <a:xfrm>
              <a:off x="8643978" y="3193041"/>
              <a:ext cx="1098124" cy="442962"/>
              <a:chOff x="2635804" y="2998382"/>
              <a:chExt cx="1098124" cy="442962"/>
            </a:xfrm>
          </p:grpSpPr>
          <p:sp>
            <p:nvSpPr>
              <p:cNvPr id="45" name="TextBox 44">
                <a:extLst>
                  <a:ext uri="{FF2B5EF4-FFF2-40B4-BE49-F238E27FC236}">
                    <a16:creationId xmlns:a16="http://schemas.microsoft.com/office/drawing/2014/main" id="{E27ED4EA-534E-46F5-6D8B-D94465E6DDA2}"/>
                  </a:ext>
                  <a:ext uri="{C183D7F6-B498-43B3-948B-1728B52AA6E4}">
                    <adec:decorative xmlns:adec="http://schemas.microsoft.com/office/drawing/2017/decorative" val="1"/>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id="{CD01E68D-2FEE-4E7B-4917-D296FDE74756}"/>
                  </a:ext>
                  <a:ext uri="{C183D7F6-B498-43B3-948B-1728B52AA6E4}">
                    <adec:decorative xmlns:adec="http://schemas.microsoft.com/office/drawing/2017/decorative" val="1"/>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40" name="TextBox 39">
              <a:extLst>
                <a:ext uri="{FF2B5EF4-FFF2-40B4-BE49-F238E27FC236}">
                  <a16:creationId xmlns:a16="http://schemas.microsoft.com/office/drawing/2014/main" id="{50B5D17E-D221-6908-FF6E-6024A0FA02A3}"/>
                </a:ext>
                <a:ext uri="{C183D7F6-B498-43B3-948B-1728B52AA6E4}">
                  <adec:decorative xmlns:adec="http://schemas.microsoft.com/office/drawing/2017/decorative" val="1"/>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41" name="Rectangle: Rounded Corners 85">
              <a:extLst>
                <a:ext uri="{FF2B5EF4-FFF2-40B4-BE49-F238E27FC236}">
                  <a16:creationId xmlns:a16="http://schemas.microsoft.com/office/drawing/2014/main" id="{634145FD-D72C-43D2-DAD5-4AD683611C86}"/>
                </a:ext>
                <a:ext uri="{C183D7F6-B498-43B3-948B-1728B52AA6E4}">
                  <adec:decorative xmlns:adec="http://schemas.microsoft.com/office/drawing/2017/decorative" val="1"/>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 name="Title 1">
              <a:extLst>
                <a:ext uri="{FF2B5EF4-FFF2-40B4-BE49-F238E27FC236}">
                  <a16:creationId xmlns:a16="http://schemas.microsoft.com/office/drawing/2014/main" id="{08333E22-E1A9-9408-9901-97256B282D91}"/>
                </a:ext>
                <a:ext uri="{C183D7F6-B498-43B3-948B-1728B52AA6E4}">
                  <adec:decorative xmlns:adec="http://schemas.microsoft.com/office/drawing/2017/decorative" val="1"/>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43" name="Oval 42">
              <a:extLst>
                <a:ext uri="{FF2B5EF4-FFF2-40B4-BE49-F238E27FC236}">
                  <a16:creationId xmlns:a16="http://schemas.microsoft.com/office/drawing/2014/main" id="{9E8D859D-F723-B2AF-6742-4DD9B26C8F79}"/>
                </a:ext>
                <a:ext uri="{C183D7F6-B498-43B3-948B-1728B52AA6E4}">
                  <adec:decorative xmlns:adec="http://schemas.microsoft.com/office/drawing/2017/decorative" val="1"/>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9B783E00-F2E7-87DE-3DAA-A525B60B28C6}"/>
                </a:ext>
                <a:ext uri="{C183D7F6-B498-43B3-948B-1728B52AA6E4}">
                  <adec:decorative xmlns:adec="http://schemas.microsoft.com/office/drawing/2017/decorative" val="1"/>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Content Placeholder 46">
            <a:extLst>
              <a:ext uri="{FF2B5EF4-FFF2-40B4-BE49-F238E27FC236}">
                <a16:creationId xmlns:a16="http://schemas.microsoft.com/office/drawing/2014/main" id="{E63975DC-FF38-8DF1-89ED-0A9E7AFBA442}"/>
              </a:ext>
            </a:extLst>
          </p:cNvPr>
          <p:cNvSpPr txBox="1">
            <a:spLocks/>
          </p:cNvSpPr>
          <p:nvPr/>
        </p:nvSpPr>
        <p:spPr>
          <a:xfrm>
            <a:off x="7352298" y="4179657"/>
            <a:ext cx="1582738" cy="2715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90000"/>
              </a:lnSpc>
              <a:spcBef>
                <a:spcPts val="0"/>
              </a:spcBef>
              <a:spcAft>
                <a:spcPts val="588"/>
              </a:spcAft>
              <a:buSzTx/>
              <a:buFont typeface="Wingdings" panose="05000000000000000000" pitchFamily="2" charset="2"/>
              <a:buNone/>
              <a:defRPr/>
            </a:pPr>
            <a:r>
              <a:rPr lang="en-US" sz="1961">
                <a:solidFill>
                  <a:srgbClr val="0078D4"/>
                </a:solidFill>
                <a:latin typeface="Segoe UI Semibold"/>
                <a:cs typeface="+mn-cs"/>
              </a:rPr>
              <a:t>Containers</a:t>
            </a:r>
          </a:p>
        </p:txBody>
      </p:sp>
      <p:sp>
        <p:nvSpPr>
          <p:cNvPr id="48" name="Content Placeholder 47">
            <a:extLst>
              <a:ext uri="{FF2B5EF4-FFF2-40B4-BE49-F238E27FC236}">
                <a16:creationId xmlns:a16="http://schemas.microsoft.com/office/drawing/2014/main" id="{29089CEE-A875-3E16-C98B-FF7BD8D314A2}"/>
              </a:ext>
            </a:extLst>
          </p:cNvPr>
          <p:cNvSpPr txBox="1">
            <a:spLocks/>
          </p:cNvSpPr>
          <p:nvPr/>
        </p:nvSpPr>
        <p:spPr>
          <a:xfrm>
            <a:off x="6579606" y="4642905"/>
            <a:ext cx="3128123" cy="2245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751" fontAlgn="base">
              <a:spcBef>
                <a:spcPct val="0"/>
              </a:spcBef>
              <a:spcAft>
                <a:spcPts val="588"/>
              </a:spcAft>
              <a:buSzTx/>
              <a:buFont typeface="Wingdings" panose="05000000000000000000" pitchFamily="2" charset="2"/>
              <a:buNone/>
              <a:defRPr/>
            </a:pPr>
            <a:r>
              <a:rPr lang="en-US" sz="1568">
                <a:ln w="3175">
                  <a:noFill/>
                </a:ln>
                <a:solidFill>
                  <a:srgbClr val="000000"/>
                </a:solidFill>
                <a:cs typeface="Segoe UI Semibold" panose="020B0502040204020203" pitchFamily="34" charset="0"/>
              </a:rPr>
              <a:t>Virtualize the </a:t>
            </a:r>
            <a:r>
              <a:rPr lang="en-US" sz="1568">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49" name="Content Placeholder 52">
            <a:extLst>
              <a:ext uri="{FF2B5EF4-FFF2-40B4-BE49-F238E27FC236}">
                <a16:creationId xmlns:a16="http://schemas.microsoft.com/office/drawing/2014/main" id="{B2616115-B42A-A9D9-1C63-CF9A2610CF5E}"/>
              </a:ext>
            </a:extLst>
          </p:cNvPr>
          <p:cNvSpPr txBox="1">
            <a:spLocks/>
          </p:cNvSpPr>
          <p:nvPr/>
        </p:nvSpPr>
        <p:spPr>
          <a:xfrm>
            <a:off x="6571854" y="4979620"/>
            <a:ext cx="3143627" cy="2287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3751" fontAlgn="base">
              <a:spcBef>
                <a:spcPct val="0"/>
              </a:spcBef>
              <a:spcAft>
                <a:spcPts val="588"/>
              </a:spcAft>
              <a:buSzTx/>
              <a:buFont typeface="Wingdings" panose="05000000000000000000" pitchFamily="2" charset="2"/>
              <a:buNone/>
              <a:defRPr/>
            </a:pPr>
            <a:r>
              <a:rPr lang="en-US" sz="1568">
                <a:ln w="3175">
                  <a:noFill/>
                </a:ln>
                <a:solidFill>
                  <a:srgbClr val="0078D4"/>
                </a:solidFill>
                <a:latin typeface="Segoe UI Semibold" panose="020B0702040204020203" pitchFamily="34" charset="0"/>
                <a:cs typeface="Segoe UI Semibold" panose="020B0702040204020203" pitchFamily="34" charset="0"/>
              </a:rPr>
              <a:t>Applications</a:t>
            </a:r>
            <a:r>
              <a:rPr lang="en-US" sz="1568">
                <a:ln w="3175">
                  <a:noFill/>
                </a:ln>
                <a:solidFill>
                  <a:srgbClr val="000000"/>
                </a:solidFill>
                <a:cs typeface="Segoe UI Semibold" panose="020B0502040204020203" pitchFamily="34" charset="0"/>
              </a:rPr>
              <a:t> as units of scaling</a:t>
            </a:r>
          </a:p>
        </p:txBody>
      </p:sp>
    </p:spTree>
    <p:extLst>
      <p:ext uri="{BB962C8B-B14F-4D97-AF65-F5344CB8AC3E}">
        <p14:creationId xmlns:p14="http://schemas.microsoft.com/office/powerpoint/2010/main" val="688122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B94906A-5B53-E217-2341-0039174BD344}"/>
              </a:ext>
              <a:ext uri="{C183D7F6-B498-43B3-948B-1728B52AA6E4}">
                <adec:decorative xmlns:adec="http://schemas.microsoft.com/office/drawing/2017/decorative" val="1"/>
              </a:ext>
            </a:extLst>
          </p:cNvPr>
          <p:cNvPicPr>
            <a:picLocks noChangeAspect="1"/>
          </p:cNvPicPr>
          <p:nvPr/>
        </p:nvPicPr>
        <p:blipFill rotWithShape="1">
          <a:blip r:embed="rId4" cstate="print">
            <a:alphaModFix amt="30000"/>
            <a:extLst>
              <a:ext uri="{28A0092B-C50C-407E-A947-70E740481C1C}">
                <a14:useLocalDpi xmlns:a14="http://schemas.microsoft.com/office/drawing/2010/main" val="0"/>
              </a:ext>
            </a:extLst>
          </a:blip>
          <a:srcRect/>
          <a:stretch/>
        </p:blipFill>
        <p:spPr>
          <a:xfrm>
            <a:off x="-9227" y="487"/>
            <a:ext cx="12201228" cy="6857513"/>
          </a:xfrm>
          <a:prstGeom prst="rect">
            <a:avLst/>
          </a:prstGeom>
        </p:spPr>
      </p:pic>
      <p:sp>
        <p:nvSpPr>
          <p:cNvPr id="2" name="Content Placeholder 2">
            <a:extLst>
              <a:ext uri="{FF2B5EF4-FFF2-40B4-BE49-F238E27FC236}">
                <a16:creationId xmlns:a16="http://schemas.microsoft.com/office/drawing/2014/main" id="{967047C3-4C2B-5E00-087A-984F32C9F34A}"/>
              </a:ext>
            </a:extLst>
          </p:cNvPr>
          <p:cNvSpPr txBox="1">
            <a:spLocks noGrp="1"/>
          </p:cNvSpPr>
          <p:nvPr>
            <p:ph type="title" idx="4294967295"/>
          </p:nvPr>
        </p:nvSpPr>
        <p:spPr>
          <a:xfrm>
            <a:off x="956795" y="1054521"/>
            <a:ext cx="1027841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prstClr val="black"/>
                </a:solidFill>
                <a:effectLst/>
                <a:uLnTx/>
                <a:uFillTx/>
                <a:latin typeface="Segoe UI Semibold"/>
                <a:ea typeface="+mj-ea"/>
                <a:cs typeface="+mj-cs"/>
              </a:rPr>
              <a:t>The question is no longer </a:t>
            </a:r>
            <a:r>
              <a:rPr kumimoji="0" lang="en-US" sz="3600" b="0" i="1" u="none" strike="noStrike" kern="1200" cap="none" spc="0" normalizeH="0" baseline="0" noProof="0">
                <a:ln>
                  <a:noFill/>
                </a:ln>
                <a:solidFill>
                  <a:srgbClr val="0078D4">
                    <a:lumMod val="75000"/>
                  </a:srgbClr>
                </a:solidFill>
                <a:effectLst/>
                <a:uLnTx/>
                <a:uFillTx/>
                <a:latin typeface="Segoe UI Semibold"/>
                <a:ea typeface="+mj-ea"/>
                <a:cs typeface="+mj-cs"/>
              </a:rPr>
              <a:t>“if or when”</a:t>
            </a:r>
            <a:r>
              <a:rPr kumimoji="0" lang="en-US" sz="3600" b="0" i="1" u="none" strike="noStrike" kern="1200" cap="none" spc="0" normalizeH="0" baseline="0" noProof="0">
                <a:ln>
                  <a:noFill/>
                </a:ln>
                <a:solidFill>
                  <a:srgbClr val="000000"/>
                </a:solidFill>
                <a:effectLst/>
                <a:uLnTx/>
                <a:uFillTx/>
                <a:latin typeface="Segoe UI Semibold"/>
                <a:ea typeface="+mj-ea"/>
                <a:cs typeface="+mj-cs"/>
              </a:rPr>
              <a:t>, </a:t>
            </a:r>
            <a:r>
              <a:rPr kumimoji="0" lang="en-US" sz="3600" b="0" i="0" u="none" strike="noStrike" kern="1200" cap="none" spc="0" normalizeH="0" baseline="0" noProof="0">
                <a:ln>
                  <a:noFill/>
                </a:ln>
                <a:solidFill>
                  <a:srgbClr val="000000"/>
                </a:solidFill>
                <a:effectLst/>
                <a:uLnTx/>
                <a:uFillTx/>
                <a:latin typeface="Segoe UI Semibold"/>
                <a:ea typeface="+mj-ea"/>
                <a:cs typeface="+mj-cs"/>
              </a:rPr>
              <a:t>it’s </a:t>
            </a:r>
            <a:r>
              <a:rPr kumimoji="0" lang="en-US" sz="3600" b="0" i="1" u="none" strike="noStrike" kern="1200" cap="none" spc="0" normalizeH="0" baseline="0" noProof="0">
                <a:ln>
                  <a:noFill/>
                </a:ln>
                <a:solidFill>
                  <a:srgbClr val="0078D4">
                    <a:lumMod val="75000"/>
                  </a:srgbClr>
                </a:solidFill>
                <a:effectLst/>
                <a:uLnTx/>
                <a:uFillTx/>
                <a:latin typeface="Segoe UI Semibold"/>
                <a:ea typeface="+mj-ea"/>
                <a:cs typeface="+mj-cs"/>
              </a:rPr>
              <a:t>“how”</a:t>
            </a:r>
            <a:endParaRPr kumimoji="0" lang="en-US" sz="2800" b="0" i="0" u="none" strike="noStrike" kern="1200" cap="none" spc="-50" normalizeH="0" baseline="0" noProof="0">
              <a:ln w="3175">
                <a:noFill/>
              </a:ln>
              <a:solidFill>
                <a:prstClr val="black"/>
              </a:solidFill>
              <a:effectLst/>
              <a:uLnTx/>
              <a:uFillTx/>
              <a:latin typeface="Segoe UI Semibold"/>
              <a:ea typeface="+mn-ea"/>
              <a:cs typeface="Segoe UI" panose="020B0502040204020203" pitchFamily="34" charset="0"/>
            </a:endParaRPr>
          </a:p>
        </p:txBody>
      </p:sp>
      <p:sp>
        <p:nvSpPr>
          <p:cNvPr id="3" name="Text Placeholder 3">
            <a:extLst>
              <a:ext uri="{FF2B5EF4-FFF2-40B4-BE49-F238E27FC236}">
                <a16:creationId xmlns:a16="http://schemas.microsoft.com/office/drawing/2014/main" id="{D84B7988-4BEE-87CA-290A-FA408762F25D}"/>
              </a:ext>
            </a:extLst>
          </p:cNvPr>
          <p:cNvSpPr txBox="1">
            <a:spLocks/>
          </p:cNvSpPr>
          <p:nvPr/>
        </p:nvSpPr>
        <p:spPr>
          <a:xfrm>
            <a:off x="2112509" y="1702394"/>
            <a:ext cx="8001000" cy="64648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pc="-50">
                <a:ln w="3175">
                  <a:noFill/>
                </a:ln>
                <a:solidFill>
                  <a:prstClr val="black"/>
                </a:solidFill>
                <a:latin typeface="Segoe UI Semibold"/>
                <a:ea typeface="+mj-ea"/>
              </a:rPr>
              <a:t>Digital transformation is an economic imperative</a:t>
            </a:r>
            <a:endParaRPr lang="en-US"/>
          </a:p>
        </p:txBody>
      </p:sp>
      <p:sp>
        <p:nvSpPr>
          <p:cNvPr id="4" name="Oval 3">
            <a:extLst>
              <a:ext uri="{FF2B5EF4-FFF2-40B4-BE49-F238E27FC236}">
                <a16:creationId xmlns:a16="http://schemas.microsoft.com/office/drawing/2014/main" id="{D83F5C8C-59A7-7DDA-9A0E-DDFB3E387C1C}"/>
              </a:ext>
              <a:ext uri="{C183D7F6-B498-43B3-948B-1728B52AA6E4}">
                <adec:decorative xmlns:adec="http://schemas.microsoft.com/office/drawing/2017/decorative" val="1"/>
              </a:ext>
            </a:extLst>
          </p:cNvPr>
          <p:cNvSpPr/>
          <p:nvPr/>
        </p:nvSpPr>
        <p:spPr bwMode="auto">
          <a:xfrm>
            <a:off x="156505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5" name="Group 149">
            <a:extLst>
              <a:ext uri="{FF2B5EF4-FFF2-40B4-BE49-F238E27FC236}">
                <a16:creationId xmlns:a16="http://schemas.microsoft.com/office/drawing/2014/main" id="{D354A895-7050-88B6-8507-3D79C64CA8C2}"/>
              </a:ext>
              <a:ext uri="{C183D7F6-B498-43B3-948B-1728B52AA6E4}">
                <adec:decorative xmlns:adec="http://schemas.microsoft.com/office/drawing/2017/decorative" val="1"/>
              </a:ext>
            </a:extLst>
          </p:cNvPr>
          <p:cNvGrpSpPr>
            <a:grpSpLocks noChangeAspect="1"/>
          </p:cNvGrpSpPr>
          <p:nvPr/>
        </p:nvGrpSpPr>
        <p:grpSpPr bwMode="auto">
          <a:xfrm>
            <a:off x="1898340" y="3172365"/>
            <a:ext cx="554136" cy="554136"/>
            <a:chOff x="410" y="2781"/>
            <a:chExt cx="312" cy="312"/>
          </a:xfrm>
        </p:grpSpPr>
        <p:sp>
          <p:nvSpPr>
            <p:cNvPr id="6" name="AutoShape 148">
              <a:extLst>
                <a:ext uri="{FF2B5EF4-FFF2-40B4-BE49-F238E27FC236}">
                  <a16:creationId xmlns:a16="http://schemas.microsoft.com/office/drawing/2014/main" id="{10C776AB-D5D3-7586-61F5-2E21B0BCB868}"/>
                </a:ext>
                <a:ext uri="{C183D7F6-B498-43B3-948B-1728B52AA6E4}">
                  <adec:decorative xmlns:adec="http://schemas.microsoft.com/office/drawing/2017/decorative" val="1"/>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50">
              <a:extLst>
                <a:ext uri="{FF2B5EF4-FFF2-40B4-BE49-F238E27FC236}">
                  <a16:creationId xmlns:a16="http://schemas.microsoft.com/office/drawing/2014/main" id="{894E3ED5-34B3-4E92-24E6-A2D314477C60}"/>
                </a:ext>
                <a:ext uri="{C183D7F6-B498-43B3-948B-1728B52AA6E4}">
                  <adec:decorative xmlns:adec="http://schemas.microsoft.com/office/drawing/2017/decorative" val="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51">
              <a:extLst>
                <a:ext uri="{FF2B5EF4-FFF2-40B4-BE49-F238E27FC236}">
                  <a16:creationId xmlns:a16="http://schemas.microsoft.com/office/drawing/2014/main" id="{EAB59E6F-6756-189C-4D9E-5D93A4FBF9D0}"/>
                </a:ext>
                <a:ext uri="{C183D7F6-B498-43B3-948B-1728B52AA6E4}">
                  <adec:decorative xmlns:adec="http://schemas.microsoft.com/office/drawing/2017/decorative" val="1"/>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52">
              <a:extLst>
                <a:ext uri="{FF2B5EF4-FFF2-40B4-BE49-F238E27FC236}">
                  <a16:creationId xmlns:a16="http://schemas.microsoft.com/office/drawing/2014/main" id="{0E2FBE50-BCA5-F28A-3E19-90E99672A70D}"/>
                </a:ext>
                <a:ext uri="{C183D7F6-B498-43B3-948B-1728B52AA6E4}">
                  <adec:decorative xmlns:adec="http://schemas.microsoft.com/office/drawing/2017/decorative" val="1"/>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53">
              <a:extLst>
                <a:ext uri="{FF2B5EF4-FFF2-40B4-BE49-F238E27FC236}">
                  <a16:creationId xmlns:a16="http://schemas.microsoft.com/office/drawing/2014/main" id="{69BA8014-6572-F5D1-E659-F0E09D065F74}"/>
                </a:ext>
                <a:ext uri="{C183D7F6-B498-43B3-948B-1728B52AA6E4}">
                  <adec:decorative xmlns:adec="http://schemas.microsoft.com/office/drawing/2017/decorative" val="1"/>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54">
              <a:extLst>
                <a:ext uri="{FF2B5EF4-FFF2-40B4-BE49-F238E27FC236}">
                  <a16:creationId xmlns:a16="http://schemas.microsoft.com/office/drawing/2014/main" id="{187D1EE1-4C9F-0DF6-6B2B-439C8AB42F79}"/>
                </a:ext>
                <a:ext uri="{C183D7F6-B498-43B3-948B-1728B52AA6E4}">
                  <adec:decorative xmlns:adec="http://schemas.microsoft.com/office/drawing/2017/decorative" val="1"/>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55">
              <a:extLst>
                <a:ext uri="{FF2B5EF4-FFF2-40B4-BE49-F238E27FC236}">
                  <a16:creationId xmlns:a16="http://schemas.microsoft.com/office/drawing/2014/main" id="{4AC7576A-A3D2-D05D-E47E-AB658ECB6C0C}"/>
                </a:ext>
                <a:ext uri="{C183D7F6-B498-43B3-948B-1728B52AA6E4}">
                  <adec:decorative xmlns:adec="http://schemas.microsoft.com/office/drawing/2017/decorative" val="1"/>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56">
              <a:extLst>
                <a:ext uri="{FF2B5EF4-FFF2-40B4-BE49-F238E27FC236}">
                  <a16:creationId xmlns:a16="http://schemas.microsoft.com/office/drawing/2014/main" id="{639315D8-77C7-34AA-3E85-EF8E6C299412}"/>
                </a:ext>
                <a:ext uri="{C183D7F6-B498-43B3-948B-1728B52AA6E4}">
                  <adec:decorative xmlns:adec="http://schemas.microsoft.com/office/drawing/2017/decorative" val="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57">
              <a:extLst>
                <a:ext uri="{FF2B5EF4-FFF2-40B4-BE49-F238E27FC236}">
                  <a16:creationId xmlns:a16="http://schemas.microsoft.com/office/drawing/2014/main" id="{C0B2F5FC-E91E-986D-FB60-6C3A37684DB6}"/>
                </a:ext>
                <a:ext uri="{C183D7F6-B498-43B3-948B-1728B52AA6E4}">
                  <adec:decorative xmlns:adec="http://schemas.microsoft.com/office/drawing/2017/decorative" val="1"/>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58">
              <a:extLst>
                <a:ext uri="{FF2B5EF4-FFF2-40B4-BE49-F238E27FC236}">
                  <a16:creationId xmlns:a16="http://schemas.microsoft.com/office/drawing/2014/main" id="{CD074E99-8D34-BEC2-4BB6-90EB21C74D83}"/>
                </a:ext>
                <a:ext uri="{C183D7F6-B498-43B3-948B-1728B52AA6E4}">
                  <adec:decorative xmlns:adec="http://schemas.microsoft.com/office/drawing/2017/decorative" val="1"/>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9">
              <a:extLst>
                <a:ext uri="{FF2B5EF4-FFF2-40B4-BE49-F238E27FC236}">
                  <a16:creationId xmlns:a16="http://schemas.microsoft.com/office/drawing/2014/main" id="{A81BB153-0DC1-ACB1-9AA0-A03CEC0C68AB}"/>
                </a:ext>
                <a:ext uri="{C183D7F6-B498-43B3-948B-1728B52AA6E4}">
                  <adec:decorative xmlns:adec="http://schemas.microsoft.com/office/drawing/2017/decorative" val="1"/>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0">
              <a:extLst>
                <a:ext uri="{FF2B5EF4-FFF2-40B4-BE49-F238E27FC236}">
                  <a16:creationId xmlns:a16="http://schemas.microsoft.com/office/drawing/2014/main" id="{56267A2C-B31F-CCE1-4EB3-B0470980B28D}"/>
                </a:ext>
                <a:ext uri="{C183D7F6-B498-43B3-948B-1728B52AA6E4}">
                  <adec:decorative xmlns:adec="http://schemas.microsoft.com/office/drawing/2017/decorative" val="1"/>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1">
              <a:extLst>
                <a:ext uri="{FF2B5EF4-FFF2-40B4-BE49-F238E27FC236}">
                  <a16:creationId xmlns:a16="http://schemas.microsoft.com/office/drawing/2014/main" id="{5956C1BF-8CA8-74CD-5789-6C502DC69F0C}"/>
                </a:ext>
                <a:ext uri="{C183D7F6-B498-43B3-948B-1728B52AA6E4}">
                  <adec:decorative xmlns:adec="http://schemas.microsoft.com/office/drawing/2017/decorative" val="1"/>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2">
              <a:extLst>
                <a:ext uri="{FF2B5EF4-FFF2-40B4-BE49-F238E27FC236}">
                  <a16:creationId xmlns:a16="http://schemas.microsoft.com/office/drawing/2014/main" id="{132A13C2-D05D-E9AE-F13D-4F8E2DA480D4}"/>
                </a:ext>
                <a:ext uri="{C183D7F6-B498-43B3-948B-1728B52AA6E4}">
                  <adec:decorative xmlns:adec="http://schemas.microsoft.com/office/drawing/2017/decorative" val="1"/>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3">
              <a:extLst>
                <a:ext uri="{FF2B5EF4-FFF2-40B4-BE49-F238E27FC236}">
                  <a16:creationId xmlns:a16="http://schemas.microsoft.com/office/drawing/2014/main" id="{8C9088F0-C37E-4848-82BF-5CBF66D91139}"/>
                </a:ext>
                <a:ext uri="{C183D7F6-B498-43B3-948B-1728B52AA6E4}">
                  <adec:decorative xmlns:adec="http://schemas.microsoft.com/office/drawing/2017/decorative" val="1"/>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4">
              <a:extLst>
                <a:ext uri="{FF2B5EF4-FFF2-40B4-BE49-F238E27FC236}">
                  <a16:creationId xmlns:a16="http://schemas.microsoft.com/office/drawing/2014/main" id="{B8BD2C1D-23A2-9A65-7A87-0793C1480C52}"/>
                </a:ext>
                <a:ext uri="{C183D7F6-B498-43B3-948B-1728B52AA6E4}">
                  <adec:decorative xmlns:adec="http://schemas.microsoft.com/office/drawing/2017/decorative" val="1"/>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65">
              <a:extLst>
                <a:ext uri="{FF2B5EF4-FFF2-40B4-BE49-F238E27FC236}">
                  <a16:creationId xmlns:a16="http://schemas.microsoft.com/office/drawing/2014/main" id="{FC034702-75DB-A583-54AD-85B9178BEA80}"/>
                </a:ext>
                <a:ext uri="{C183D7F6-B498-43B3-948B-1728B52AA6E4}">
                  <adec:decorative xmlns:adec="http://schemas.microsoft.com/office/drawing/2017/decorative" val="1"/>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6">
              <a:extLst>
                <a:ext uri="{FF2B5EF4-FFF2-40B4-BE49-F238E27FC236}">
                  <a16:creationId xmlns:a16="http://schemas.microsoft.com/office/drawing/2014/main" id="{F1AB1D0D-E4EA-22F9-D21A-03F5EA66548E}"/>
                </a:ext>
                <a:ext uri="{C183D7F6-B498-43B3-948B-1728B52AA6E4}">
                  <adec:decorative xmlns:adec="http://schemas.microsoft.com/office/drawing/2017/decorative" val="1"/>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7">
              <a:extLst>
                <a:ext uri="{FF2B5EF4-FFF2-40B4-BE49-F238E27FC236}">
                  <a16:creationId xmlns:a16="http://schemas.microsoft.com/office/drawing/2014/main" id="{540C1642-A309-08EE-CFB0-6A4E47364A40}"/>
                </a:ext>
                <a:ext uri="{C183D7F6-B498-43B3-948B-1728B52AA6E4}">
                  <adec:decorative xmlns:adec="http://schemas.microsoft.com/office/drawing/2017/decorative" val="1"/>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Content Placeholder 3">
            <a:extLst>
              <a:ext uri="{FF2B5EF4-FFF2-40B4-BE49-F238E27FC236}">
                <a16:creationId xmlns:a16="http://schemas.microsoft.com/office/drawing/2014/main" id="{45258A04-5575-90A2-61A7-C7E2BB944C5C}"/>
              </a:ext>
            </a:extLst>
          </p:cNvPr>
          <p:cNvSpPr txBox="1">
            <a:spLocks/>
          </p:cNvSpPr>
          <p:nvPr/>
        </p:nvSpPr>
        <p:spPr>
          <a:xfrm>
            <a:off x="620438" y="4230182"/>
            <a:ext cx="3204023" cy="15035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1764">
              <a:spcBef>
                <a:spcPts val="998"/>
              </a:spcBef>
              <a:buSzTx/>
              <a:buNone/>
              <a:defRPr/>
            </a:pPr>
            <a:r>
              <a:rPr lang="en-US" sz="2400" dirty="0">
                <a:solidFill>
                  <a:srgbClr val="000000"/>
                </a:solidFill>
                <a:latin typeface="Segoe UI Semibold"/>
                <a:cs typeface="+mn-cs"/>
              </a:rPr>
              <a:t>90% of current enterprise applications will still be in use by 2025 </a:t>
            </a:r>
            <a:r>
              <a:rPr kumimoji="0" lang="en-US" sz="2400" b="0" i="0" u="none" strike="noStrike" kern="1200" cap="none" spc="0" normalizeH="0" baseline="30000" noProof="0" dirty="0">
                <a:ln>
                  <a:noFill/>
                </a:ln>
                <a:effectLst/>
                <a:uLnTx/>
                <a:uFillTx/>
                <a:latin typeface="Segoe UI"/>
                <a:ea typeface="+mn-ea"/>
                <a:cs typeface="+mn-cs"/>
              </a:rPr>
              <a:t>1</a:t>
            </a:r>
          </a:p>
        </p:txBody>
      </p:sp>
      <p:sp>
        <p:nvSpPr>
          <p:cNvPr id="26" name="Oval 25">
            <a:extLst>
              <a:ext uri="{FF2B5EF4-FFF2-40B4-BE49-F238E27FC236}">
                <a16:creationId xmlns:a16="http://schemas.microsoft.com/office/drawing/2014/main" id="{F3C6F7A3-F0FE-40C6-E694-3C3C9EE00E36}"/>
              </a:ext>
              <a:ext uri="{C183D7F6-B498-43B3-948B-1728B52AA6E4}">
                <adec:decorative xmlns:adec="http://schemas.microsoft.com/office/drawing/2017/decorative" val="1"/>
              </a:ext>
            </a:extLst>
          </p:cNvPr>
          <p:cNvSpPr/>
          <p:nvPr/>
        </p:nvSpPr>
        <p:spPr bwMode="auto">
          <a:xfrm>
            <a:off x="548659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27" name="Group 26">
            <a:extLst>
              <a:ext uri="{FF2B5EF4-FFF2-40B4-BE49-F238E27FC236}">
                <a16:creationId xmlns:a16="http://schemas.microsoft.com/office/drawing/2014/main" id="{BA89C9BD-EBB4-2DE9-65F1-67858ED66461}"/>
              </a:ext>
              <a:ext uri="{C183D7F6-B498-43B3-948B-1728B52AA6E4}">
                <adec:decorative xmlns:adec="http://schemas.microsoft.com/office/drawing/2017/decorative" val="1"/>
              </a:ext>
            </a:extLst>
          </p:cNvPr>
          <p:cNvGrpSpPr>
            <a:grpSpLocks noChangeAspect="1"/>
          </p:cNvGrpSpPr>
          <p:nvPr/>
        </p:nvGrpSpPr>
        <p:grpSpPr>
          <a:xfrm>
            <a:off x="5855368" y="3151292"/>
            <a:ext cx="483161" cy="596283"/>
            <a:chOff x="1980078" y="253998"/>
            <a:chExt cx="3830386" cy="4727197"/>
          </a:xfrm>
          <a:solidFill>
            <a:srgbClr val="50E6FF"/>
          </a:solidFill>
        </p:grpSpPr>
        <p:sp>
          <p:nvSpPr>
            <p:cNvPr id="28" name="Rectangle 27">
              <a:extLst>
                <a:ext uri="{FF2B5EF4-FFF2-40B4-BE49-F238E27FC236}">
                  <a16:creationId xmlns:a16="http://schemas.microsoft.com/office/drawing/2014/main" id="{30EA6BE3-128A-9E1E-39A5-E4BDF75CD762}"/>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29">
              <a:extLst>
                <a:ext uri="{FF2B5EF4-FFF2-40B4-BE49-F238E27FC236}">
                  <a16:creationId xmlns:a16="http://schemas.microsoft.com/office/drawing/2014/main" id="{6E47F5B1-495A-E656-23ED-2A63B63C9AB7}"/>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30">
              <a:extLst>
                <a:ext uri="{FF2B5EF4-FFF2-40B4-BE49-F238E27FC236}">
                  <a16:creationId xmlns:a16="http://schemas.microsoft.com/office/drawing/2014/main" id="{5924EEBB-544A-B76F-5485-2D9895E255A5}"/>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Shape 30">
              <a:extLst>
                <a:ext uri="{FF2B5EF4-FFF2-40B4-BE49-F238E27FC236}">
                  <a16:creationId xmlns:a16="http://schemas.microsoft.com/office/drawing/2014/main" id="{E569137D-5366-E754-BFF8-E82340F52F7A}"/>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2" name="Content Placeholder 4">
            <a:extLst>
              <a:ext uri="{FF2B5EF4-FFF2-40B4-BE49-F238E27FC236}">
                <a16:creationId xmlns:a16="http://schemas.microsoft.com/office/drawing/2014/main" id="{16CE5822-232A-8A2C-70D0-4B9FF8B5A173}"/>
              </a:ext>
            </a:extLst>
          </p:cNvPr>
          <p:cNvSpPr txBox="1">
            <a:spLocks/>
          </p:cNvSpPr>
          <p:nvPr/>
        </p:nvSpPr>
        <p:spPr>
          <a:xfrm>
            <a:off x="4429427" y="4230182"/>
            <a:ext cx="3426396" cy="9142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0"/>
              </a:spcBef>
              <a:buSzTx/>
              <a:buFontTx/>
              <a:buNone/>
              <a:defRPr/>
            </a:pPr>
            <a:r>
              <a:rPr lang="en-US" sz="2400" dirty="0">
                <a:solidFill>
                  <a:srgbClr val="000000"/>
                </a:solidFill>
                <a:latin typeface="Segoe UI Semibold"/>
                <a:cs typeface="+mn-cs"/>
              </a:rPr>
              <a:t>The cloud is the safest place for your business</a:t>
            </a:r>
          </a:p>
        </p:txBody>
      </p:sp>
      <p:sp>
        <p:nvSpPr>
          <p:cNvPr id="33" name="Oval 32">
            <a:extLst>
              <a:ext uri="{FF2B5EF4-FFF2-40B4-BE49-F238E27FC236}">
                <a16:creationId xmlns:a16="http://schemas.microsoft.com/office/drawing/2014/main" id="{16252FF5-BE7A-2F81-C8BE-18425022EF4C}"/>
              </a:ext>
              <a:ext uri="{C183D7F6-B498-43B3-948B-1728B52AA6E4}">
                <adec:decorative xmlns:adec="http://schemas.microsoft.com/office/drawing/2017/decorative" val="1"/>
              </a:ext>
            </a:extLst>
          </p:cNvPr>
          <p:cNvSpPr/>
          <p:nvPr/>
        </p:nvSpPr>
        <p:spPr bwMode="auto">
          <a:xfrm>
            <a:off x="9441401"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pic>
        <p:nvPicPr>
          <p:cNvPr id="34" name="Picture 33">
            <a:extLst>
              <a:ext uri="{FF2B5EF4-FFF2-40B4-BE49-F238E27FC236}">
                <a16:creationId xmlns:a16="http://schemas.microsoft.com/office/drawing/2014/main" id="{235175F8-93DD-C392-A7FC-DCA424A04FD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699238" y="3096914"/>
            <a:ext cx="705038" cy="705038"/>
          </a:xfrm>
          <a:prstGeom prst="rect">
            <a:avLst/>
          </a:prstGeom>
        </p:spPr>
      </p:pic>
      <p:sp>
        <p:nvSpPr>
          <p:cNvPr id="35" name="Content Placeholder 5">
            <a:extLst>
              <a:ext uri="{FF2B5EF4-FFF2-40B4-BE49-F238E27FC236}">
                <a16:creationId xmlns:a16="http://schemas.microsoft.com/office/drawing/2014/main" id="{4767F5A4-4323-4029-148B-0DB9003EB727}"/>
              </a:ext>
            </a:extLst>
          </p:cNvPr>
          <p:cNvSpPr txBox="1">
            <a:spLocks/>
          </p:cNvSpPr>
          <p:nvPr/>
        </p:nvSpPr>
        <p:spPr>
          <a:xfrm>
            <a:off x="8619045" y="4231234"/>
            <a:ext cx="2955651" cy="8909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1764">
              <a:spcBef>
                <a:spcPts val="998"/>
              </a:spcBef>
              <a:buSzTx/>
              <a:buFontTx/>
              <a:buNone/>
              <a:defRPr/>
            </a:pPr>
            <a:r>
              <a:rPr lang="en-US" sz="2400">
                <a:solidFill>
                  <a:srgbClr val="000000"/>
                </a:solidFill>
                <a:latin typeface="Segoe UI Semibold"/>
                <a:cs typeface="+mn-cs"/>
              </a:rPr>
              <a:t>Benefits of the cloud are proven</a:t>
            </a:r>
          </a:p>
        </p:txBody>
      </p:sp>
      <p:sp>
        <p:nvSpPr>
          <p:cNvPr id="39" name="TextBox 38">
            <a:extLst>
              <a:ext uri="{FF2B5EF4-FFF2-40B4-BE49-F238E27FC236}">
                <a16:creationId xmlns:a16="http://schemas.microsoft.com/office/drawing/2014/main" id="{392A825C-A327-1827-1670-72EF8C60A77E}"/>
              </a:ext>
            </a:extLst>
          </p:cNvPr>
          <p:cNvSpPr txBox="1"/>
          <p:nvPr/>
        </p:nvSpPr>
        <p:spPr>
          <a:xfrm>
            <a:off x="912886" y="6199961"/>
            <a:ext cx="8786351"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Pts val="1000"/>
              <a:buFontTx/>
              <a:buNone/>
              <a:tabLst>
                <a:tab pos="457200" algn="l"/>
              </a:tabLst>
              <a:defRPr/>
            </a:pPr>
            <a:r>
              <a:rPr kumimoji="0" lang="en-US" sz="800" b="0" i="0" u="none" strike="noStrike" kern="1200" cap="none" spc="0" normalizeH="0" baseline="30000" noProof="0" dirty="0">
                <a:ln>
                  <a:noFill/>
                </a:ln>
                <a:solidFill>
                  <a:srgbClr val="E6E6E6">
                    <a:lumMod val="50000"/>
                  </a:srgbClr>
                </a:solidFill>
                <a:effectLst/>
                <a:uLnTx/>
                <a:uFillTx/>
                <a:latin typeface="Segoe UI"/>
                <a:ea typeface="Times New Roman" panose="02020603050405020304" pitchFamily="18" charset="0"/>
                <a:cs typeface="+mn-cs"/>
              </a:rPr>
              <a:t>1</a:t>
            </a:r>
            <a:r>
              <a:rPr kumimoji="0" lang="en-US" sz="800" b="0" i="0" u="none" strike="noStrike" kern="1200" cap="none" spc="0" normalizeH="0" baseline="0" noProof="0" dirty="0">
                <a:ln>
                  <a:noFill/>
                </a:ln>
                <a:solidFill>
                  <a:srgbClr val="E6E6E6">
                    <a:lumMod val="50000"/>
                  </a:srgbClr>
                </a:solidFill>
                <a:effectLst/>
                <a:uLnTx/>
                <a:uFillTx/>
                <a:latin typeface="Segoe UI"/>
                <a:ea typeface="Times New Roman" panose="02020603050405020304" pitchFamily="18" charset="0"/>
                <a:cs typeface="+mn-cs"/>
              </a:rPr>
              <a:t> Gartner, Application Modernization Should Be Business-Centric, Continuous and Multiplatform, Thomas </a:t>
            </a:r>
            <a:r>
              <a:rPr kumimoji="0" lang="en-US" sz="800" b="0" i="0" u="none" strike="noStrike" kern="1200" cap="none" spc="0" normalizeH="0" baseline="0" noProof="0" dirty="0" err="1">
                <a:ln>
                  <a:noFill/>
                </a:ln>
                <a:solidFill>
                  <a:srgbClr val="E6E6E6">
                    <a:lumMod val="50000"/>
                  </a:srgbClr>
                </a:solidFill>
                <a:effectLst/>
                <a:uLnTx/>
                <a:uFillTx/>
                <a:latin typeface="Segoe UI"/>
                <a:ea typeface="Times New Roman" panose="02020603050405020304" pitchFamily="18" charset="0"/>
                <a:cs typeface="+mn-cs"/>
              </a:rPr>
              <a:t>Klinect</a:t>
            </a:r>
            <a:r>
              <a:rPr kumimoji="0" lang="en-US" sz="800" b="0" i="0" u="none" strike="noStrike" kern="1200" cap="none" spc="0" normalizeH="0" baseline="0" noProof="0" dirty="0">
                <a:ln>
                  <a:noFill/>
                </a:ln>
                <a:solidFill>
                  <a:srgbClr val="E6E6E6">
                    <a:lumMod val="50000"/>
                  </a:srgbClr>
                </a:solidFill>
                <a:effectLst/>
                <a:uLnTx/>
                <a:uFillTx/>
                <a:latin typeface="Segoe UI"/>
                <a:ea typeface="Times New Roman" panose="02020603050405020304" pitchFamily="18" charset="0"/>
                <a:cs typeface="+mn-cs"/>
              </a:rPr>
              <a:t>, Stefan Van Der </a:t>
            </a:r>
            <a:r>
              <a:rPr kumimoji="0" lang="en-US" sz="800" b="0" i="0" u="none" strike="noStrike" kern="1200" cap="none" spc="0" normalizeH="0" baseline="0" noProof="0" dirty="0" err="1">
                <a:ln>
                  <a:noFill/>
                </a:ln>
                <a:solidFill>
                  <a:srgbClr val="E6E6E6">
                    <a:lumMod val="50000"/>
                  </a:srgbClr>
                </a:solidFill>
                <a:effectLst/>
                <a:uLnTx/>
                <a:uFillTx/>
                <a:latin typeface="Segoe UI"/>
                <a:ea typeface="Times New Roman" panose="02020603050405020304" pitchFamily="18" charset="0"/>
                <a:cs typeface="+mn-cs"/>
              </a:rPr>
              <a:t>Zijden</a:t>
            </a:r>
            <a:r>
              <a:rPr kumimoji="0" lang="en-US" sz="800" b="0" i="0" u="none" strike="noStrike" kern="1200" cap="none" spc="0" normalizeH="0" baseline="0" noProof="0" dirty="0">
                <a:ln>
                  <a:noFill/>
                </a:ln>
                <a:solidFill>
                  <a:srgbClr val="E6E6E6">
                    <a:lumMod val="50000"/>
                  </a:srgbClr>
                </a:solidFill>
                <a:effectLst/>
                <a:uLnTx/>
                <a:uFillTx/>
                <a:latin typeface="Segoe UI"/>
                <a:ea typeface="Times New Roman" panose="02020603050405020304" pitchFamily="18" charset="0"/>
                <a:cs typeface="+mn-cs"/>
              </a:rPr>
              <a:t>, 15 August 2019</a:t>
            </a:r>
          </a:p>
        </p:txBody>
      </p:sp>
    </p:spTree>
    <p:extLst>
      <p:ext uri="{BB962C8B-B14F-4D97-AF65-F5344CB8AC3E}">
        <p14:creationId xmlns:p14="http://schemas.microsoft.com/office/powerpoint/2010/main" val="606279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26" grpId="0" animBg="1"/>
      <p:bldP spid="33" grpId="0" animBg="1"/>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189710B0-BE57-8274-F685-334DAF0A5E18}"/>
              </a:ext>
            </a:extLst>
          </p:cNvPr>
          <p:cNvSpPr>
            <a:spLocks noGrp="1"/>
          </p:cNvSpPr>
          <p:nvPr>
            <p:ph type="title"/>
          </p:nvPr>
        </p:nvSpPr>
        <p:spPr>
          <a:xfrm>
            <a:off x="458605" y="600376"/>
            <a:ext cx="5730160" cy="423193"/>
          </a:xfrm>
        </p:spPr>
        <p:txBody>
          <a:bodyPr wrap="square">
            <a:spAutoFit/>
          </a:bodyPr>
          <a:lstStyle/>
          <a:p>
            <a:r>
              <a:rPr lang="en-US" sz="2750"/>
              <a:t>Traditional virtualized environment</a:t>
            </a:r>
          </a:p>
        </p:txBody>
      </p:sp>
      <p:sp>
        <p:nvSpPr>
          <p:cNvPr id="3" name="Content Placeholder 2">
            <a:extLst>
              <a:ext uri="{FF2B5EF4-FFF2-40B4-BE49-F238E27FC236}">
                <a16:creationId xmlns:a16="http://schemas.microsoft.com/office/drawing/2014/main" id="{14A21658-C2E2-499F-0F14-2FEC33F49FBD}"/>
              </a:ext>
            </a:extLst>
          </p:cNvPr>
          <p:cNvSpPr>
            <a:spLocks noGrp="1"/>
          </p:cNvSpPr>
          <p:nvPr>
            <p:ph sz="quarter" idx="10"/>
          </p:nvPr>
        </p:nvSpPr>
        <p:spPr>
          <a:xfrm>
            <a:off x="1485956" y="1819099"/>
            <a:ext cx="3447188" cy="541370"/>
          </a:xfrm>
        </p:spPr>
        <p:txBody>
          <a:bodyPr/>
          <a:lstStyle/>
          <a:p>
            <a:pPr marL="0" lvl="0" indent="0" defTabSz="914192">
              <a:spcBef>
                <a:spcPts val="0"/>
              </a:spcBef>
              <a:spcAft>
                <a:spcPts val="2353"/>
              </a:spcAft>
              <a:buSzTx/>
              <a:buNone/>
              <a:defRPr/>
            </a:pPr>
            <a:r>
              <a:rPr lang="en-US" sz="1568">
                <a:solidFill>
                  <a:srgbClr val="353535"/>
                </a:solidFill>
                <a:latin typeface="Segoe UI Semibold" panose="020B0702040204020203" pitchFamily="34" charset="0"/>
                <a:cs typeface="Segoe UI Semibold" panose="020B0702040204020203" pitchFamily="34" charset="0"/>
              </a:rPr>
              <a:t>From dev to production agility across development and operations teams</a:t>
            </a:r>
          </a:p>
        </p:txBody>
      </p:sp>
      <p:grpSp>
        <p:nvGrpSpPr>
          <p:cNvPr id="4" name="Group 3" descr="Traditional virtualized environment showing Hardware connected to Host OS followed by Hypervisor which is further connected to Virtual Machines consisting of containers.">
            <a:extLst>
              <a:ext uri="{FF2B5EF4-FFF2-40B4-BE49-F238E27FC236}">
                <a16:creationId xmlns:a16="http://schemas.microsoft.com/office/drawing/2014/main" id="{9A821017-6270-A426-11F2-E01576B0F571}"/>
              </a:ext>
            </a:extLst>
          </p:cNvPr>
          <p:cNvGrpSpPr/>
          <p:nvPr/>
        </p:nvGrpSpPr>
        <p:grpSpPr>
          <a:xfrm>
            <a:off x="4064823" y="1276679"/>
            <a:ext cx="6555382" cy="5189517"/>
            <a:chOff x="4064823" y="1276679"/>
            <a:chExt cx="6555382" cy="5189517"/>
          </a:xfrm>
        </p:grpSpPr>
        <p:grpSp>
          <p:nvGrpSpPr>
            <p:cNvPr id="5" name="Group 4">
              <a:extLst>
                <a:ext uri="{FF2B5EF4-FFF2-40B4-BE49-F238E27FC236}">
                  <a16:creationId xmlns:a16="http://schemas.microsoft.com/office/drawing/2014/main" id="{7ADC0594-9CA9-0FC6-1342-3EB13F8F0C14}"/>
                </a:ext>
              </a:extLst>
            </p:cNvPr>
            <p:cNvGrpSpPr/>
            <p:nvPr/>
          </p:nvGrpSpPr>
          <p:grpSpPr>
            <a:xfrm>
              <a:off x="7173016" y="1276679"/>
              <a:ext cx="3447189" cy="5189517"/>
              <a:chOff x="7173016" y="1276679"/>
              <a:chExt cx="3447189" cy="5189517"/>
            </a:xfrm>
          </p:grpSpPr>
          <p:sp>
            <p:nvSpPr>
              <p:cNvPr id="8" name="Rectangle: Rounded Corners 85">
                <a:extLst>
                  <a:ext uri="{FF2B5EF4-FFF2-40B4-BE49-F238E27FC236}">
                    <a16:creationId xmlns:a16="http://schemas.microsoft.com/office/drawing/2014/main" id="{F9AED91E-E9A6-C4FA-4B18-648C049D9406}"/>
                  </a:ext>
                  <a:ext uri="{C183D7F6-B498-43B3-948B-1728B52AA6E4}">
                    <adec:decorative xmlns:adec="http://schemas.microsoft.com/office/drawing/2017/decorative" val="1"/>
                  </a:ext>
                </a:extLst>
              </p:cNvPr>
              <p:cNvSpPr/>
              <p:nvPr/>
            </p:nvSpPr>
            <p:spPr bwMode="auto">
              <a:xfrm>
                <a:off x="7173016" y="5924826"/>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9" name="monitor">
                <a:extLst>
                  <a:ext uri="{FF2B5EF4-FFF2-40B4-BE49-F238E27FC236}">
                    <a16:creationId xmlns:a16="http://schemas.microsoft.com/office/drawing/2014/main" id="{554C2B01-E22E-687B-46DC-3A68ED092DF5}"/>
                  </a:ext>
                  <a:ext uri="{C183D7F6-B498-43B3-948B-1728B52AA6E4}">
                    <adec:decorative xmlns:adec="http://schemas.microsoft.com/office/drawing/2017/decorative" val="1"/>
                  </a:ext>
                </a:extLst>
              </p:cNvPr>
              <p:cNvSpPr>
                <a:spLocks noChangeAspect="1" noEditPoints="1"/>
              </p:cNvSpPr>
              <p:nvPr/>
            </p:nvSpPr>
            <p:spPr bwMode="auto">
              <a:xfrm>
                <a:off x="7330640"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Rectangle: Rounded Corners 85">
                <a:extLst>
                  <a:ext uri="{FF2B5EF4-FFF2-40B4-BE49-F238E27FC236}">
                    <a16:creationId xmlns:a16="http://schemas.microsoft.com/office/drawing/2014/main" id="{9D011972-F302-2D16-E8F7-CDEF04BAC043}"/>
                  </a:ext>
                  <a:ext uri="{C183D7F6-B498-43B3-948B-1728B52AA6E4}">
                    <adec:decorative xmlns:adec="http://schemas.microsoft.com/office/drawing/2017/decorative" val="1"/>
                  </a:ext>
                </a:extLst>
              </p:cNvPr>
              <p:cNvSpPr/>
              <p:nvPr/>
            </p:nvSpPr>
            <p:spPr bwMode="auto">
              <a:xfrm>
                <a:off x="7173016" y="5195469"/>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11" name="Processing_E9F5">
                <a:extLst>
                  <a:ext uri="{FF2B5EF4-FFF2-40B4-BE49-F238E27FC236}">
                    <a16:creationId xmlns:a16="http://schemas.microsoft.com/office/drawing/2014/main" id="{F8B6C833-0698-38E1-A9A1-5ED80BF4E708}"/>
                  </a:ext>
                  <a:ext uri="{C183D7F6-B498-43B3-948B-1728B52AA6E4}">
                    <adec:decorative xmlns:adec="http://schemas.microsoft.com/office/drawing/2017/decorative" val="1"/>
                  </a:ext>
                </a:extLst>
              </p:cNvPr>
              <p:cNvSpPr>
                <a:spLocks noChangeAspect="1" noEditPoints="1"/>
              </p:cNvSpPr>
              <p:nvPr/>
            </p:nvSpPr>
            <p:spPr bwMode="auto">
              <a:xfrm>
                <a:off x="7343907"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 name="Rectangle: Rounded Corners 85">
                <a:extLst>
                  <a:ext uri="{FF2B5EF4-FFF2-40B4-BE49-F238E27FC236}">
                    <a16:creationId xmlns:a16="http://schemas.microsoft.com/office/drawing/2014/main" id="{AB2FF1CA-79BA-707C-35B1-6A04AA4AF72A}"/>
                  </a:ext>
                  <a:ext uri="{C183D7F6-B498-43B3-948B-1728B52AA6E4}">
                    <adec:decorative xmlns:adec="http://schemas.microsoft.com/office/drawing/2017/decorative" val="1"/>
                  </a:ext>
                </a:extLst>
              </p:cNvPr>
              <p:cNvSpPr/>
              <p:nvPr/>
            </p:nvSpPr>
            <p:spPr bwMode="auto">
              <a:xfrm>
                <a:off x="7173016" y="4466112"/>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13" name="Touch_E815">
                <a:extLst>
                  <a:ext uri="{FF2B5EF4-FFF2-40B4-BE49-F238E27FC236}">
                    <a16:creationId xmlns:a16="http://schemas.microsoft.com/office/drawing/2014/main" id="{13CA1FAF-42D5-758B-6247-3948F4C5BFE3}"/>
                  </a:ext>
                  <a:ext uri="{C183D7F6-B498-43B3-948B-1728B52AA6E4}">
                    <adec:decorative xmlns:adec="http://schemas.microsoft.com/office/drawing/2017/decorative" val="1"/>
                  </a:ext>
                </a:extLst>
              </p:cNvPr>
              <p:cNvSpPr>
                <a:spLocks noChangeAspect="1" noEditPoints="1"/>
              </p:cNvSpPr>
              <p:nvPr/>
            </p:nvSpPr>
            <p:spPr bwMode="auto">
              <a:xfrm>
                <a:off x="7404369"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25A84389-3074-9239-E6D1-B70E633F42F3}"/>
                  </a:ext>
                  <a:ext uri="{C183D7F6-B498-43B3-948B-1728B52AA6E4}">
                    <adec:decorative xmlns:adec="http://schemas.microsoft.com/office/drawing/2017/decorative" val="1"/>
                  </a:ext>
                </a:extLst>
              </p:cNvPr>
              <p:cNvCxnSpPr>
                <a:cxnSpLocks/>
                <a:stCxn id="8" idx="0"/>
                <a:endCxn id="10" idx="2"/>
              </p:cNvCxnSpPr>
              <p:nvPr/>
            </p:nvCxnSpPr>
            <p:spPr>
              <a:xfrm flipV="1">
                <a:off x="8896611"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B0EE91-7036-F6DE-E683-42FC6FBE9423}"/>
                  </a:ext>
                  <a:ext uri="{C183D7F6-B498-43B3-948B-1728B52AA6E4}">
                    <adec:decorative xmlns:adec="http://schemas.microsoft.com/office/drawing/2017/decorative" val="1"/>
                  </a:ext>
                </a:extLst>
              </p:cNvPr>
              <p:cNvCxnSpPr>
                <a:cxnSpLocks/>
                <a:stCxn id="10" idx="0"/>
                <a:endCxn id="12" idx="2"/>
              </p:cNvCxnSpPr>
              <p:nvPr/>
            </p:nvCxnSpPr>
            <p:spPr>
              <a:xfrm flipV="1">
                <a:off x="8896611"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85">
                <a:extLst>
                  <a:ext uri="{FF2B5EF4-FFF2-40B4-BE49-F238E27FC236}">
                    <a16:creationId xmlns:a16="http://schemas.microsoft.com/office/drawing/2014/main" id="{BAC81D6E-01CD-0CC7-FE67-42B4E539E347}"/>
                  </a:ext>
                  <a:ext uri="{C183D7F6-B498-43B3-948B-1728B52AA6E4}">
                    <adec:decorative xmlns:adec="http://schemas.microsoft.com/office/drawing/2017/decorative" val="1"/>
                  </a:ext>
                </a:extLst>
              </p:cNvPr>
              <p:cNvSpPr/>
              <p:nvPr/>
            </p:nvSpPr>
            <p:spPr bwMode="auto">
              <a:xfrm>
                <a:off x="717301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85">
                <a:extLst>
                  <a:ext uri="{FF2B5EF4-FFF2-40B4-BE49-F238E27FC236}">
                    <a16:creationId xmlns:a16="http://schemas.microsoft.com/office/drawing/2014/main" id="{768A6A8D-76DB-4AD3-434B-E64D66065F1A}"/>
                  </a:ext>
                  <a:ext uri="{C183D7F6-B498-43B3-948B-1728B52AA6E4}">
                    <adec:decorative xmlns:adec="http://schemas.microsoft.com/office/drawing/2017/decorative" val="1"/>
                  </a:ext>
                </a:extLst>
              </p:cNvPr>
              <p:cNvSpPr/>
              <p:nvPr/>
            </p:nvSpPr>
            <p:spPr bwMode="auto">
              <a:xfrm>
                <a:off x="8952855"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8" name="Connector: Elbow 17">
                <a:extLst>
                  <a:ext uri="{FF2B5EF4-FFF2-40B4-BE49-F238E27FC236}">
                    <a16:creationId xmlns:a16="http://schemas.microsoft.com/office/drawing/2014/main" id="{13A173A3-0C34-211A-7E72-0FAE72DCF2F6}"/>
                  </a:ext>
                  <a:ext uri="{C183D7F6-B498-43B3-948B-1728B52AA6E4}">
                    <adec:decorative xmlns:adec="http://schemas.microsoft.com/office/drawing/2017/decorative" val="1"/>
                  </a:ext>
                </a:extLst>
              </p:cNvPr>
              <p:cNvCxnSpPr>
                <a:cxnSpLocks/>
                <a:stCxn id="12" idx="0"/>
                <a:endCxn id="16" idx="2"/>
              </p:cNvCxnSpPr>
              <p:nvPr/>
            </p:nvCxnSpPr>
            <p:spPr>
              <a:xfrm rot="16200000" flipV="1">
                <a:off x="834110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2B9ADEF-051C-F78E-CC3B-7B32D811E6A9}"/>
                  </a:ext>
                  <a:ext uri="{C183D7F6-B498-43B3-948B-1728B52AA6E4}">
                    <adec:decorative xmlns:adec="http://schemas.microsoft.com/office/drawing/2017/decorative" val="1"/>
                  </a:ext>
                </a:extLst>
              </p:cNvPr>
              <p:cNvCxnSpPr>
                <a:cxnSpLocks/>
                <a:stCxn id="12" idx="0"/>
                <a:endCxn id="17" idx="2"/>
              </p:cNvCxnSpPr>
              <p:nvPr/>
            </p:nvCxnSpPr>
            <p:spPr>
              <a:xfrm rot="5400000" flipH="1" flipV="1">
                <a:off x="9231019"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37A397-C515-0D39-B808-B5B9C427A343}"/>
                  </a:ext>
                  <a:ext uri="{C183D7F6-B498-43B3-948B-1728B52AA6E4}">
                    <adec:decorative xmlns:adec="http://schemas.microsoft.com/office/drawing/2017/decorative" val="1"/>
                  </a:ext>
                </a:extLst>
              </p:cNvPr>
              <p:cNvSpPr txBox="1"/>
              <p:nvPr/>
            </p:nvSpPr>
            <p:spPr>
              <a:xfrm>
                <a:off x="731163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21" name="Rectangle 20">
                <a:extLst>
                  <a:ext uri="{FF2B5EF4-FFF2-40B4-BE49-F238E27FC236}">
                    <a16:creationId xmlns:a16="http://schemas.microsoft.com/office/drawing/2014/main" id="{D0A74682-3CC9-3175-6DD8-ECB0AC90AC11}"/>
                  </a:ext>
                  <a:ext uri="{C183D7F6-B498-43B3-948B-1728B52AA6E4}">
                    <adec:decorative xmlns:adec="http://schemas.microsoft.com/office/drawing/2017/decorative" val="1"/>
                  </a:ext>
                </a:extLst>
              </p:cNvPr>
              <p:cNvSpPr/>
              <p:nvPr/>
            </p:nvSpPr>
            <p:spPr bwMode="auto">
              <a:xfrm>
                <a:off x="729210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itle 1">
                <a:extLst>
                  <a:ext uri="{FF2B5EF4-FFF2-40B4-BE49-F238E27FC236}">
                    <a16:creationId xmlns:a16="http://schemas.microsoft.com/office/drawing/2014/main" id="{804B7CA0-C0A0-E5D3-DCED-25E0EE3ECF26}"/>
                  </a:ext>
                  <a:ext uri="{C183D7F6-B498-43B3-948B-1728B52AA6E4}">
                    <adec:decorative xmlns:adec="http://schemas.microsoft.com/office/drawing/2017/decorative" val="1"/>
                  </a:ext>
                </a:extLst>
              </p:cNvPr>
              <p:cNvSpPr txBox="1">
                <a:spLocks/>
              </p:cNvSpPr>
              <p:nvPr/>
            </p:nvSpPr>
            <p:spPr>
              <a:xfrm>
                <a:off x="727510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3" name="Rectangle: Rounded Corners 96">
                <a:extLst>
                  <a:ext uri="{FF2B5EF4-FFF2-40B4-BE49-F238E27FC236}">
                    <a16:creationId xmlns:a16="http://schemas.microsoft.com/office/drawing/2014/main" id="{1ACB3B4E-2A53-E9ED-98E0-A0B5B7B52711}"/>
                  </a:ext>
                  <a:ext uri="{C183D7F6-B498-43B3-948B-1728B52AA6E4}">
                    <adec:decorative xmlns:adec="http://schemas.microsoft.com/office/drawing/2017/decorative" val="1"/>
                  </a:ext>
                </a:extLst>
              </p:cNvPr>
              <p:cNvSpPr/>
              <p:nvPr/>
            </p:nvSpPr>
            <p:spPr bwMode="auto">
              <a:xfrm>
                <a:off x="736687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Freeform: Shape 23">
                <a:extLst>
                  <a:ext uri="{FF2B5EF4-FFF2-40B4-BE49-F238E27FC236}">
                    <a16:creationId xmlns:a16="http://schemas.microsoft.com/office/drawing/2014/main" id="{3B651F89-3D14-70BE-35B2-B130D39E9AF9}"/>
                  </a:ext>
                  <a:ext uri="{C183D7F6-B498-43B3-948B-1728B52AA6E4}">
                    <adec:decorative xmlns:adec="http://schemas.microsoft.com/office/drawing/2017/decorative" val="1"/>
                  </a:ext>
                </a:extLst>
              </p:cNvPr>
              <p:cNvSpPr/>
              <p:nvPr/>
            </p:nvSpPr>
            <p:spPr>
              <a:xfrm>
                <a:off x="749926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itle 1">
                <a:extLst>
                  <a:ext uri="{FF2B5EF4-FFF2-40B4-BE49-F238E27FC236}">
                    <a16:creationId xmlns:a16="http://schemas.microsoft.com/office/drawing/2014/main" id="{F8772A53-9953-5223-15E0-C49BEC10140C}"/>
                  </a:ext>
                  <a:ext uri="{C183D7F6-B498-43B3-948B-1728B52AA6E4}">
                    <adec:decorative xmlns:adec="http://schemas.microsoft.com/office/drawing/2017/decorative" val="1"/>
                  </a:ext>
                </a:extLst>
              </p:cNvPr>
              <p:cNvSpPr txBox="1">
                <a:spLocks/>
              </p:cNvSpPr>
              <p:nvPr/>
            </p:nvSpPr>
            <p:spPr>
              <a:xfrm>
                <a:off x="803480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6" name="Rectangle: Rounded Corners 96">
                <a:extLst>
                  <a:ext uri="{FF2B5EF4-FFF2-40B4-BE49-F238E27FC236}">
                    <a16:creationId xmlns:a16="http://schemas.microsoft.com/office/drawing/2014/main" id="{A5DEF4D4-2714-6833-E265-94C24D012FC3}"/>
                  </a:ext>
                  <a:ext uri="{C183D7F6-B498-43B3-948B-1728B52AA6E4}">
                    <adec:decorative xmlns:adec="http://schemas.microsoft.com/office/drawing/2017/decorative" val="1"/>
                  </a:ext>
                </a:extLst>
              </p:cNvPr>
              <p:cNvSpPr/>
              <p:nvPr/>
            </p:nvSpPr>
            <p:spPr bwMode="auto">
              <a:xfrm>
                <a:off x="812657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BE90C82C-D0C1-E55C-6C10-5C711B9F126B}"/>
                  </a:ext>
                  <a:ext uri="{C183D7F6-B498-43B3-948B-1728B52AA6E4}">
                    <adec:decorative xmlns:adec="http://schemas.microsoft.com/office/drawing/2017/decorative" val="1"/>
                  </a:ext>
                </a:extLst>
              </p:cNvPr>
              <p:cNvSpPr/>
              <p:nvPr/>
            </p:nvSpPr>
            <p:spPr>
              <a:xfrm>
                <a:off x="825896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 name="Circle: Hollow 27">
                <a:extLst>
                  <a:ext uri="{FF2B5EF4-FFF2-40B4-BE49-F238E27FC236}">
                    <a16:creationId xmlns:a16="http://schemas.microsoft.com/office/drawing/2014/main" id="{2F85858B-FB6D-1AC4-ACEC-935D58BB9790}"/>
                  </a:ext>
                  <a:ext uri="{C183D7F6-B498-43B3-948B-1728B52AA6E4}">
                    <adec:decorative xmlns:adec="http://schemas.microsoft.com/office/drawing/2017/decorative" val="1"/>
                  </a:ext>
                </a:extLst>
              </p:cNvPr>
              <p:cNvSpPr/>
              <p:nvPr/>
            </p:nvSpPr>
            <p:spPr bwMode="auto">
              <a:xfrm>
                <a:off x="759601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c 28">
                <a:extLst>
                  <a:ext uri="{FF2B5EF4-FFF2-40B4-BE49-F238E27FC236}">
                    <a16:creationId xmlns:a16="http://schemas.microsoft.com/office/drawing/2014/main" id="{1876A340-8D7F-336F-4314-7794D1F95288}"/>
                  </a:ext>
                  <a:ext uri="{C183D7F6-B498-43B3-948B-1728B52AA6E4}">
                    <adec:decorative xmlns:adec="http://schemas.microsoft.com/office/drawing/2017/decorative" val="1"/>
                  </a:ext>
                </a:extLst>
              </p:cNvPr>
              <p:cNvSpPr/>
              <p:nvPr/>
            </p:nvSpPr>
            <p:spPr>
              <a:xfrm>
                <a:off x="7646184"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7698F05-D91A-724B-EE5B-B01026740952}"/>
                  </a:ext>
                  <a:ext uri="{C183D7F6-B498-43B3-948B-1728B52AA6E4}">
                    <adec:decorative xmlns:adec="http://schemas.microsoft.com/office/drawing/2017/decorative" val="1"/>
                  </a:ext>
                </a:extLst>
              </p:cNvPr>
              <p:cNvSpPr txBox="1"/>
              <p:nvPr/>
            </p:nvSpPr>
            <p:spPr>
              <a:xfrm>
                <a:off x="9091468"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31" name="Rectangle 30">
                <a:extLst>
                  <a:ext uri="{FF2B5EF4-FFF2-40B4-BE49-F238E27FC236}">
                    <a16:creationId xmlns:a16="http://schemas.microsoft.com/office/drawing/2014/main" id="{256DAEBD-A0D5-FBFD-11F2-724369D12730}"/>
                  </a:ext>
                  <a:ext uri="{C183D7F6-B498-43B3-948B-1728B52AA6E4}">
                    <adec:decorative xmlns:adec="http://schemas.microsoft.com/office/drawing/2017/decorative" val="1"/>
                  </a:ext>
                </a:extLst>
              </p:cNvPr>
              <p:cNvSpPr/>
              <p:nvPr/>
            </p:nvSpPr>
            <p:spPr bwMode="auto">
              <a:xfrm>
                <a:off x="9071942"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itle 1">
                <a:extLst>
                  <a:ext uri="{FF2B5EF4-FFF2-40B4-BE49-F238E27FC236}">
                    <a16:creationId xmlns:a16="http://schemas.microsoft.com/office/drawing/2014/main" id="{503F21D8-4865-F9CA-CB7A-AD8BBFCBB150}"/>
                  </a:ext>
                  <a:ext uri="{C183D7F6-B498-43B3-948B-1728B52AA6E4}">
                    <adec:decorative xmlns:adec="http://schemas.microsoft.com/office/drawing/2017/decorative" val="1"/>
                  </a:ext>
                </a:extLst>
              </p:cNvPr>
              <p:cNvSpPr txBox="1">
                <a:spLocks/>
              </p:cNvSpPr>
              <p:nvPr/>
            </p:nvSpPr>
            <p:spPr>
              <a:xfrm>
                <a:off x="9054943"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33" name="Rectangle: Rounded Corners 96">
                <a:extLst>
                  <a:ext uri="{FF2B5EF4-FFF2-40B4-BE49-F238E27FC236}">
                    <a16:creationId xmlns:a16="http://schemas.microsoft.com/office/drawing/2014/main" id="{18DA15C8-C6D6-E56A-6A26-0C657708DE76}"/>
                  </a:ext>
                  <a:ext uri="{C183D7F6-B498-43B3-948B-1728B52AA6E4}">
                    <adec:decorative xmlns:adec="http://schemas.microsoft.com/office/drawing/2017/decorative" val="1"/>
                  </a:ext>
                </a:extLst>
              </p:cNvPr>
              <p:cNvSpPr/>
              <p:nvPr/>
            </p:nvSpPr>
            <p:spPr bwMode="auto">
              <a:xfrm>
                <a:off x="9146716"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 name="Freeform: Shape 33">
                <a:extLst>
                  <a:ext uri="{FF2B5EF4-FFF2-40B4-BE49-F238E27FC236}">
                    <a16:creationId xmlns:a16="http://schemas.microsoft.com/office/drawing/2014/main" id="{182CDF30-A7A9-5D35-AA1E-CCFF65B395D7}"/>
                  </a:ext>
                  <a:ext uri="{C183D7F6-B498-43B3-948B-1728B52AA6E4}">
                    <adec:decorative xmlns:adec="http://schemas.microsoft.com/office/drawing/2017/decorative" val="1"/>
                  </a:ext>
                </a:extLst>
              </p:cNvPr>
              <p:cNvSpPr/>
              <p:nvPr/>
            </p:nvSpPr>
            <p:spPr>
              <a:xfrm>
                <a:off x="9279103"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 name="Title 1">
                <a:extLst>
                  <a:ext uri="{FF2B5EF4-FFF2-40B4-BE49-F238E27FC236}">
                    <a16:creationId xmlns:a16="http://schemas.microsoft.com/office/drawing/2014/main" id="{AA7415DB-6622-C3D8-5682-6ED63758EE99}"/>
                  </a:ext>
                  <a:ext uri="{C183D7F6-B498-43B3-948B-1728B52AA6E4}">
                    <adec:decorative xmlns:adec="http://schemas.microsoft.com/office/drawing/2017/decorative" val="1"/>
                  </a:ext>
                </a:extLst>
              </p:cNvPr>
              <p:cNvSpPr txBox="1">
                <a:spLocks/>
              </p:cNvSpPr>
              <p:nvPr/>
            </p:nvSpPr>
            <p:spPr>
              <a:xfrm>
                <a:off x="9814642"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36" name="Rectangle: Rounded Corners 96">
                <a:extLst>
                  <a:ext uri="{FF2B5EF4-FFF2-40B4-BE49-F238E27FC236}">
                    <a16:creationId xmlns:a16="http://schemas.microsoft.com/office/drawing/2014/main" id="{EA14D737-A021-6B0E-C8C7-C20E02544CBB}"/>
                  </a:ext>
                  <a:ext uri="{C183D7F6-B498-43B3-948B-1728B52AA6E4}">
                    <adec:decorative xmlns:adec="http://schemas.microsoft.com/office/drawing/2017/decorative" val="1"/>
                  </a:ext>
                </a:extLst>
              </p:cNvPr>
              <p:cNvSpPr/>
              <p:nvPr/>
            </p:nvSpPr>
            <p:spPr bwMode="auto">
              <a:xfrm>
                <a:off x="9906416"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Freeform: Shape 36">
                <a:extLst>
                  <a:ext uri="{FF2B5EF4-FFF2-40B4-BE49-F238E27FC236}">
                    <a16:creationId xmlns:a16="http://schemas.microsoft.com/office/drawing/2014/main" id="{5E2ADC26-FB51-6D73-C0BB-34A951ECB4A1}"/>
                  </a:ext>
                  <a:ext uri="{C183D7F6-B498-43B3-948B-1728B52AA6E4}">
                    <adec:decorative xmlns:adec="http://schemas.microsoft.com/office/drawing/2017/decorative" val="1"/>
                  </a:ext>
                </a:extLst>
              </p:cNvPr>
              <p:cNvSpPr/>
              <p:nvPr/>
            </p:nvSpPr>
            <p:spPr>
              <a:xfrm>
                <a:off x="10038802"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8" name="Circle: Hollow 37">
                <a:extLst>
                  <a:ext uri="{FF2B5EF4-FFF2-40B4-BE49-F238E27FC236}">
                    <a16:creationId xmlns:a16="http://schemas.microsoft.com/office/drawing/2014/main" id="{76E0FB7F-6F56-C596-75BD-E07D1432AFE1}"/>
                  </a:ext>
                  <a:ext uri="{C183D7F6-B498-43B3-948B-1728B52AA6E4}">
                    <adec:decorative xmlns:adec="http://schemas.microsoft.com/office/drawing/2017/decorative" val="1"/>
                  </a:ext>
                </a:extLst>
              </p:cNvPr>
              <p:cNvSpPr/>
              <p:nvPr/>
            </p:nvSpPr>
            <p:spPr bwMode="auto">
              <a:xfrm>
                <a:off x="9375853"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Arc 38">
                <a:extLst>
                  <a:ext uri="{FF2B5EF4-FFF2-40B4-BE49-F238E27FC236}">
                    <a16:creationId xmlns:a16="http://schemas.microsoft.com/office/drawing/2014/main" id="{ADCA1FAD-C958-2ACF-AA65-751E8F84BB7E}"/>
                  </a:ext>
                  <a:ext uri="{C183D7F6-B498-43B3-948B-1728B52AA6E4}">
                    <adec:decorative xmlns:adec="http://schemas.microsoft.com/office/drawing/2017/decorative" val="1"/>
                  </a:ext>
                </a:extLst>
              </p:cNvPr>
              <p:cNvSpPr/>
              <p:nvPr/>
            </p:nvSpPr>
            <p:spPr>
              <a:xfrm>
                <a:off x="9426023"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Title 1">
                <a:extLst>
                  <a:ext uri="{FF2B5EF4-FFF2-40B4-BE49-F238E27FC236}">
                    <a16:creationId xmlns:a16="http://schemas.microsoft.com/office/drawing/2014/main" id="{2574EF11-1300-2854-4CC4-879C32C5E8AD}"/>
                  </a:ext>
                  <a:ext uri="{C183D7F6-B498-43B3-948B-1728B52AA6E4}">
                    <adec:decorative xmlns:adec="http://schemas.microsoft.com/office/drawing/2017/decorative" val="1"/>
                  </a:ext>
                </a:extLst>
              </p:cNvPr>
              <p:cNvSpPr txBox="1">
                <a:spLocks/>
              </p:cNvSpPr>
              <p:nvPr/>
            </p:nvSpPr>
            <p:spPr>
              <a:xfrm>
                <a:off x="7446091"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41" name="Title 1">
                <a:extLst>
                  <a:ext uri="{FF2B5EF4-FFF2-40B4-BE49-F238E27FC236}">
                    <a16:creationId xmlns:a16="http://schemas.microsoft.com/office/drawing/2014/main" id="{DAD0D1C0-D7F2-8912-CC55-6AF78F5D94CD}"/>
                  </a:ext>
                  <a:ext uri="{C183D7F6-B498-43B3-948B-1728B52AA6E4}">
                    <adec:decorative xmlns:adec="http://schemas.microsoft.com/office/drawing/2017/decorative" val="1"/>
                  </a:ext>
                </a:extLst>
              </p:cNvPr>
              <p:cNvSpPr txBox="1">
                <a:spLocks/>
              </p:cNvSpPr>
              <p:nvPr/>
            </p:nvSpPr>
            <p:spPr>
              <a:xfrm>
                <a:off x="9225930"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grpSp>
        <p:cxnSp>
          <p:nvCxnSpPr>
            <p:cNvPr id="6" name="Straight Arrow Connector 5">
              <a:extLst>
                <a:ext uri="{FF2B5EF4-FFF2-40B4-BE49-F238E27FC236}">
                  <a16:creationId xmlns:a16="http://schemas.microsoft.com/office/drawing/2014/main" id="{F30A9608-3F45-21B0-F531-9ADEB425A40E}"/>
                </a:ext>
                <a:ext uri="{C183D7F6-B498-43B3-948B-1728B52AA6E4}">
                  <adec:decorative xmlns:adec="http://schemas.microsoft.com/office/drawing/2017/decorative" val="1"/>
                </a:ext>
              </a:extLst>
            </p:cNvPr>
            <p:cNvCxnSpPr>
              <a:cxnSpLocks/>
            </p:cNvCxnSpPr>
            <p:nvPr/>
          </p:nvCxnSpPr>
          <p:spPr>
            <a:xfrm>
              <a:off x="4064823" y="2875952"/>
              <a:ext cx="3435046"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393DB9C-F58A-5869-A83A-1E3257771955}"/>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42" name="Content Placeholder 3">
            <a:extLst>
              <a:ext uri="{FF2B5EF4-FFF2-40B4-BE49-F238E27FC236}">
                <a16:creationId xmlns:a16="http://schemas.microsoft.com/office/drawing/2014/main" id="{DB9FE2F4-C184-5092-1B7D-841DF0DCF650}"/>
              </a:ext>
            </a:extLst>
          </p:cNvPr>
          <p:cNvSpPr>
            <a:spLocks noGrp="1"/>
          </p:cNvSpPr>
          <p:nvPr>
            <p:ph sz="quarter" idx="11"/>
          </p:nvPr>
        </p:nvSpPr>
        <p:spPr>
          <a:xfrm>
            <a:off x="1491568" y="2756929"/>
            <a:ext cx="2573255" cy="369644"/>
          </a:xfrm>
        </p:spPr>
        <p:txBody>
          <a:bodyPr/>
          <a:lstStyle/>
          <a:p>
            <a:pPr marL="0" lvl="0" indent="0" defTabSz="914192">
              <a:spcBef>
                <a:spcPts val="0"/>
              </a:spcBef>
              <a:spcAft>
                <a:spcPts val="2353"/>
              </a:spcAft>
              <a:buSzTx/>
              <a:buNone/>
              <a:defRPr/>
            </a:pPr>
            <a:r>
              <a:rPr lang="en-US" sz="1568">
                <a:solidFill>
                  <a:srgbClr val="353535"/>
                </a:solidFill>
                <a:latin typeface="Segoe UI" panose="020B0502040204020203" pitchFamily="34" charset="0"/>
              </a:rPr>
              <a:t>Low utilization of resources</a:t>
            </a:r>
          </a:p>
        </p:txBody>
      </p:sp>
      <p:cxnSp>
        <p:nvCxnSpPr>
          <p:cNvPr id="43" name="Straight Arrow Connector 42" descr="An arrow pointing at Virtual machine.">
            <a:extLst>
              <a:ext uri="{FF2B5EF4-FFF2-40B4-BE49-F238E27FC236}">
                <a16:creationId xmlns:a16="http://schemas.microsoft.com/office/drawing/2014/main" id="{B9D19C20-4544-DA66-B2E1-48327B7FECD3}"/>
              </a:ext>
              <a:ext uri="{C183D7F6-B498-43B3-948B-1728B52AA6E4}">
                <adec:decorative xmlns:adec="http://schemas.microsoft.com/office/drawing/2017/decorative" val="0"/>
              </a:ext>
            </a:extLst>
          </p:cNvPr>
          <p:cNvCxnSpPr>
            <a:cxnSpLocks/>
          </p:cNvCxnSpPr>
          <p:nvPr/>
        </p:nvCxnSpPr>
        <p:spPr>
          <a:xfrm>
            <a:off x="4064823" y="2875952"/>
            <a:ext cx="3435046"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44" name="Content Placeholder 5">
            <a:extLst>
              <a:ext uri="{FF2B5EF4-FFF2-40B4-BE49-F238E27FC236}">
                <a16:creationId xmlns:a16="http://schemas.microsoft.com/office/drawing/2014/main" id="{FBC0C8BD-AA55-2A2E-A7F0-64D97F36AF35}"/>
              </a:ext>
            </a:extLst>
          </p:cNvPr>
          <p:cNvSpPr>
            <a:spLocks noGrp="1"/>
          </p:cNvSpPr>
          <p:nvPr>
            <p:ph sz="quarter" idx="12"/>
          </p:nvPr>
        </p:nvSpPr>
        <p:spPr>
          <a:xfrm>
            <a:off x="1489131" y="3453785"/>
            <a:ext cx="3296556" cy="477982"/>
          </a:xfrm>
        </p:spPr>
        <p:txBody>
          <a:bodyPr/>
          <a:lstStyle/>
          <a:p>
            <a:pPr marL="0" lvl="0" indent="0" defTabSz="914192">
              <a:spcBef>
                <a:spcPts val="0"/>
              </a:spcBef>
              <a:spcAft>
                <a:spcPts val="2353"/>
              </a:spcAft>
              <a:buSzTx/>
              <a:buNone/>
              <a:defRPr/>
            </a:pPr>
            <a:r>
              <a:rPr lang="en-US" sz="1568">
                <a:solidFill>
                  <a:srgbClr val="353535"/>
                </a:solidFill>
                <a:latin typeface="Segoe UI" panose="020B0502040204020203" pitchFamily="34" charset="0"/>
              </a:rPr>
              <a:t>Containerization of applications and their dependencies for portability</a:t>
            </a:r>
          </a:p>
        </p:txBody>
      </p:sp>
      <p:cxnSp>
        <p:nvCxnSpPr>
          <p:cNvPr id="45" name="Straight Arrow Connector 44" descr="An arrow pointing at containers.">
            <a:extLst>
              <a:ext uri="{FF2B5EF4-FFF2-40B4-BE49-F238E27FC236}">
                <a16:creationId xmlns:a16="http://schemas.microsoft.com/office/drawing/2014/main" id="{19AD1071-AB1A-CDE6-BC4A-682C34D76F77}"/>
              </a:ext>
              <a:ext uri="{C183D7F6-B498-43B3-948B-1728B52AA6E4}">
                <adec:decorative xmlns:adec="http://schemas.microsoft.com/office/drawing/2017/decorative" val="0"/>
              </a:ext>
            </a:extLst>
          </p:cNvPr>
          <p:cNvCxnSpPr>
            <a:cxnSpLocks/>
          </p:cNvCxnSpPr>
          <p:nvPr/>
        </p:nvCxnSpPr>
        <p:spPr>
          <a:xfrm>
            <a:off x="4796836" y="3692778"/>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8587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A11BF3C-382B-0A62-D4A7-6408E10790CD}"/>
              </a:ext>
            </a:extLst>
          </p:cNvPr>
          <p:cNvSpPr>
            <a:spLocks noGrp="1"/>
          </p:cNvSpPr>
          <p:nvPr>
            <p:ph type="title"/>
          </p:nvPr>
        </p:nvSpPr>
        <p:spPr>
          <a:xfrm>
            <a:off x="457006" y="602604"/>
            <a:ext cx="6947365" cy="423193"/>
          </a:xfrm>
        </p:spPr>
        <p:txBody>
          <a:bodyPr wrap="square">
            <a:spAutoFit/>
          </a:bodyPr>
          <a:lstStyle/>
          <a:p>
            <a:r>
              <a:rPr lang="en-US" sz="2750"/>
              <a:t>Advantages of a containerized environment</a:t>
            </a:r>
          </a:p>
        </p:txBody>
      </p:sp>
      <p:sp>
        <p:nvSpPr>
          <p:cNvPr id="3" name="Content Placeholder 4">
            <a:extLst>
              <a:ext uri="{FF2B5EF4-FFF2-40B4-BE49-F238E27FC236}">
                <a16:creationId xmlns:a16="http://schemas.microsoft.com/office/drawing/2014/main" id="{662F0283-9BCB-91C8-5DE5-3D5ACADA086D}"/>
              </a:ext>
            </a:extLst>
          </p:cNvPr>
          <p:cNvSpPr>
            <a:spLocks noGrp="1"/>
          </p:cNvSpPr>
          <p:nvPr>
            <p:ph sz="quarter" idx="10"/>
          </p:nvPr>
        </p:nvSpPr>
        <p:spPr>
          <a:xfrm>
            <a:off x="1490618" y="1821020"/>
            <a:ext cx="3312568" cy="541367"/>
          </a:xfrm>
        </p:spPr>
        <p:txBody>
          <a:bodyPr/>
          <a:lstStyle/>
          <a:p>
            <a:pPr marL="0" lvl="0" indent="0" defTabSz="914192">
              <a:spcBef>
                <a:spcPts val="0"/>
              </a:spcBef>
              <a:spcAft>
                <a:spcPts val="2353"/>
              </a:spcAft>
              <a:buSzTx/>
              <a:buNone/>
              <a:defRPr/>
            </a:pPr>
            <a:r>
              <a:rPr lang="en-US" sz="1568">
                <a:solidFill>
                  <a:srgbClr val="353535"/>
                </a:solidFill>
                <a:latin typeface="Segoe UI Semibold" panose="020B0702040204020203" pitchFamily="34" charset="0"/>
                <a:cs typeface="Segoe UI Semibold" panose="020B0702040204020203" pitchFamily="34" charset="0"/>
              </a:rPr>
              <a:t>Containers are lighter weight and </a:t>
            </a:r>
            <a:br>
              <a:rPr lang="en-US" sz="1568">
                <a:solidFill>
                  <a:srgbClr val="353535"/>
                </a:solidFill>
                <a:latin typeface="Segoe UI Semibold" panose="020B0702040204020203" pitchFamily="34" charset="0"/>
                <a:cs typeface="Segoe UI Semibold" panose="020B0702040204020203" pitchFamily="34" charset="0"/>
              </a:rPr>
            </a:br>
            <a:r>
              <a:rPr lang="en-US" sz="1568">
                <a:solidFill>
                  <a:srgbClr val="353535"/>
                </a:solidFill>
                <a:latin typeface="Segoe UI Semibold" panose="020B0702040204020203" pitchFamily="34" charset="0"/>
                <a:cs typeface="Segoe UI Semibold" panose="020B0702040204020203" pitchFamily="34" charset="0"/>
              </a:rPr>
              <a:t>faster to scale dynamically</a:t>
            </a:r>
          </a:p>
        </p:txBody>
      </p:sp>
      <p:grpSp>
        <p:nvGrpSpPr>
          <p:cNvPr id="4" name="Group 3" descr="Traditional virtualized environment showing Hardware connected to Host OS followed by highlighted Docker Engine which is further connected to Virtual Machines consisting containers.">
            <a:extLst>
              <a:ext uri="{FF2B5EF4-FFF2-40B4-BE49-F238E27FC236}">
                <a16:creationId xmlns:a16="http://schemas.microsoft.com/office/drawing/2014/main" id="{4A9BA889-EDBC-1315-0CE1-278E4CD62716}"/>
              </a:ext>
            </a:extLst>
          </p:cNvPr>
          <p:cNvGrpSpPr/>
          <p:nvPr/>
        </p:nvGrpSpPr>
        <p:grpSpPr>
          <a:xfrm>
            <a:off x="4796836" y="1276679"/>
            <a:ext cx="5892693" cy="5189517"/>
            <a:chOff x="4796836" y="1276679"/>
            <a:chExt cx="5892693" cy="5189517"/>
          </a:xfrm>
        </p:grpSpPr>
        <p:grpSp>
          <p:nvGrpSpPr>
            <p:cNvPr id="5" name="Group 4">
              <a:extLst>
                <a:ext uri="{FF2B5EF4-FFF2-40B4-BE49-F238E27FC236}">
                  <a16:creationId xmlns:a16="http://schemas.microsoft.com/office/drawing/2014/main" id="{ABC80FFA-C4E8-E0CF-4688-4DFB044F6BE2}"/>
                </a:ext>
              </a:extLst>
            </p:cNvPr>
            <p:cNvGrpSpPr/>
            <p:nvPr/>
          </p:nvGrpSpPr>
          <p:grpSpPr>
            <a:xfrm>
              <a:off x="7108334" y="1276679"/>
              <a:ext cx="3581195" cy="5189517"/>
              <a:chOff x="7108334" y="1276679"/>
              <a:chExt cx="3581195" cy="5189517"/>
            </a:xfrm>
          </p:grpSpPr>
          <p:sp>
            <p:nvSpPr>
              <p:cNvPr id="8" name="Title 1">
                <a:extLst>
                  <a:ext uri="{FF2B5EF4-FFF2-40B4-BE49-F238E27FC236}">
                    <a16:creationId xmlns:a16="http://schemas.microsoft.com/office/drawing/2014/main" id="{96844FF6-AC6C-8D66-DDF9-1823CC8EA610}"/>
                  </a:ext>
                  <a:ext uri="{C183D7F6-B498-43B3-948B-1728B52AA6E4}">
                    <adec:decorative xmlns:adec="http://schemas.microsoft.com/office/drawing/2017/decorative" val="1"/>
                  </a:ext>
                </a:extLst>
              </p:cNvPr>
              <p:cNvSpPr txBox="1">
                <a:spLocks/>
              </p:cNvSpPr>
              <p:nvPr/>
            </p:nvSpPr>
            <p:spPr>
              <a:xfrm>
                <a:off x="9054944" y="2574265"/>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9" name="Rectangle: Rounded Corners 96">
                <a:extLst>
                  <a:ext uri="{FF2B5EF4-FFF2-40B4-BE49-F238E27FC236}">
                    <a16:creationId xmlns:a16="http://schemas.microsoft.com/office/drawing/2014/main" id="{24EA5ADC-F96C-50FF-E649-9EA12361D6A4}"/>
                  </a:ext>
                  <a:ext uri="{C183D7F6-B498-43B3-948B-1728B52AA6E4}">
                    <adec:decorative xmlns:adec="http://schemas.microsoft.com/office/drawing/2017/decorative" val="1"/>
                  </a:ext>
                </a:extLst>
              </p:cNvPr>
              <p:cNvSpPr/>
              <p:nvPr/>
            </p:nvSpPr>
            <p:spPr bwMode="auto">
              <a:xfrm>
                <a:off x="9146718" y="2768155"/>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 name="Freeform: Shape 9">
                <a:extLst>
                  <a:ext uri="{FF2B5EF4-FFF2-40B4-BE49-F238E27FC236}">
                    <a16:creationId xmlns:a16="http://schemas.microsoft.com/office/drawing/2014/main" id="{D5CC2386-B063-F54D-490B-A0A6BE05C47B}"/>
                  </a:ext>
                  <a:ext uri="{C183D7F6-B498-43B3-948B-1728B52AA6E4}">
                    <adec:decorative xmlns:adec="http://schemas.microsoft.com/office/drawing/2017/decorative" val="1"/>
                  </a:ext>
                </a:extLst>
              </p:cNvPr>
              <p:cNvSpPr/>
              <p:nvPr/>
            </p:nvSpPr>
            <p:spPr>
              <a:xfrm>
                <a:off x="9279104" y="288830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Rounded Corners 85">
                <a:extLst>
                  <a:ext uri="{FF2B5EF4-FFF2-40B4-BE49-F238E27FC236}">
                    <a16:creationId xmlns:a16="http://schemas.microsoft.com/office/drawing/2014/main" id="{E58EC0B6-5B33-7B78-A523-1DFB9B0790F0}"/>
                  </a:ext>
                  <a:ext uri="{C183D7F6-B498-43B3-948B-1728B52AA6E4}">
                    <adec:decorative xmlns:adec="http://schemas.microsoft.com/office/drawing/2017/decorative" val="1"/>
                  </a:ext>
                </a:extLst>
              </p:cNvPr>
              <p:cNvSpPr/>
              <p:nvPr/>
            </p:nvSpPr>
            <p:spPr bwMode="auto">
              <a:xfrm>
                <a:off x="7173018" y="5924826"/>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12" name="monitor">
                <a:extLst>
                  <a:ext uri="{FF2B5EF4-FFF2-40B4-BE49-F238E27FC236}">
                    <a16:creationId xmlns:a16="http://schemas.microsoft.com/office/drawing/2014/main" id="{C6CB5B43-88AD-F752-028E-39F5F62D7618}"/>
                  </a:ext>
                  <a:ext uri="{C183D7F6-B498-43B3-948B-1728B52AA6E4}">
                    <adec:decorative xmlns:adec="http://schemas.microsoft.com/office/drawing/2017/decorative" val="1"/>
                  </a:ext>
                </a:extLst>
              </p:cNvPr>
              <p:cNvSpPr>
                <a:spLocks noChangeAspect="1" noEditPoints="1"/>
              </p:cNvSpPr>
              <p:nvPr/>
            </p:nvSpPr>
            <p:spPr bwMode="auto">
              <a:xfrm>
                <a:off x="7330642"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Rectangle: Rounded Corners 85">
                <a:extLst>
                  <a:ext uri="{FF2B5EF4-FFF2-40B4-BE49-F238E27FC236}">
                    <a16:creationId xmlns:a16="http://schemas.microsoft.com/office/drawing/2014/main" id="{E4A5BEF1-7A52-F1A5-E157-6C2B84CB0071}"/>
                  </a:ext>
                  <a:ext uri="{C183D7F6-B498-43B3-948B-1728B52AA6E4}">
                    <adec:decorative xmlns:adec="http://schemas.microsoft.com/office/drawing/2017/decorative" val="1"/>
                  </a:ext>
                </a:extLst>
              </p:cNvPr>
              <p:cNvSpPr/>
              <p:nvPr/>
            </p:nvSpPr>
            <p:spPr bwMode="auto">
              <a:xfrm>
                <a:off x="7173018" y="5195469"/>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14" name="Processing_E9F5">
                <a:extLst>
                  <a:ext uri="{FF2B5EF4-FFF2-40B4-BE49-F238E27FC236}">
                    <a16:creationId xmlns:a16="http://schemas.microsoft.com/office/drawing/2014/main" id="{23E163BC-CA87-82B8-1557-4A3301B724AA}"/>
                  </a:ext>
                  <a:ext uri="{C183D7F6-B498-43B3-948B-1728B52AA6E4}">
                    <adec:decorative xmlns:adec="http://schemas.microsoft.com/office/drawing/2017/decorative" val="1"/>
                  </a:ext>
                </a:extLst>
              </p:cNvPr>
              <p:cNvSpPr>
                <a:spLocks noChangeAspect="1" noEditPoints="1"/>
              </p:cNvSpPr>
              <p:nvPr/>
            </p:nvSpPr>
            <p:spPr bwMode="auto">
              <a:xfrm>
                <a:off x="7343909"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 name="Rectangle: Rounded Corners 85">
                <a:extLst>
                  <a:ext uri="{FF2B5EF4-FFF2-40B4-BE49-F238E27FC236}">
                    <a16:creationId xmlns:a16="http://schemas.microsoft.com/office/drawing/2014/main" id="{A635CE41-3CFD-918C-F548-8999DEE47D2C}"/>
                  </a:ext>
                  <a:ext uri="{C183D7F6-B498-43B3-948B-1728B52AA6E4}">
                    <adec:decorative xmlns:adec="http://schemas.microsoft.com/office/drawing/2017/decorative" val="1"/>
                  </a:ext>
                </a:extLst>
              </p:cNvPr>
              <p:cNvSpPr/>
              <p:nvPr/>
            </p:nvSpPr>
            <p:spPr bwMode="auto">
              <a:xfrm>
                <a:off x="7173018" y="4466112"/>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16" name="Touch_E815">
                <a:extLst>
                  <a:ext uri="{FF2B5EF4-FFF2-40B4-BE49-F238E27FC236}">
                    <a16:creationId xmlns:a16="http://schemas.microsoft.com/office/drawing/2014/main" id="{9E34B103-0527-E96B-D5FC-FDB3582BB42D}"/>
                  </a:ext>
                  <a:ext uri="{C183D7F6-B498-43B3-948B-1728B52AA6E4}">
                    <adec:decorative xmlns:adec="http://schemas.microsoft.com/office/drawing/2017/decorative" val="1"/>
                  </a:ext>
                </a:extLst>
              </p:cNvPr>
              <p:cNvSpPr>
                <a:spLocks noChangeAspect="1" noEditPoints="1"/>
              </p:cNvSpPr>
              <p:nvPr/>
            </p:nvSpPr>
            <p:spPr bwMode="auto">
              <a:xfrm>
                <a:off x="7404371"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7" name="Straight Arrow Connector 16">
                <a:extLst>
                  <a:ext uri="{FF2B5EF4-FFF2-40B4-BE49-F238E27FC236}">
                    <a16:creationId xmlns:a16="http://schemas.microsoft.com/office/drawing/2014/main" id="{2BA6CDB4-6651-3BCF-235A-270607E80D5C}"/>
                  </a:ext>
                  <a:ext uri="{C183D7F6-B498-43B3-948B-1728B52AA6E4}">
                    <adec:decorative xmlns:adec="http://schemas.microsoft.com/office/drawing/2017/decorative" val="1"/>
                  </a:ext>
                </a:extLst>
              </p:cNvPr>
              <p:cNvCxnSpPr>
                <a:cxnSpLocks/>
                <a:stCxn id="11" idx="0"/>
                <a:endCxn id="13"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85">
                <a:extLst>
                  <a:ext uri="{FF2B5EF4-FFF2-40B4-BE49-F238E27FC236}">
                    <a16:creationId xmlns:a16="http://schemas.microsoft.com/office/drawing/2014/main" id="{1BDFF7A1-73A3-355F-65AC-06E4F65E1202}"/>
                  </a:ext>
                  <a:ext uri="{C183D7F6-B498-43B3-948B-1728B52AA6E4}">
                    <adec:decorative xmlns:adec="http://schemas.microsoft.com/office/drawing/2017/decorative" val="1"/>
                  </a:ext>
                </a:extLst>
              </p:cNvPr>
              <p:cNvSpPr/>
              <p:nvPr/>
            </p:nvSpPr>
            <p:spPr bwMode="auto">
              <a:xfrm>
                <a:off x="7173018"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9" name="Rectangle: Rounded Corners 85">
                <a:extLst>
                  <a:ext uri="{FF2B5EF4-FFF2-40B4-BE49-F238E27FC236}">
                    <a16:creationId xmlns:a16="http://schemas.microsoft.com/office/drawing/2014/main" id="{DD867387-9A5D-D2CC-5C32-064A7697EAA3}"/>
                  </a:ext>
                  <a:ext uri="{C183D7F6-B498-43B3-948B-1728B52AA6E4}">
                    <adec:decorative xmlns:adec="http://schemas.microsoft.com/office/drawing/2017/decorative" val="1"/>
                  </a:ext>
                </a:extLst>
              </p:cNvPr>
              <p:cNvSpPr/>
              <p:nvPr/>
            </p:nvSpPr>
            <p:spPr bwMode="auto">
              <a:xfrm>
                <a:off x="895285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 name="Title 1">
                <a:extLst>
                  <a:ext uri="{FF2B5EF4-FFF2-40B4-BE49-F238E27FC236}">
                    <a16:creationId xmlns:a16="http://schemas.microsoft.com/office/drawing/2014/main" id="{1EB2E4B8-7D2F-0532-B1B6-2135A1DE94AB}"/>
                  </a:ext>
                  <a:ext uri="{C183D7F6-B498-43B3-948B-1728B52AA6E4}">
                    <adec:decorative xmlns:adec="http://schemas.microsoft.com/office/drawing/2017/decorative" val="1"/>
                  </a:ext>
                </a:extLst>
              </p:cNvPr>
              <p:cNvSpPr txBox="1">
                <a:spLocks/>
              </p:cNvSpPr>
              <p:nvPr/>
            </p:nvSpPr>
            <p:spPr>
              <a:xfrm>
                <a:off x="9814643" y="2574561"/>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1" name="Rectangle: Rounded Corners 96">
                <a:extLst>
                  <a:ext uri="{FF2B5EF4-FFF2-40B4-BE49-F238E27FC236}">
                    <a16:creationId xmlns:a16="http://schemas.microsoft.com/office/drawing/2014/main" id="{5278847A-8272-2BBF-0107-F8DEFCC90B02}"/>
                  </a:ext>
                  <a:ext uri="{C183D7F6-B498-43B3-948B-1728B52AA6E4}">
                    <adec:decorative xmlns:adec="http://schemas.microsoft.com/office/drawing/2017/decorative" val="1"/>
                  </a:ext>
                </a:extLst>
              </p:cNvPr>
              <p:cNvSpPr/>
              <p:nvPr/>
            </p:nvSpPr>
            <p:spPr bwMode="auto">
              <a:xfrm>
                <a:off x="9906417" y="2768451"/>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 name="Freeform: Shape 21">
                <a:extLst>
                  <a:ext uri="{FF2B5EF4-FFF2-40B4-BE49-F238E27FC236}">
                    <a16:creationId xmlns:a16="http://schemas.microsoft.com/office/drawing/2014/main" id="{111C07DD-A8A6-138D-255C-7E9D291532D3}"/>
                  </a:ext>
                  <a:ext uri="{C183D7F6-B498-43B3-948B-1728B52AA6E4}">
                    <adec:decorative xmlns:adec="http://schemas.microsoft.com/office/drawing/2017/decorative" val="1"/>
                  </a:ext>
                </a:extLst>
              </p:cNvPr>
              <p:cNvSpPr/>
              <p:nvPr/>
            </p:nvSpPr>
            <p:spPr>
              <a:xfrm>
                <a:off x="10038804" y="2888600"/>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 name="Circle: Hollow 22">
                <a:extLst>
                  <a:ext uri="{FF2B5EF4-FFF2-40B4-BE49-F238E27FC236}">
                    <a16:creationId xmlns:a16="http://schemas.microsoft.com/office/drawing/2014/main" id="{348DD9D7-6C49-FDAB-A6A5-F72B98C34AC1}"/>
                  </a:ext>
                  <a:ext uri="{C183D7F6-B498-43B3-948B-1728B52AA6E4}">
                    <adec:decorative xmlns:adec="http://schemas.microsoft.com/office/drawing/2017/decorative" val="1"/>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02BA913B-5E1B-CDEC-2887-38474ED558BF}"/>
                  </a:ext>
                  <a:ext uri="{C183D7F6-B498-43B3-948B-1728B52AA6E4}">
                    <adec:decorative xmlns:adec="http://schemas.microsoft.com/office/drawing/2017/decorative" val="1"/>
                  </a:ext>
                </a:extLst>
              </p:cNvPr>
              <p:cNvSpPr txBox="1"/>
              <p:nvPr/>
            </p:nvSpPr>
            <p:spPr>
              <a:xfrm>
                <a:off x="909147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25" name="Rectangle 24">
                <a:extLst>
                  <a:ext uri="{FF2B5EF4-FFF2-40B4-BE49-F238E27FC236}">
                    <a16:creationId xmlns:a16="http://schemas.microsoft.com/office/drawing/2014/main" id="{A944F104-963E-3235-2282-8F4A2FFF8CC2}"/>
                  </a:ext>
                  <a:ext uri="{C183D7F6-B498-43B3-948B-1728B52AA6E4}">
                    <adec:decorative xmlns:adec="http://schemas.microsoft.com/office/drawing/2017/decorative" val="1"/>
                  </a:ext>
                </a:extLst>
              </p:cNvPr>
              <p:cNvSpPr/>
              <p:nvPr/>
            </p:nvSpPr>
            <p:spPr bwMode="auto">
              <a:xfrm>
                <a:off x="907194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itle 1">
                <a:extLst>
                  <a:ext uri="{FF2B5EF4-FFF2-40B4-BE49-F238E27FC236}">
                    <a16:creationId xmlns:a16="http://schemas.microsoft.com/office/drawing/2014/main" id="{5BEF33DD-B0C9-EEBD-BD17-BC066BBB8B7C}"/>
                  </a:ext>
                  <a:ext uri="{C183D7F6-B498-43B3-948B-1728B52AA6E4}">
                    <adec:decorative xmlns:adec="http://schemas.microsoft.com/office/drawing/2017/decorative" val="1"/>
                  </a:ext>
                </a:extLst>
              </p:cNvPr>
              <p:cNvSpPr txBox="1">
                <a:spLocks/>
              </p:cNvSpPr>
              <p:nvPr/>
            </p:nvSpPr>
            <p:spPr>
              <a:xfrm>
                <a:off x="905494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7" name="Rectangle: Rounded Corners 96">
                <a:extLst>
                  <a:ext uri="{FF2B5EF4-FFF2-40B4-BE49-F238E27FC236}">
                    <a16:creationId xmlns:a16="http://schemas.microsoft.com/office/drawing/2014/main" id="{19D6D759-5ACF-CB0A-8117-12AC18B875B6}"/>
                  </a:ext>
                  <a:ext uri="{C183D7F6-B498-43B3-948B-1728B52AA6E4}">
                    <adec:decorative xmlns:adec="http://schemas.microsoft.com/office/drawing/2017/decorative" val="1"/>
                  </a:ext>
                </a:extLst>
              </p:cNvPr>
              <p:cNvSpPr/>
              <p:nvPr/>
            </p:nvSpPr>
            <p:spPr bwMode="auto">
              <a:xfrm>
                <a:off x="914671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4C0523D1-DF8B-8CC4-A622-80D24E5C6490}"/>
                  </a:ext>
                  <a:ext uri="{C183D7F6-B498-43B3-948B-1728B52AA6E4}">
                    <adec:decorative xmlns:adec="http://schemas.microsoft.com/office/drawing/2017/decorative" val="1"/>
                  </a:ext>
                </a:extLst>
              </p:cNvPr>
              <p:cNvSpPr/>
              <p:nvPr/>
            </p:nvSpPr>
            <p:spPr>
              <a:xfrm>
                <a:off x="927910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itle 1">
                <a:extLst>
                  <a:ext uri="{FF2B5EF4-FFF2-40B4-BE49-F238E27FC236}">
                    <a16:creationId xmlns:a16="http://schemas.microsoft.com/office/drawing/2014/main" id="{049EE307-A0DE-2353-B118-531F93B211FE}"/>
                  </a:ext>
                  <a:ext uri="{C183D7F6-B498-43B3-948B-1728B52AA6E4}">
                    <adec:decorative xmlns:adec="http://schemas.microsoft.com/office/drawing/2017/decorative" val="1"/>
                  </a:ext>
                </a:extLst>
              </p:cNvPr>
              <p:cNvSpPr txBox="1">
                <a:spLocks/>
              </p:cNvSpPr>
              <p:nvPr/>
            </p:nvSpPr>
            <p:spPr>
              <a:xfrm>
                <a:off x="981464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30" name="Rectangle: Rounded Corners 96">
                <a:extLst>
                  <a:ext uri="{FF2B5EF4-FFF2-40B4-BE49-F238E27FC236}">
                    <a16:creationId xmlns:a16="http://schemas.microsoft.com/office/drawing/2014/main" id="{353A1F2B-DB25-7E52-82E4-2107D03C1CCF}"/>
                  </a:ext>
                  <a:ext uri="{C183D7F6-B498-43B3-948B-1728B52AA6E4}">
                    <adec:decorative xmlns:adec="http://schemas.microsoft.com/office/drawing/2017/decorative" val="1"/>
                  </a:ext>
                </a:extLst>
              </p:cNvPr>
              <p:cNvSpPr/>
              <p:nvPr/>
            </p:nvSpPr>
            <p:spPr bwMode="auto">
              <a:xfrm>
                <a:off x="990641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Freeform: Shape 30">
                <a:extLst>
                  <a:ext uri="{FF2B5EF4-FFF2-40B4-BE49-F238E27FC236}">
                    <a16:creationId xmlns:a16="http://schemas.microsoft.com/office/drawing/2014/main" id="{FB99303F-15A0-8529-DFC6-5ADB12B4A587}"/>
                  </a:ext>
                  <a:ext uri="{C183D7F6-B498-43B3-948B-1728B52AA6E4}">
                    <adec:decorative xmlns:adec="http://schemas.microsoft.com/office/drawing/2017/decorative" val="1"/>
                  </a:ext>
                </a:extLst>
              </p:cNvPr>
              <p:cNvSpPr/>
              <p:nvPr/>
            </p:nvSpPr>
            <p:spPr>
              <a:xfrm>
                <a:off x="1003880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Hollow 31">
                <a:extLst>
                  <a:ext uri="{FF2B5EF4-FFF2-40B4-BE49-F238E27FC236}">
                    <a16:creationId xmlns:a16="http://schemas.microsoft.com/office/drawing/2014/main" id="{677171F4-081A-812C-DBF4-A75E123652BC}"/>
                  </a:ext>
                  <a:ext uri="{C183D7F6-B498-43B3-948B-1728B52AA6E4}">
                    <adec:decorative xmlns:adec="http://schemas.microsoft.com/office/drawing/2017/decorative" val="1"/>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itle 1">
                <a:extLst>
                  <a:ext uri="{FF2B5EF4-FFF2-40B4-BE49-F238E27FC236}">
                    <a16:creationId xmlns:a16="http://schemas.microsoft.com/office/drawing/2014/main" id="{7FBF7FC9-BB6F-EE73-974D-9AE1D41F8F21}"/>
                  </a:ext>
                  <a:ext uri="{C183D7F6-B498-43B3-948B-1728B52AA6E4}">
                    <adec:decorative xmlns:adec="http://schemas.microsoft.com/office/drawing/2017/decorative" val="1"/>
                  </a:ext>
                </a:extLst>
              </p:cNvPr>
              <p:cNvSpPr txBox="1">
                <a:spLocks/>
              </p:cNvSpPr>
              <p:nvPr/>
            </p:nvSpPr>
            <p:spPr>
              <a:xfrm>
                <a:off x="7446093"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34" name="Title 1">
                <a:extLst>
                  <a:ext uri="{FF2B5EF4-FFF2-40B4-BE49-F238E27FC236}">
                    <a16:creationId xmlns:a16="http://schemas.microsoft.com/office/drawing/2014/main" id="{C216334D-BA11-2A91-570F-0D4A6E0FD43D}"/>
                  </a:ext>
                  <a:ext uri="{C183D7F6-B498-43B3-948B-1728B52AA6E4}">
                    <adec:decorative xmlns:adec="http://schemas.microsoft.com/office/drawing/2017/decorative" val="1"/>
                  </a:ext>
                </a:extLst>
              </p:cNvPr>
              <p:cNvSpPr txBox="1">
                <a:spLocks/>
              </p:cNvSpPr>
              <p:nvPr/>
            </p:nvSpPr>
            <p:spPr>
              <a:xfrm>
                <a:off x="9225931"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35" name="Arc 34">
                <a:extLst>
                  <a:ext uri="{FF2B5EF4-FFF2-40B4-BE49-F238E27FC236}">
                    <a16:creationId xmlns:a16="http://schemas.microsoft.com/office/drawing/2014/main" id="{3C41DC41-073D-0DE9-4ECC-756FA7BE3FEC}"/>
                  </a:ext>
                  <a:ext uri="{C183D7F6-B498-43B3-948B-1728B52AA6E4}">
                    <adec:decorative xmlns:adec="http://schemas.microsoft.com/office/drawing/2017/decorative" val="1"/>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Arc 35">
                <a:extLst>
                  <a:ext uri="{FF2B5EF4-FFF2-40B4-BE49-F238E27FC236}">
                    <a16:creationId xmlns:a16="http://schemas.microsoft.com/office/drawing/2014/main" id="{97C8694A-10CE-3FC6-F804-1968D5DC591D}"/>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7" name="Arc 36">
                <a:extLst>
                  <a:ext uri="{FF2B5EF4-FFF2-40B4-BE49-F238E27FC236}">
                    <a16:creationId xmlns:a16="http://schemas.microsoft.com/office/drawing/2014/main" id="{291166D9-4D30-EBC5-FF33-332CDB8A6244}"/>
                  </a:ext>
                  <a:ext uri="{C183D7F6-B498-43B3-948B-1728B52AA6E4}">
                    <adec:decorative xmlns:adec="http://schemas.microsoft.com/office/drawing/2017/decorative" val="1"/>
                  </a:ext>
                </a:extLst>
              </p:cNvPr>
              <p:cNvSpPr/>
              <p:nvPr/>
            </p:nvSpPr>
            <p:spPr>
              <a:xfrm>
                <a:off x="7642416" y="1328299"/>
                <a:ext cx="721015" cy="721015"/>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8" name="Arc 37">
                <a:extLst>
                  <a:ext uri="{FF2B5EF4-FFF2-40B4-BE49-F238E27FC236}">
                    <a16:creationId xmlns:a16="http://schemas.microsoft.com/office/drawing/2014/main" id="{DB49019B-943A-A44F-AE4B-7327515BAD1A}"/>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9" name="Arc 38">
                <a:extLst>
                  <a:ext uri="{FF2B5EF4-FFF2-40B4-BE49-F238E27FC236}">
                    <a16:creationId xmlns:a16="http://schemas.microsoft.com/office/drawing/2014/main" id="{A713F46D-4803-211E-BD7B-53C076719F0E}"/>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D62D6F52-4D06-866A-E5AC-839AFC9AE4B9}"/>
                  </a:ext>
                  <a:ext uri="{C183D7F6-B498-43B3-948B-1728B52AA6E4}">
                    <adec:decorative xmlns:adec="http://schemas.microsoft.com/office/drawing/2017/decorative" val="1"/>
                  </a:ext>
                </a:extLst>
              </p:cNvPr>
              <p:cNvSpPr/>
              <p:nvPr/>
            </p:nvSpPr>
            <p:spPr bwMode="auto">
              <a:xfrm>
                <a:off x="7108334" y="4437564"/>
                <a:ext cx="3581195"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C1C97684-34B4-9A39-7582-0237818B528D}"/>
                  </a:ext>
                  <a:ext uri="{C183D7F6-B498-43B3-948B-1728B52AA6E4}">
                    <adec:decorative xmlns:adec="http://schemas.microsoft.com/office/drawing/2017/decorative" val="1"/>
                  </a:ext>
                </a:extLst>
              </p:cNvPr>
              <p:cNvCxnSpPr>
                <a:cxnSpLocks/>
                <a:stCxn id="13" idx="0"/>
                <a:endCxn id="15"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DE87E37-4A3F-B544-1D27-F719210D5455}"/>
                  </a:ext>
                  <a:ext uri="{C183D7F6-B498-43B3-948B-1728B52AA6E4}">
                    <adec:decorative xmlns:adec="http://schemas.microsoft.com/office/drawing/2017/decorative" val="1"/>
                  </a:ext>
                </a:extLst>
              </p:cNvPr>
              <p:cNvCxnSpPr>
                <a:cxnSpLocks/>
                <a:stCxn id="15" idx="0"/>
                <a:endCxn id="18"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00A1C84-A812-5C3B-0737-081ECD34A13A}"/>
                  </a:ext>
                  <a:ext uri="{C183D7F6-B498-43B3-948B-1728B52AA6E4}">
                    <adec:decorative xmlns:adec="http://schemas.microsoft.com/office/drawing/2017/decorative" val="1"/>
                  </a:ext>
                </a:extLst>
              </p:cNvPr>
              <p:cNvCxnSpPr>
                <a:cxnSpLocks/>
                <a:stCxn id="15" idx="0"/>
                <a:endCxn id="19" idx="2"/>
              </p:cNvCxnSpPr>
              <p:nvPr/>
            </p:nvCxnSpPr>
            <p:spPr>
              <a:xfrm rot="5400000" flipH="1" flipV="1">
                <a:off x="923102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85">
                <a:extLst>
                  <a:ext uri="{FF2B5EF4-FFF2-40B4-BE49-F238E27FC236}">
                    <a16:creationId xmlns:a16="http://schemas.microsoft.com/office/drawing/2014/main" id="{DD8928A6-B5D1-B2FD-A1BB-AA117390A5C1}"/>
                  </a:ext>
                  <a:ext uri="{C183D7F6-B498-43B3-948B-1728B52AA6E4}">
                    <adec:decorative xmlns:adec="http://schemas.microsoft.com/office/drawing/2017/decorative" val="1"/>
                  </a:ext>
                </a:extLst>
              </p:cNvPr>
              <p:cNvSpPr/>
              <p:nvPr/>
            </p:nvSpPr>
            <p:spPr bwMode="auto">
              <a:xfrm>
                <a:off x="7173018" y="4466285"/>
                <a:ext cx="3447188" cy="541370"/>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45" name="Freeform: Shape 44">
                <a:extLst>
                  <a:ext uri="{FF2B5EF4-FFF2-40B4-BE49-F238E27FC236}">
                    <a16:creationId xmlns:a16="http://schemas.microsoft.com/office/drawing/2014/main" id="{4437EC6D-801E-4E30-CF83-856884365033}"/>
                  </a:ext>
                  <a:ext uri="{C183D7F6-B498-43B3-948B-1728B52AA6E4}">
                    <adec:decorative xmlns:adec="http://schemas.microsoft.com/office/drawing/2017/decorative" val="1"/>
                  </a:ext>
                </a:extLst>
              </p:cNvPr>
              <p:cNvSpPr/>
              <p:nvPr/>
            </p:nvSpPr>
            <p:spPr>
              <a:xfrm>
                <a:off x="7322193" y="4611562"/>
                <a:ext cx="353727" cy="250816"/>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6" name="Straight Arrow Connector 5">
              <a:extLst>
                <a:ext uri="{FF2B5EF4-FFF2-40B4-BE49-F238E27FC236}">
                  <a16:creationId xmlns:a16="http://schemas.microsoft.com/office/drawing/2014/main" id="{BBCBDB5C-021C-04D3-F8C9-1509B32FAA88}"/>
                </a:ext>
                <a:ext uri="{C183D7F6-B498-43B3-948B-1728B52AA6E4}">
                  <adec:decorative xmlns:adec="http://schemas.microsoft.com/office/drawing/2017/decorative" val="1"/>
                </a:ext>
              </a:extLst>
            </p:cNvPr>
            <p:cNvCxnSpPr>
              <a:cxnSpLocks/>
            </p:cNvCxnSpPr>
            <p:nvPr/>
          </p:nvCxnSpPr>
          <p:spPr>
            <a:xfrm>
              <a:off x="4871175" y="2875952"/>
              <a:ext cx="4268661"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8AA666C5-786C-8871-CCDC-0335EC69AE9F}"/>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46" name="Content Placeholder 7">
            <a:extLst>
              <a:ext uri="{FF2B5EF4-FFF2-40B4-BE49-F238E27FC236}">
                <a16:creationId xmlns:a16="http://schemas.microsoft.com/office/drawing/2014/main" id="{05F65755-5D09-FE06-DDA8-343ADCEDC889}"/>
              </a:ext>
            </a:extLst>
          </p:cNvPr>
          <p:cNvSpPr>
            <a:spLocks noGrp="1"/>
          </p:cNvSpPr>
          <p:nvPr>
            <p:ph sz="quarter" idx="11"/>
          </p:nvPr>
        </p:nvSpPr>
        <p:spPr>
          <a:xfrm>
            <a:off x="1490618" y="2516431"/>
            <a:ext cx="3275382" cy="840211"/>
          </a:xfrm>
        </p:spPr>
        <p:txBody>
          <a:bodyPr/>
          <a:lstStyle/>
          <a:p>
            <a:pPr marL="0" lvl="0" indent="0" defTabSz="914192">
              <a:spcBef>
                <a:spcPts val="0"/>
              </a:spcBef>
              <a:spcAft>
                <a:spcPts val="2353"/>
              </a:spcAft>
              <a:buSzTx/>
              <a:buNone/>
              <a:defRPr/>
            </a:pPr>
            <a:r>
              <a:rPr lang="en-US" sz="1568">
                <a:solidFill>
                  <a:srgbClr val="353535"/>
                </a:solidFill>
                <a:latin typeface="Segoe UI" panose="020B0502040204020203" pitchFamily="34" charset="0"/>
              </a:rPr>
              <a:t>Migrate containers and their dependencies to underutilized VMs for improved density and isolation</a:t>
            </a:r>
          </a:p>
        </p:txBody>
      </p:sp>
      <p:cxnSp>
        <p:nvCxnSpPr>
          <p:cNvPr id="47" name="Straight Arrow Connector 46" descr="An arrow pointing at containers.">
            <a:extLst>
              <a:ext uri="{FF2B5EF4-FFF2-40B4-BE49-F238E27FC236}">
                <a16:creationId xmlns:a16="http://schemas.microsoft.com/office/drawing/2014/main" id="{C9F4D3C0-55F3-6E93-0726-1186FBDC9B84}"/>
              </a:ext>
              <a:ext uri="{C183D7F6-B498-43B3-948B-1728B52AA6E4}">
                <adec:decorative xmlns:adec="http://schemas.microsoft.com/office/drawing/2017/decorative" val="0"/>
              </a:ext>
            </a:extLst>
          </p:cNvPr>
          <p:cNvCxnSpPr>
            <a:cxnSpLocks/>
          </p:cNvCxnSpPr>
          <p:nvPr/>
        </p:nvCxnSpPr>
        <p:spPr>
          <a:xfrm>
            <a:off x="4860909" y="2875005"/>
            <a:ext cx="4268661"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48" name="Content Placeholder 10">
            <a:extLst>
              <a:ext uri="{FF2B5EF4-FFF2-40B4-BE49-F238E27FC236}">
                <a16:creationId xmlns:a16="http://schemas.microsoft.com/office/drawing/2014/main" id="{3832480F-A9B4-6C5A-89F3-CCFEC3DF6BF9}"/>
              </a:ext>
            </a:extLst>
          </p:cNvPr>
          <p:cNvSpPr>
            <a:spLocks noGrp="1"/>
          </p:cNvSpPr>
          <p:nvPr>
            <p:ph sz="quarter" idx="12"/>
          </p:nvPr>
        </p:nvSpPr>
        <p:spPr>
          <a:xfrm>
            <a:off x="1490073" y="3452876"/>
            <a:ext cx="3328988" cy="511225"/>
          </a:xfrm>
        </p:spPr>
        <p:txBody>
          <a:bodyPr/>
          <a:lstStyle/>
          <a:p>
            <a:pPr marL="0" lvl="0" indent="0" defTabSz="914192">
              <a:spcBef>
                <a:spcPts val="0"/>
              </a:spcBef>
              <a:spcAft>
                <a:spcPts val="2353"/>
              </a:spcAft>
              <a:buSzTx/>
              <a:buNone/>
              <a:defRPr/>
            </a:pPr>
            <a:r>
              <a:rPr lang="en-US" sz="1568">
                <a:solidFill>
                  <a:srgbClr val="353535"/>
                </a:solidFill>
                <a:latin typeface="Segoe UI" panose="020B0502040204020203" pitchFamily="34" charset="0"/>
              </a:rPr>
              <a:t>Decommission unused resources </a:t>
            </a:r>
            <a:br>
              <a:rPr lang="en-US" sz="1568">
                <a:solidFill>
                  <a:srgbClr val="353535"/>
                </a:solidFill>
                <a:latin typeface="Segoe UI" panose="020B0502040204020203" pitchFamily="34" charset="0"/>
              </a:rPr>
            </a:br>
            <a:r>
              <a:rPr lang="en-US" sz="1568">
                <a:solidFill>
                  <a:srgbClr val="353535"/>
                </a:solidFill>
                <a:latin typeface="Segoe UI" panose="020B0502040204020203" pitchFamily="34" charset="0"/>
              </a:rPr>
              <a:t>for efficiency gains and cost savings</a:t>
            </a:r>
          </a:p>
        </p:txBody>
      </p:sp>
      <p:cxnSp>
        <p:nvCxnSpPr>
          <p:cNvPr id="49" name="Straight Arrow Connector 48" descr="An arrow pointing at Virtual machine.">
            <a:extLst>
              <a:ext uri="{FF2B5EF4-FFF2-40B4-BE49-F238E27FC236}">
                <a16:creationId xmlns:a16="http://schemas.microsoft.com/office/drawing/2014/main" id="{D8CFD73E-8A8D-C5A3-552F-8C6288B5AD4B}"/>
              </a:ext>
              <a:ext uri="{C183D7F6-B498-43B3-948B-1728B52AA6E4}">
                <adec:decorative xmlns:adec="http://schemas.microsoft.com/office/drawing/2017/decorative" val="0"/>
              </a:ext>
            </a:extLst>
          </p:cNvPr>
          <p:cNvCxnSpPr>
            <a:cxnSpLocks/>
          </p:cNvCxnSpPr>
          <p:nvPr/>
        </p:nvCxnSpPr>
        <p:spPr>
          <a:xfrm>
            <a:off x="4786570" y="3691831"/>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9243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3406-4D8C-373F-419F-F17B18896F16}"/>
              </a:ext>
            </a:extLst>
          </p:cNvPr>
          <p:cNvSpPr txBox="1">
            <a:spLocks noGrp="1"/>
          </p:cNvSpPr>
          <p:nvPr>
            <p:ph type="title"/>
          </p:nvPr>
        </p:nvSpPr>
        <p:spPr>
          <a:xfrm>
            <a:off x="3059582" y="624117"/>
            <a:ext cx="610606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ts val="3137"/>
              </a:lnSpc>
              <a:defRPr/>
            </a:pPr>
            <a:r>
              <a:rPr lang="en-US" sz="2745" spc="-49">
                <a:solidFill>
                  <a:srgbClr val="3C3C41"/>
                </a:solidFill>
                <a:latin typeface="Segoe UI Semibold"/>
              </a:rPr>
              <a:t>The </a:t>
            </a:r>
            <a:r>
              <a:rPr lang="en-US" sz="2745" spc="-49">
                <a:solidFill>
                  <a:srgbClr val="0078D4"/>
                </a:solidFill>
                <a:latin typeface="Segoe UI Semibold"/>
              </a:rPr>
              <a:t>benefits</a:t>
            </a:r>
            <a:r>
              <a:rPr lang="en-US" sz="2745" spc="-49">
                <a:solidFill>
                  <a:srgbClr val="3C3C41"/>
                </a:solidFill>
                <a:latin typeface="Segoe UI Semibold"/>
              </a:rPr>
              <a:t> of using containers</a:t>
            </a:r>
            <a:endParaRPr lang="en-US" sz="2745" spc="-49">
              <a:solidFill>
                <a:srgbClr val="0078D4"/>
              </a:solidFill>
              <a:latin typeface="Segoe UI Semibold"/>
            </a:endParaRPr>
          </a:p>
        </p:txBody>
      </p:sp>
      <p:grpSp>
        <p:nvGrpSpPr>
          <p:cNvPr id="3" name="Group 2">
            <a:extLst>
              <a:ext uri="{FF2B5EF4-FFF2-40B4-BE49-F238E27FC236}">
                <a16:creationId xmlns:a16="http://schemas.microsoft.com/office/drawing/2014/main" id="{3265F2A7-94AD-1DF6-8248-8082D5516FB2}"/>
              </a:ext>
              <a:ext uri="{C183D7F6-B498-43B3-948B-1728B52AA6E4}">
                <adec:decorative xmlns:adec="http://schemas.microsoft.com/office/drawing/2017/decorative" val="1"/>
              </a:ext>
            </a:extLst>
          </p:cNvPr>
          <p:cNvGrpSpPr/>
          <p:nvPr/>
        </p:nvGrpSpPr>
        <p:grpSpPr>
          <a:xfrm>
            <a:off x="2537052" y="2030222"/>
            <a:ext cx="650529" cy="650530"/>
            <a:chOff x="2756779" y="2833688"/>
            <a:chExt cx="663574" cy="663574"/>
          </a:xfrm>
        </p:grpSpPr>
        <p:sp>
          <p:nvSpPr>
            <p:cNvPr id="4" name="Oval 3">
              <a:extLst>
                <a:ext uri="{FF2B5EF4-FFF2-40B4-BE49-F238E27FC236}">
                  <a16:creationId xmlns:a16="http://schemas.microsoft.com/office/drawing/2014/main" id="{985256FE-C5EF-1C19-1516-FB6EE668A492}"/>
                </a:ext>
                <a:ext uri="{C183D7F6-B498-43B3-948B-1728B52AA6E4}">
                  <adec:decorative xmlns:adec="http://schemas.microsoft.com/office/drawing/2017/decorative" val="1"/>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B553D519-9B1B-2258-70E8-4F2A6AC61C94}"/>
                </a:ext>
              </a:extLst>
            </p:cNvPr>
            <p:cNvGrpSpPr/>
            <p:nvPr/>
          </p:nvGrpSpPr>
          <p:grpSpPr>
            <a:xfrm>
              <a:off x="2893115" y="2979498"/>
              <a:ext cx="390903" cy="371954"/>
              <a:chOff x="1146231" y="2215122"/>
              <a:chExt cx="530543" cy="504825"/>
            </a:xfrm>
          </p:grpSpPr>
          <p:sp>
            <p:nvSpPr>
              <p:cNvPr id="6" name="Freeform: Shape 5">
                <a:extLst>
                  <a:ext uri="{FF2B5EF4-FFF2-40B4-BE49-F238E27FC236}">
                    <a16:creationId xmlns:a16="http://schemas.microsoft.com/office/drawing/2014/main" id="{0B1A58A5-A809-603A-AA0C-4D7747749EB3}"/>
                  </a:ext>
                  <a:ext uri="{C183D7F6-B498-43B3-948B-1728B52AA6E4}">
                    <adec:decorative xmlns:adec="http://schemas.microsoft.com/office/drawing/2017/decorative" val="1"/>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F21FC44F-F9D3-3338-5834-AE227FA7658A}"/>
                  </a:ext>
                  <a:ext uri="{C183D7F6-B498-43B3-948B-1728B52AA6E4}">
                    <adec:decorative xmlns:adec="http://schemas.microsoft.com/office/drawing/2017/decorative" val="1"/>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3">
            <a:extLst>
              <a:ext uri="{FF2B5EF4-FFF2-40B4-BE49-F238E27FC236}">
                <a16:creationId xmlns:a16="http://schemas.microsoft.com/office/drawing/2014/main" id="{66BF683B-87D6-6009-059D-0C79E531CDD2}"/>
              </a:ext>
            </a:extLst>
          </p:cNvPr>
          <p:cNvSpPr>
            <a:spLocks noGrp="1"/>
          </p:cNvSpPr>
          <p:nvPr>
            <p:ph sz="quarter" idx="10"/>
          </p:nvPr>
        </p:nvSpPr>
        <p:spPr>
          <a:xfrm>
            <a:off x="2090629" y="2901779"/>
            <a:ext cx="1549256" cy="1240340"/>
          </a:xfrm>
        </p:spPr>
        <p:txBody>
          <a:bodyPr/>
          <a:lstStyle/>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Agility</a:t>
            </a:r>
          </a:p>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Ship apps faster </a:t>
            </a:r>
          </a:p>
        </p:txBody>
      </p:sp>
      <p:grpSp>
        <p:nvGrpSpPr>
          <p:cNvPr id="9" name="Group 8">
            <a:extLst>
              <a:ext uri="{FF2B5EF4-FFF2-40B4-BE49-F238E27FC236}">
                <a16:creationId xmlns:a16="http://schemas.microsoft.com/office/drawing/2014/main" id="{E0234715-E294-A73A-EDE9-C69DFFB11789}"/>
              </a:ext>
              <a:ext uri="{C183D7F6-B498-43B3-948B-1728B52AA6E4}">
                <adec:decorative xmlns:adec="http://schemas.microsoft.com/office/drawing/2017/decorative" val="1"/>
              </a:ext>
            </a:extLst>
          </p:cNvPr>
          <p:cNvGrpSpPr/>
          <p:nvPr/>
        </p:nvGrpSpPr>
        <p:grpSpPr>
          <a:xfrm>
            <a:off x="4692839" y="2030222"/>
            <a:ext cx="650529" cy="650530"/>
            <a:chOff x="4673429" y="2833688"/>
            <a:chExt cx="663574" cy="663574"/>
          </a:xfrm>
        </p:grpSpPr>
        <p:sp>
          <p:nvSpPr>
            <p:cNvPr id="10" name="Oval 9">
              <a:extLst>
                <a:ext uri="{FF2B5EF4-FFF2-40B4-BE49-F238E27FC236}">
                  <a16:creationId xmlns:a16="http://schemas.microsoft.com/office/drawing/2014/main" id="{2B5CF906-480B-345F-4325-9105DAB624DA}"/>
                </a:ext>
                <a:ext uri="{C183D7F6-B498-43B3-948B-1728B52AA6E4}">
                  <adec:decorative xmlns:adec="http://schemas.microsoft.com/office/drawing/2017/decorative" val="1"/>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78B58D34-DC55-F5B6-998D-3E118A2AC14E}"/>
                </a:ext>
              </a:extLst>
            </p:cNvPr>
            <p:cNvGrpSpPr/>
            <p:nvPr/>
          </p:nvGrpSpPr>
          <p:grpSpPr>
            <a:xfrm>
              <a:off x="4818377" y="2970812"/>
              <a:ext cx="384175" cy="384175"/>
              <a:chOff x="3222625" y="3417888"/>
              <a:chExt cx="384175" cy="384175"/>
            </a:xfrm>
          </p:grpSpPr>
          <p:sp>
            <p:nvSpPr>
              <p:cNvPr id="12" name="Freeform 40">
                <a:extLst>
                  <a:ext uri="{FF2B5EF4-FFF2-40B4-BE49-F238E27FC236}">
                    <a16:creationId xmlns:a16="http://schemas.microsoft.com/office/drawing/2014/main" id="{ACDF388D-5FFF-005D-5160-56819F9B2B33}"/>
                  </a:ext>
                  <a:ext uri="{C183D7F6-B498-43B3-948B-1728B52AA6E4}">
                    <adec:decorative xmlns:adec="http://schemas.microsoft.com/office/drawing/2017/decorative" val="1"/>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Oval 41">
                <a:extLst>
                  <a:ext uri="{FF2B5EF4-FFF2-40B4-BE49-F238E27FC236}">
                    <a16:creationId xmlns:a16="http://schemas.microsoft.com/office/drawing/2014/main" id="{F73B9312-4D92-DC8F-557A-753DDFA3313C}"/>
                  </a:ext>
                  <a:ext uri="{C183D7F6-B498-43B3-948B-1728B52AA6E4}">
                    <adec:decorative xmlns:adec="http://schemas.microsoft.com/office/drawing/2017/decorative" val="1"/>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 name="Content Placeholder 5">
            <a:extLst>
              <a:ext uri="{FF2B5EF4-FFF2-40B4-BE49-F238E27FC236}">
                <a16:creationId xmlns:a16="http://schemas.microsoft.com/office/drawing/2014/main" id="{962A8FD0-7586-E344-A6E6-E647D7B51CD3}"/>
              </a:ext>
            </a:extLst>
          </p:cNvPr>
          <p:cNvSpPr>
            <a:spLocks noGrp="1"/>
          </p:cNvSpPr>
          <p:nvPr>
            <p:ph sz="quarter" idx="11"/>
          </p:nvPr>
        </p:nvSpPr>
        <p:spPr>
          <a:xfrm>
            <a:off x="4197370" y="2901779"/>
            <a:ext cx="1641475" cy="1240340"/>
          </a:xfrm>
        </p:spPr>
        <p:txBody>
          <a:bodyPr/>
          <a:lstStyle/>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Portability</a:t>
            </a:r>
          </a:p>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Easily move workloads </a:t>
            </a:r>
          </a:p>
        </p:txBody>
      </p:sp>
      <p:grpSp>
        <p:nvGrpSpPr>
          <p:cNvPr id="15" name="Group 14">
            <a:extLst>
              <a:ext uri="{FF2B5EF4-FFF2-40B4-BE49-F238E27FC236}">
                <a16:creationId xmlns:a16="http://schemas.microsoft.com/office/drawing/2014/main" id="{BB4582DE-534D-FC75-D40C-B0AC10362D02}"/>
              </a:ext>
              <a:ext uri="{C183D7F6-B498-43B3-948B-1728B52AA6E4}">
                <adec:decorative xmlns:adec="http://schemas.microsoft.com/office/drawing/2017/decorative" val="1"/>
              </a:ext>
            </a:extLst>
          </p:cNvPr>
          <p:cNvGrpSpPr/>
          <p:nvPr/>
        </p:nvGrpSpPr>
        <p:grpSpPr>
          <a:xfrm>
            <a:off x="6848625" y="2030222"/>
            <a:ext cx="650529" cy="650530"/>
            <a:chOff x="6702761" y="2833688"/>
            <a:chExt cx="663574" cy="663574"/>
          </a:xfrm>
        </p:grpSpPr>
        <p:sp>
          <p:nvSpPr>
            <p:cNvPr id="16" name="Oval 15">
              <a:extLst>
                <a:ext uri="{FF2B5EF4-FFF2-40B4-BE49-F238E27FC236}">
                  <a16:creationId xmlns:a16="http://schemas.microsoft.com/office/drawing/2014/main" id="{66FC815F-4911-9701-D45A-437FE744456B}"/>
                </a:ext>
                <a:ext uri="{C183D7F6-B498-43B3-948B-1728B52AA6E4}">
                  <adec:decorative xmlns:adec="http://schemas.microsoft.com/office/drawing/2017/decorative" val="1"/>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8C684A81-79D4-55BE-A9E1-E24F930323B4}"/>
                </a:ext>
              </a:extLst>
            </p:cNvPr>
            <p:cNvGrpSpPr/>
            <p:nvPr/>
          </p:nvGrpSpPr>
          <p:grpSpPr>
            <a:xfrm>
              <a:off x="6848890" y="2981267"/>
              <a:ext cx="371316" cy="368417"/>
              <a:chOff x="882651" y="963613"/>
              <a:chExt cx="812800" cy="806450"/>
            </a:xfrm>
          </p:grpSpPr>
          <p:sp>
            <p:nvSpPr>
              <p:cNvPr id="18" name="Freeform 14">
                <a:extLst>
                  <a:ext uri="{FF2B5EF4-FFF2-40B4-BE49-F238E27FC236}">
                    <a16:creationId xmlns:a16="http://schemas.microsoft.com/office/drawing/2014/main" id="{5BF63B0A-6B75-AB9F-E595-30430CAE09AC}"/>
                  </a:ext>
                  <a:ext uri="{C183D7F6-B498-43B3-948B-1728B52AA6E4}">
                    <adec:decorative xmlns:adec="http://schemas.microsoft.com/office/drawing/2017/decorative" val="1"/>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5">
                <a:extLst>
                  <a:ext uri="{FF2B5EF4-FFF2-40B4-BE49-F238E27FC236}">
                    <a16:creationId xmlns:a16="http://schemas.microsoft.com/office/drawing/2014/main" id="{9F245EE1-0A32-3588-645A-DAABE91E8232}"/>
                  </a:ext>
                  <a:ext uri="{C183D7F6-B498-43B3-948B-1728B52AA6E4}">
                    <adec:decorative xmlns:adec="http://schemas.microsoft.com/office/drawing/2017/decorative" val="1"/>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 name="Content Placeholder 6">
            <a:extLst>
              <a:ext uri="{FF2B5EF4-FFF2-40B4-BE49-F238E27FC236}">
                <a16:creationId xmlns:a16="http://schemas.microsoft.com/office/drawing/2014/main" id="{4DCBB575-DC74-BB58-60BD-7A1800C1DF45}"/>
              </a:ext>
            </a:extLst>
          </p:cNvPr>
          <p:cNvSpPr>
            <a:spLocks noGrp="1"/>
          </p:cNvSpPr>
          <p:nvPr>
            <p:ph sz="quarter" idx="12"/>
          </p:nvPr>
        </p:nvSpPr>
        <p:spPr>
          <a:xfrm>
            <a:off x="6324999" y="2901779"/>
            <a:ext cx="1697788" cy="1217148"/>
          </a:xfrm>
        </p:spPr>
        <p:txBody>
          <a:bodyPr/>
          <a:lstStyle/>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Density</a:t>
            </a:r>
          </a:p>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a:solidFill>
                  <a:srgbClr val="000000"/>
                </a:solidFill>
                <a:latin typeface="Segoe UI" panose="020B0502040204020203" pitchFamily="34" charset="0"/>
              </a:rPr>
              <a:t>Achieve resource efficiency</a:t>
            </a:r>
          </a:p>
        </p:txBody>
      </p:sp>
      <p:grpSp>
        <p:nvGrpSpPr>
          <p:cNvPr id="21" name="Group 20">
            <a:extLst>
              <a:ext uri="{FF2B5EF4-FFF2-40B4-BE49-F238E27FC236}">
                <a16:creationId xmlns:a16="http://schemas.microsoft.com/office/drawing/2014/main" id="{679F2895-D39D-44CB-F8FC-A55EF557292F}"/>
              </a:ext>
              <a:ext uri="{C183D7F6-B498-43B3-948B-1728B52AA6E4}">
                <adec:decorative xmlns:adec="http://schemas.microsoft.com/office/drawing/2017/decorative" val="1"/>
              </a:ext>
            </a:extLst>
          </p:cNvPr>
          <p:cNvGrpSpPr/>
          <p:nvPr/>
        </p:nvGrpSpPr>
        <p:grpSpPr>
          <a:xfrm>
            <a:off x="9004410" y="2030231"/>
            <a:ext cx="650529" cy="650521"/>
            <a:chOff x="8619412" y="2833688"/>
            <a:chExt cx="663574" cy="663565"/>
          </a:xfrm>
        </p:grpSpPr>
        <p:sp>
          <p:nvSpPr>
            <p:cNvPr id="22" name="Oval 21">
              <a:extLst>
                <a:ext uri="{FF2B5EF4-FFF2-40B4-BE49-F238E27FC236}">
                  <a16:creationId xmlns:a16="http://schemas.microsoft.com/office/drawing/2014/main" id="{A69AD91A-9907-1413-406A-BC85ED24E1A1}"/>
                </a:ext>
                <a:ext uri="{C183D7F6-B498-43B3-948B-1728B52AA6E4}">
                  <adec:decorative xmlns:adec="http://schemas.microsoft.com/office/drawing/2017/decorative" val="1"/>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3058DA07-19DF-DE0B-F243-40832A7A8416}"/>
                </a:ext>
              </a:extLst>
            </p:cNvPr>
            <p:cNvGrpSpPr/>
            <p:nvPr/>
          </p:nvGrpSpPr>
          <p:grpSpPr>
            <a:xfrm>
              <a:off x="8783877" y="2998499"/>
              <a:ext cx="334615" cy="333941"/>
              <a:chOff x="10067926" y="2455863"/>
              <a:chExt cx="795338" cy="793750"/>
            </a:xfrm>
          </p:grpSpPr>
          <p:sp>
            <p:nvSpPr>
              <p:cNvPr id="24" name="Line 19">
                <a:extLst>
                  <a:ext uri="{FF2B5EF4-FFF2-40B4-BE49-F238E27FC236}">
                    <a16:creationId xmlns:a16="http://schemas.microsoft.com/office/drawing/2014/main" id="{F182105D-1A4C-4955-9B59-EF059C65EB16}"/>
                  </a:ext>
                  <a:ext uri="{C183D7F6-B498-43B3-948B-1728B52AA6E4}">
                    <adec:decorative xmlns:adec="http://schemas.microsoft.com/office/drawing/2017/decorative" val="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20">
                <a:extLst>
                  <a:ext uri="{FF2B5EF4-FFF2-40B4-BE49-F238E27FC236}">
                    <a16:creationId xmlns:a16="http://schemas.microsoft.com/office/drawing/2014/main" id="{B9080330-DE64-9C9E-F2D8-D46BC76418E6}"/>
                  </a:ext>
                  <a:ext uri="{C183D7F6-B498-43B3-948B-1728B52AA6E4}">
                    <adec:decorative xmlns:adec="http://schemas.microsoft.com/office/drawing/2017/decorative" val="1"/>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1">
                <a:extLst>
                  <a:ext uri="{FF2B5EF4-FFF2-40B4-BE49-F238E27FC236}">
                    <a16:creationId xmlns:a16="http://schemas.microsoft.com/office/drawing/2014/main" id="{EB9D7CB4-2620-2A2B-8B45-140AEF74B3EB}"/>
                  </a:ext>
                  <a:ext uri="{C183D7F6-B498-43B3-948B-1728B52AA6E4}">
                    <adec:decorative xmlns:adec="http://schemas.microsoft.com/office/drawing/2017/decorative" val="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7" name="Content Placeholder 7">
            <a:extLst>
              <a:ext uri="{FF2B5EF4-FFF2-40B4-BE49-F238E27FC236}">
                <a16:creationId xmlns:a16="http://schemas.microsoft.com/office/drawing/2014/main" id="{6C606A35-48C6-2720-F801-E7C75DAD7F13}"/>
              </a:ext>
            </a:extLst>
          </p:cNvPr>
          <p:cNvSpPr txBox="1">
            <a:spLocks/>
          </p:cNvSpPr>
          <p:nvPr/>
        </p:nvSpPr>
        <p:spPr>
          <a:xfrm>
            <a:off x="8567666" y="2901779"/>
            <a:ext cx="1524000" cy="12403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spcAft>
                <a:spcPts val="588"/>
              </a:spcAft>
              <a:buSzTx/>
              <a:buFont typeface="Wingdings" panose="05000000000000000000" pitchFamily="2" charset="2"/>
              <a:buNone/>
              <a:defRPr/>
            </a:pPr>
            <a:r>
              <a:rPr lang="en-US" sz="1765">
                <a:solidFill>
                  <a:srgbClr val="000000"/>
                </a:solidFill>
                <a:latin typeface="Segoe UI" panose="020B0502040204020203" pitchFamily="34" charset="0"/>
              </a:rPr>
              <a:t>Rapid scale</a:t>
            </a:r>
          </a:p>
          <a:p>
            <a:pPr marL="0" indent="0" algn="ctr" defTabSz="914400">
              <a:spcBef>
                <a:spcPts val="0"/>
              </a:spcBef>
              <a:spcAft>
                <a:spcPts val="588"/>
              </a:spcAft>
              <a:buSzTx/>
              <a:buFont typeface="Wingdings" panose="05000000000000000000" pitchFamily="2" charset="2"/>
              <a:buNone/>
              <a:defRPr/>
            </a:pPr>
            <a:r>
              <a:rPr lang="en-US" sz="1765">
                <a:solidFill>
                  <a:srgbClr val="000000"/>
                </a:solidFill>
                <a:latin typeface="Segoe UI" panose="020B0502040204020203" pitchFamily="34" charset="0"/>
              </a:rPr>
              <a:t>+</a:t>
            </a:r>
          </a:p>
          <a:p>
            <a:pPr marL="0" indent="0" algn="ctr" defTabSz="914400">
              <a:spcBef>
                <a:spcPts val="0"/>
              </a:spcBef>
              <a:spcAft>
                <a:spcPts val="588"/>
              </a:spcAft>
              <a:buSzTx/>
              <a:buFont typeface="Wingdings" panose="05000000000000000000" pitchFamily="2" charset="2"/>
              <a:buNone/>
              <a:defRPr/>
            </a:pPr>
            <a:r>
              <a:rPr lang="en-US" sz="1765">
                <a:solidFill>
                  <a:srgbClr val="000000"/>
                </a:solidFill>
                <a:latin typeface="Segoe UI" panose="020B0502040204020203" pitchFamily="34" charset="0"/>
              </a:rPr>
              <a:t>Scale easily to meet demand </a:t>
            </a:r>
          </a:p>
        </p:txBody>
      </p:sp>
    </p:spTree>
    <p:extLst>
      <p:ext uri="{BB962C8B-B14F-4D97-AF65-F5344CB8AC3E}">
        <p14:creationId xmlns:p14="http://schemas.microsoft.com/office/powerpoint/2010/main" val="20801786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7E0B-DED9-101E-6B52-A760DE5984F6}"/>
              </a:ext>
            </a:extLst>
          </p:cNvPr>
          <p:cNvSpPr>
            <a:spLocks noGrp="1"/>
          </p:cNvSpPr>
          <p:nvPr>
            <p:ph type="title"/>
          </p:nvPr>
        </p:nvSpPr>
        <p:spPr>
          <a:xfrm>
            <a:off x="303587" y="258265"/>
            <a:ext cx="4641909" cy="423193"/>
          </a:xfrm>
        </p:spPr>
        <p:txBody>
          <a:bodyPr anchor="ctr"/>
          <a:lstStyle/>
          <a:p>
            <a:pPr algn="l"/>
            <a:r>
              <a:rPr lang="en-US" sz="2750" b="0" i="0">
                <a:solidFill>
                  <a:schemeClr val="bg1"/>
                </a:solidFill>
                <a:effectLst/>
              </a:rPr>
              <a:t>Containerized applications</a:t>
            </a:r>
          </a:p>
        </p:txBody>
      </p:sp>
      <p:grpSp>
        <p:nvGrpSpPr>
          <p:cNvPr id="3" name="Group 2" descr="A circular diagram showing percentage by 2022.">
            <a:extLst>
              <a:ext uri="{FF2B5EF4-FFF2-40B4-BE49-F238E27FC236}">
                <a16:creationId xmlns:a16="http://schemas.microsoft.com/office/drawing/2014/main" id="{40E8DE1D-0FBF-E874-5EFD-0C7EE9B88950}"/>
              </a:ext>
            </a:extLst>
          </p:cNvPr>
          <p:cNvGrpSpPr/>
          <p:nvPr/>
        </p:nvGrpSpPr>
        <p:grpSpPr>
          <a:xfrm>
            <a:off x="3317418" y="681458"/>
            <a:ext cx="5557165" cy="5495084"/>
            <a:chOff x="3317418" y="681458"/>
            <a:chExt cx="5557165" cy="5495084"/>
          </a:xfrm>
        </p:grpSpPr>
        <p:sp>
          <p:nvSpPr>
            <p:cNvPr id="4" name="TextBox 3">
              <a:extLst>
                <a:ext uri="{FF2B5EF4-FFF2-40B4-BE49-F238E27FC236}">
                  <a16:creationId xmlns:a16="http://schemas.microsoft.com/office/drawing/2014/main" id="{4DC2A795-758D-5825-025B-B5C1B71FCF70}"/>
                </a:ext>
                <a:ext uri="{C183D7F6-B498-43B3-948B-1728B52AA6E4}">
                  <adec:decorative xmlns:adec="http://schemas.microsoft.com/office/drawing/2017/decorative" val="1"/>
                </a:ext>
              </a:extLst>
            </p:cNvPr>
            <p:cNvSpPr txBox="1"/>
            <p:nvPr/>
          </p:nvSpPr>
          <p:spPr>
            <a:xfrm rot="2577468">
              <a:off x="7520609" y="1031422"/>
              <a:ext cx="1353974" cy="561131"/>
            </a:xfrm>
            <a:prstGeom prst="rect">
              <a:avLst/>
            </a:prstGeom>
            <a:solidFill>
              <a:schemeClr val="bg1"/>
            </a:solid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By 2022</a:t>
              </a:r>
            </a:p>
          </p:txBody>
        </p:sp>
        <p:grpSp>
          <p:nvGrpSpPr>
            <p:cNvPr id="5" name="Group 4">
              <a:extLst>
                <a:ext uri="{FF2B5EF4-FFF2-40B4-BE49-F238E27FC236}">
                  <a16:creationId xmlns:a16="http://schemas.microsoft.com/office/drawing/2014/main" id="{9F4B786A-DA15-8596-8BD7-CE69F2BEBA02}"/>
                </a:ext>
                <a:ext uri="{C183D7F6-B498-43B3-948B-1728B52AA6E4}">
                  <adec:decorative xmlns:adec="http://schemas.microsoft.com/office/drawing/2017/decorative" val="1"/>
                </a:ext>
              </a:extLst>
            </p:cNvPr>
            <p:cNvGrpSpPr/>
            <p:nvPr/>
          </p:nvGrpSpPr>
          <p:grpSpPr>
            <a:xfrm>
              <a:off x="3317418" y="681458"/>
              <a:ext cx="5495084" cy="5495084"/>
              <a:chOff x="3383938" y="694626"/>
              <a:chExt cx="5605272" cy="5605272"/>
            </a:xfrm>
          </p:grpSpPr>
          <p:sp>
            <p:nvSpPr>
              <p:cNvPr id="6" name="Oval 5">
                <a:extLst>
                  <a:ext uri="{FF2B5EF4-FFF2-40B4-BE49-F238E27FC236}">
                    <a16:creationId xmlns:a16="http://schemas.microsoft.com/office/drawing/2014/main" id="{7F95007C-AE84-6356-FE8E-AF72FE745FEE}"/>
                  </a:ext>
                  <a:ext uri="{C183D7F6-B498-43B3-948B-1728B52AA6E4}">
                    <adec:decorative xmlns:adec="http://schemas.microsoft.com/office/drawing/2017/decorative" val="1"/>
                  </a:ext>
                </a:extLst>
              </p:cNvPr>
              <p:cNvSpPr/>
              <p:nvPr/>
            </p:nvSpPr>
            <p:spPr bwMode="auto">
              <a:xfrm>
                <a:off x="3383938" y="694626"/>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c 6">
                <a:extLst>
                  <a:ext uri="{FF2B5EF4-FFF2-40B4-BE49-F238E27FC236}">
                    <a16:creationId xmlns:a16="http://schemas.microsoft.com/office/drawing/2014/main" id="{6F5F0FF3-2839-9D8C-946E-893B4431F7C4}"/>
                  </a:ext>
                  <a:ext uri="{C183D7F6-B498-43B3-948B-1728B52AA6E4}">
                    <adec:decorative xmlns:adec="http://schemas.microsoft.com/office/drawing/2017/decorative" val="1"/>
                  </a:ext>
                </a:extLst>
              </p:cNvPr>
              <p:cNvSpPr/>
              <p:nvPr/>
            </p:nvSpPr>
            <p:spPr>
              <a:xfrm>
                <a:off x="3383938" y="694626"/>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6">
            <a:extLst>
              <a:ext uri="{FF2B5EF4-FFF2-40B4-BE49-F238E27FC236}">
                <a16:creationId xmlns:a16="http://schemas.microsoft.com/office/drawing/2014/main" id="{4528EFB8-BDF4-6B32-B9AE-BD124E656A0C}"/>
              </a:ext>
            </a:extLst>
          </p:cNvPr>
          <p:cNvSpPr txBox="1">
            <a:spLocks/>
          </p:cNvSpPr>
          <p:nvPr/>
        </p:nvSpPr>
        <p:spPr>
          <a:xfrm>
            <a:off x="4456121" y="2166672"/>
            <a:ext cx="978751" cy="8375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14">
              <a:spcBef>
                <a:spcPts val="0"/>
              </a:spcBef>
              <a:buSzTx/>
              <a:buFont typeface="Wingdings" panose="05000000000000000000" pitchFamily="2" charset="2"/>
              <a:buNone/>
              <a:defRPr/>
            </a:pPr>
            <a:r>
              <a:rPr lang="en-US" sz="7840">
                <a:solidFill>
                  <a:srgbClr val="0078D3"/>
                </a:solidFill>
                <a:latin typeface="Segoe UI Semibold" panose="020B0702040204020203" pitchFamily="34" charset="0"/>
                <a:cs typeface="Segoe UI Semibold" panose="020B0702040204020203" pitchFamily="34" charset="0"/>
              </a:rPr>
              <a:t>&gt;</a:t>
            </a:r>
            <a:endParaRPr lang="en-US" sz="11271">
              <a:solidFill>
                <a:srgbClr val="0078D3"/>
              </a:solidFill>
              <a:latin typeface="Segoe UI Semibold" panose="020B0702040204020203" pitchFamily="34" charset="0"/>
              <a:cs typeface="Segoe UI Semibold" panose="020B0702040204020203" pitchFamily="34" charset="0"/>
            </a:endParaRPr>
          </a:p>
        </p:txBody>
      </p:sp>
      <p:sp>
        <p:nvSpPr>
          <p:cNvPr id="9" name="Content Placeholder 12">
            <a:extLst>
              <a:ext uri="{FF2B5EF4-FFF2-40B4-BE49-F238E27FC236}">
                <a16:creationId xmlns:a16="http://schemas.microsoft.com/office/drawing/2014/main" id="{2A7F5FB2-8516-F1E0-466D-9D27E4B9105F}"/>
              </a:ext>
            </a:extLst>
          </p:cNvPr>
          <p:cNvSpPr txBox="1">
            <a:spLocks/>
          </p:cNvSpPr>
          <p:nvPr/>
        </p:nvSpPr>
        <p:spPr>
          <a:xfrm>
            <a:off x="5008033" y="1751537"/>
            <a:ext cx="1916113" cy="17344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14">
              <a:spcBef>
                <a:spcPts val="0"/>
              </a:spcBef>
              <a:buSzTx/>
              <a:buFont typeface="Wingdings" panose="05000000000000000000" pitchFamily="2" charset="2"/>
              <a:buNone/>
              <a:defRPr/>
            </a:pPr>
            <a:r>
              <a:rPr lang="en-US" sz="11271">
                <a:solidFill>
                  <a:srgbClr val="0078D3"/>
                </a:solidFill>
                <a:latin typeface="Segoe UI Semibold" panose="020B0702040204020203" pitchFamily="34" charset="0"/>
                <a:cs typeface="Segoe UI Semibold" panose="020B0702040204020203" pitchFamily="34" charset="0"/>
              </a:rPr>
              <a:t>75</a:t>
            </a:r>
          </a:p>
        </p:txBody>
      </p:sp>
      <p:sp>
        <p:nvSpPr>
          <p:cNvPr id="10" name="Content Placeholder 13">
            <a:extLst>
              <a:ext uri="{FF2B5EF4-FFF2-40B4-BE49-F238E27FC236}">
                <a16:creationId xmlns:a16="http://schemas.microsoft.com/office/drawing/2014/main" id="{B1A49ECB-6B57-0950-2F6A-CC9127E40FEF}"/>
              </a:ext>
            </a:extLst>
          </p:cNvPr>
          <p:cNvSpPr txBox="1">
            <a:spLocks/>
          </p:cNvSpPr>
          <p:nvPr/>
        </p:nvSpPr>
        <p:spPr>
          <a:xfrm>
            <a:off x="6463987" y="2167829"/>
            <a:ext cx="1443748" cy="12602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14">
              <a:spcBef>
                <a:spcPts val="0"/>
              </a:spcBef>
              <a:buSzTx/>
              <a:buFont typeface="Wingdings" panose="05000000000000000000" pitchFamily="2" charset="2"/>
              <a:buNone/>
              <a:defRPr/>
            </a:pPr>
            <a:r>
              <a:rPr lang="en-US" sz="7840">
                <a:solidFill>
                  <a:srgbClr val="0078D3"/>
                </a:solidFill>
                <a:latin typeface="Segoe UI Semibold" panose="020B0702040204020203" pitchFamily="34" charset="0"/>
                <a:cs typeface="Segoe UI Semibold" panose="020B0702040204020203" pitchFamily="34" charset="0"/>
              </a:rPr>
              <a:t>%</a:t>
            </a:r>
            <a:endParaRPr lang="en-US" sz="11271">
              <a:solidFill>
                <a:srgbClr val="0078D3"/>
              </a:solidFill>
              <a:latin typeface="Segoe UI Semibold" panose="020B0702040204020203" pitchFamily="34" charset="0"/>
              <a:cs typeface="Segoe UI Semibold" panose="020B0702040204020203" pitchFamily="34" charset="0"/>
            </a:endParaRPr>
          </a:p>
        </p:txBody>
      </p:sp>
      <p:sp>
        <p:nvSpPr>
          <p:cNvPr id="11" name="Content Placeholder 15">
            <a:extLst>
              <a:ext uri="{FF2B5EF4-FFF2-40B4-BE49-F238E27FC236}">
                <a16:creationId xmlns:a16="http://schemas.microsoft.com/office/drawing/2014/main" id="{FF71A67A-EA8D-461C-3DFD-842FB3A99478}"/>
              </a:ext>
            </a:extLst>
          </p:cNvPr>
          <p:cNvSpPr txBox="1">
            <a:spLocks/>
          </p:cNvSpPr>
          <p:nvPr/>
        </p:nvSpPr>
        <p:spPr>
          <a:xfrm>
            <a:off x="4435594" y="3667273"/>
            <a:ext cx="3258732" cy="9624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14">
              <a:spcBef>
                <a:spcPts val="0"/>
              </a:spcBef>
              <a:buSzTx/>
              <a:buFont typeface="Wingdings" panose="05000000000000000000" pitchFamily="2" charset="2"/>
              <a:buNone/>
              <a:defRPr/>
            </a:pPr>
            <a:r>
              <a:rPr lang="en-US" sz="1961">
                <a:solidFill>
                  <a:prstClr val="black"/>
                </a:solidFill>
                <a:latin typeface="Segoe UI" panose="020B0502040204020203" pitchFamily="34" charset="0"/>
              </a:rPr>
              <a:t>of global organizations will be </a:t>
            </a:r>
            <a:r>
              <a:rPr lang="en-US" sz="1961">
                <a:solidFill>
                  <a:srgbClr val="0078D3"/>
                </a:solidFill>
                <a:latin typeface="Segoe UI Semibold" panose="020B0702040204020203" pitchFamily="34" charset="0"/>
                <a:cs typeface="Segoe UI Semibold" panose="020B0702040204020203" pitchFamily="34" charset="0"/>
              </a:rPr>
              <a:t>running containerized applications</a:t>
            </a:r>
            <a:r>
              <a:rPr lang="en-US" sz="1961">
                <a:solidFill>
                  <a:prstClr val="black"/>
                </a:solidFill>
                <a:latin typeface="Segoe UI" panose="020B0502040204020203" pitchFamily="34" charset="0"/>
              </a:rPr>
              <a:t> in production</a:t>
            </a:r>
            <a:r>
              <a:rPr lang="en-US" sz="1961" baseline="30000">
                <a:solidFill>
                  <a:prstClr val="black"/>
                </a:solidFill>
                <a:latin typeface="Segoe UI" panose="020B0502040204020203" pitchFamily="34" charset="0"/>
              </a:rPr>
              <a:t>1</a:t>
            </a:r>
          </a:p>
        </p:txBody>
      </p:sp>
      <p:sp>
        <p:nvSpPr>
          <p:cNvPr id="12" name="Content Placeholder 17">
            <a:extLst>
              <a:ext uri="{FF2B5EF4-FFF2-40B4-BE49-F238E27FC236}">
                <a16:creationId xmlns:a16="http://schemas.microsoft.com/office/drawing/2014/main" id="{1A41B82D-573E-909A-A031-37D4491C590D}"/>
              </a:ext>
            </a:extLst>
          </p:cNvPr>
          <p:cNvSpPr txBox="1">
            <a:spLocks/>
          </p:cNvSpPr>
          <p:nvPr/>
        </p:nvSpPr>
        <p:spPr>
          <a:xfrm>
            <a:off x="11271968" y="6566085"/>
            <a:ext cx="766675" cy="2285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39">
              <a:spcBef>
                <a:spcPts val="0"/>
              </a:spcBef>
              <a:spcAft>
                <a:spcPts val="588"/>
              </a:spcAft>
              <a:buSzTx/>
              <a:buFont typeface="Wingdings" panose="05000000000000000000" pitchFamily="2" charset="2"/>
              <a:buNone/>
              <a:defRPr/>
            </a:pPr>
            <a:r>
              <a:rPr lang="en-US" sz="980" baseline="30000">
                <a:solidFill>
                  <a:srgbClr val="3C3C41"/>
                </a:solidFill>
                <a:cs typeface="Segoe UI Light" panose="020B0502040204020203" pitchFamily="34" charset="0"/>
              </a:rPr>
              <a:t>1</a:t>
            </a:r>
            <a:r>
              <a:rPr lang="en-US" sz="980">
                <a:solidFill>
                  <a:srgbClr val="3C3C41"/>
                </a:solidFill>
                <a:cs typeface="Segoe UI Light" panose="020B0502040204020203" pitchFamily="34" charset="0"/>
              </a:rPr>
              <a:t>Gartner.</a:t>
            </a:r>
          </a:p>
        </p:txBody>
      </p:sp>
    </p:spTree>
    <p:extLst>
      <p:ext uri="{BB962C8B-B14F-4D97-AF65-F5344CB8AC3E}">
        <p14:creationId xmlns:p14="http://schemas.microsoft.com/office/powerpoint/2010/main" val="413132584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6DE1ABC-AF15-FA03-9A85-D75243C9E609}"/>
              </a:ext>
            </a:extLst>
          </p:cNvPr>
          <p:cNvSpPr>
            <a:spLocks noGrp="1"/>
          </p:cNvSpPr>
          <p:nvPr>
            <p:ph type="title"/>
          </p:nvPr>
        </p:nvSpPr>
        <p:spPr>
          <a:xfrm>
            <a:off x="455995" y="596463"/>
            <a:ext cx="11563350" cy="430887"/>
          </a:xfrm>
        </p:spPr>
        <p:txBody>
          <a:bodyPr/>
          <a:lstStyle/>
          <a:p>
            <a:r>
              <a:rPr lang="en-US" sz="2750"/>
              <a:t>Azure Kubernetes Service (AKS) support for Windows Server Containers</a:t>
            </a:r>
          </a:p>
        </p:txBody>
      </p:sp>
      <p:sp>
        <p:nvSpPr>
          <p:cNvPr id="3" name="Content Placeholder 1">
            <a:extLst>
              <a:ext uri="{FF2B5EF4-FFF2-40B4-BE49-F238E27FC236}">
                <a16:creationId xmlns:a16="http://schemas.microsoft.com/office/drawing/2014/main" id="{2E75FF2D-1B7D-C0F9-2C2B-4F6BACED5AF2}"/>
              </a:ext>
            </a:extLst>
          </p:cNvPr>
          <p:cNvSpPr>
            <a:spLocks noGrp="1"/>
          </p:cNvSpPr>
          <p:nvPr>
            <p:ph sz="quarter" idx="10"/>
          </p:nvPr>
        </p:nvSpPr>
        <p:spPr>
          <a:xfrm>
            <a:off x="455995" y="1013431"/>
            <a:ext cx="11169733" cy="693970"/>
          </a:xfrm>
        </p:spPr>
        <p:txBody>
          <a:bodyPr/>
          <a:lstStyle/>
          <a:p>
            <a:pPr marL="0" lvl="0" indent="0" defTabSz="914400">
              <a:spcBef>
                <a:spcPts val="0"/>
              </a:spcBef>
              <a:buSzTx/>
              <a:buNone/>
              <a:tabLst>
                <a:tab pos="456908" algn="l"/>
              </a:tabLst>
              <a:defRPr/>
            </a:pPr>
            <a:r>
              <a:rPr lang="en-US" sz="1961">
                <a:solidFill>
                  <a:srgbClr val="000000"/>
                </a:solidFill>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4" name="Content Placeholder 3">
            <a:extLst>
              <a:ext uri="{FF2B5EF4-FFF2-40B4-BE49-F238E27FC236}">
                <a16:creationId xmlns:a16="http://schemas.microsoft.com/office/drawing/2014/main" id="{896AFC20-E7E3-E18D-9C02-EB19C6206D6A}"/>
              </a:ext>
            </a:extLst>
          </p:cNvPr>
          <p:cNvSpPr>
            <a:spLocks noGrp="1"/>
          </p:cNvSpPr>
          <p:nvPr>
            <p:ph sz="quarter" idx="11"/>
          </p:nvPr>
        </p:nvSpPr>
        <p:spPr>
          <a:xfrm>
            <a:off x="358331" y="2687979"/>
            <a:ext cx="5116781" cy="2923877"/>
          </a:xfrm>
        </p:spPr>
        <p:txBody>
          <a:bodyPr/>
          <a:lstStyle/>
          <a:p>
            <a:pPr marL="268916" lvl="0" indent="-268916">
              <a:spcBef>
                <a:spcPct val="0"/>
              </a:spcBef>
              <a:spcAft>
                <a:spcPts val="1765"/>
              </a:spcAft>
              <a:buSzTx/>
              <a:buFont typeface="Arial" panose="020B0604020202020204" pitchFamily="34" charset="0"/>
              <a:buChar char="•"/>
              <a:defRPr/>
            </a:pPr>
            <a:r>
              <a:rPr lang="en-US" sz="2000">
                <a:ln w="3175">
                  <a:noFill/>
                </a:ln>
                <a:solidFill>
                  <a:srgbClr val="000000"/>
                </a:solidFill>
                <a:latin typeface="Segoe UI" panose="020B0502040204020203" pitchFamily="34" charset="0"/>
              </a:rPr>
              <a:t>Lift and shift Windows applications to run on AKS </a:t>
            </a:r>
          </a:p>
          <a:p>
            <a:pPr marL="268916" lvl="0" indent="-268916">
              <a:spcBef>
                <a:spcPct val="0"/>
              </a:spcBef>
              <a:spcAft>
                <a:spcPts val="1765"/>
              </a:spcAft>
              <a:buSzTx/>
              <a:buFont typeface="Arial" panose="020B0604020202020204" pitchFamily="34" charset="0"/>
              <a:buChar char="•"/>
              <a:defRPr/>
            </a:pPr>
            <a:r>
              <a:rPr lang="en-US" sz="2000">
                <a:ln w="3175">
                  <a:noFill/>
                </a:ln>
                <a:solidFill>
                  <a:srgbClr val="000000"/>
                </a:solidFill>
                <a:latin typeface="Segoe UI" panose="020B0502040204020203" pitchFamily="34" charset="0"/>
              </a:rPr>
              <a:t>Seamlessly manage Windows and Linux applications through a single unified API </a:t>
            </a:r>
          </a:p>
          <a:p>
            <a:pPr marL="268916" lvl="0" indent="-268916">
              <a:spcBef>
                <a:spcPct val="0"/>
              </a:spcBef>
              <a:spcAft>
                <a:spcPts val="1765"/>
              </a:spcAft>
              <a:buSzTx/>
              <a:buFont typeface="Arial" panose="020B0604020202020204" pitchFamily="34" charset="0"/>
              <a:buChar char="•"/>
              <a:defRPr/>
            </a:pPr>
            <a:r>
              <a:rPr lang="en-US" sz="2000">
                <a:ln w="3175">
                  <a:noFill/>
                </a:ln>
                <a:solidFill>
                  <a:srgbClr val="000000"/>
                </a:solidFill>
                <a:latin typeface="Segoe UI" panose="020B0502040204020203" pitchFamily="34" charset="0"/>
              </a:rPr>
              <a:t>Mix Windows and Linux applications </a:t>
            </a:r>
            <a:br>
              <a:rPr lang="en-US" sz="2000">
                <a:ln w="3175">
                  <a:noFill/>
                </a:ln>
                <a:solidFill>
                  <a:srgbClr val="000000"/>
                </a:solidFill>
                <a:latin typeface="Segoe UI" panose="020B0502040204020203" pitchFamily="34" charset="0"/>
              </a:rPr>
            </a:br>
            <a:r>
              <a:rPr lang="en-US" sz="2000">
                <a:ln w="3175">
                  <a:noFill/>
                </a:ln>
                <a:solidFill>
                  <a:srgbClr val="000000"/>
                </a:solidFill>
                <a:latin typeface="Segoe UI" panose="020B0502040204020203" pitchFamily="34" charset="0"/>
              </a:rPr>
              <a:t>in the same Kubernetes cluster—with consistent monitoring experience and deployment pipelines </a:t>
            </a:r>
          </a:p>
        </p:txBody>
      </p:sp>
      <p:sp>
        <p:nvSpPr>
          <p:cNvPr id="5" name="Freeform: Shape 4">
            <a:extLst>
              <a:ext uri="{FF2B5EF4-FFF2-40B4-BE49-F238E27FC236}">
                <a16:creationId xmlns:a16="http://schemas.microsoft.com/office/drawing/2014/main" id="{49EB11ED-150A-845F-A6BD-600B2EEEC156}"/>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4A84BA4-62B7-1D2D-67D8-83ADD4FEDBC3}"/>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4" descr="Linux logo">
            <a:extLst>
              <a:ext uri="{FF2B5EF4-FFF2-40B4-BE49-F238E27FC236}">
                <a16:creationId xmlns:a16="http://schemas.microsoft.com/office/drawing/2014/main" id="{669E708C-B2F5-85BD-31AD-EFEB260152CA}"/>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614" y="4149918"/>
            <a:ext cx="1654228" cy="165422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8" name="Freeform: Shape 7" descr="Windows logo">
            <a:extLst>
              <a:ext uri="{FF2B5EF4-FFF2-40B4-BE49-F238E27FC236}">
                <a16:creationId xmlns:a16="http://schemas.microsoft.com/office/drawing/2014/main" id="{91F209F0-D9EB-0BE1-4A1E-4CF86DBE4D72}"/>
              </a:ext>
              <a:ext uri="{C183D7F6-B498-43B3-948B-1728B52AA6E4}">
                <adec:decorative xmlns:adec="http://schemas.microsoft.com/office/drawing/2017/decorative" val="0"/>
              </a:ext>
            </a:extLst>
          </p:cNvPr>
          <p:cNvSpPr/>
          <p:nvPr/>
        </p:nvSpPr>
        <p:spPr bwMode="auto">
          <a:xfrm>
            <a:off x="6183762" y="3332259"/>
            <a:ext cx="1234102" cy="1228976"/>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50381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5"/>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032CC-44BD-F521-4590-89F9232F379B}"/>
              </a:ext>
            </a:extLst>
          </p:cNvPr>
          <p:cNvSpPr txBox="1">
            <a:spLocks noGrp="1"/>
          </p:cNvSpPr>
          <p:nvPr>
            <p:ph type="title"/>
          </p:nvPr>
        </p:nvSpPr>
        <p:spPr>
          <a:xfrm>
            <a:off x="599864" y="2316143"/>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a:noFill/>
                </a:ln>
                <a:solidFill>
                  <a:srgbClr val="0070C0"/>
                </a:solidFill>
                <a:effectLst/>
                <a:uLnTx/>
                <a:uFillTx/>
                <a:latin typeface="+mj-lt"/>
                <a:ea typeface="+mn-ea"/>
                <a:cs typeface="Segoe UI Semibold" panose="020B0702040204020203" pitchFamily="34" charset="0"/>
              </a:rPr>
              <a:t>Azure </a:t>
            </a:r>
            <a:r>
              <a:rPr lang="en-US" sz="4000">
                <a:ln>
                  <a:noFill/>
                </a:ln>
                <a:solidFill>
                  <a:srgbClr val="0070C0"/>
                </a:solidFill>
                <a:cs typeface="Segoe UI Semibold" panose="020B0702040204020203" pitchFamily="34" charset="0"/>
              </a:rPr>
              <a:t>Migrate: </a:t>
            </a:r>
            <a:r>
              <a:rPr kumimoji="0" lang="en-US" sz="4000" b="0" i="0" u="none" strike="noStrike" kern="1200" cap="none" spc="-50" normalizeH="0" baseline="0" noProof="0">
                <a:ln>
                  <a:noFill/>
                </a:ln>
                <a:solidFill>
                  <a:srgbClr val="0070C0"/>
                </a:solidFill>
                <a:effectLst/>
                <a:uLnTx/>
                <a:uFillTx/>
                <a:latin typeface="+mj-lt"/>
                <a:ea typeface="+mn-ea"/>
                <a:cs typeface="Segoe UI Semibold" panose="020B0702040204020203" pitchFamily="34" charset="0"/>
              </a:rPr>
              <a:t>App Containerization Tool</a:t>
            </a:r>
            <a:r>
              <a:rPr kumimoji="0" lang="en-US" sz="4000" b="0" i="0" u="none" strike="noStrike" kern="1200" cap="none" spc="-50" normalizeH="0" noProof="0">
                <a:ln>
                  <a:noFill/>
                </a:ln>
                <a:solidFill>
                  <a:srgbClr val="0070C0"/>
                </a:solidFill>
                <a:effectLst/>
                <a:uLnTx/>
                <a:uFillTx/>
                <a:latin typeface="+mj-lt"/>
                <a:ea typeface="+mn-ea"/>
                <a:cs typeface="Segoe UI Semibold" panose="020B0702040204020203" pitchFamily="34" charset="0"/>
              </a:rPr>
              <a:t> </a:t>
            </a:r>
            <a:endParaRPr kumimoji="0" lang="en-US" sz="4000" b="0" i="0" u="none" strike="noStrike" kern="1200" cap="none" spc="-50" normalizeH="0" baseline="0" noProof="0">
              <a:ln>
                <a:noFill/>
              </a:ln>
              <a:solidFill>
                <a:srgbClr val="0070C0"/>
              </a:solidFill>
              <a:effectLst/>
              <a:uLnTx/>
              <a:uFillTx/>
              <a:latin typeface="+mj-lt"/>
              <a:ea typeface="+mn-ea"/>
              <a:cs typeface="Segoe UI Semibold" panose="020B0702040204020203" pitchFamily="34" charset="0"/>
            </a:endParaRPr>
          </a:p>
        </p:txBody>
      </p:sp>
      <p:sp>
        <p:nvSpPr>
          <p:cNvPr id="3" name="Rectangle: Rounded Corners 2">
            <a:extLst>
              <a:ext uri="{FF2B5EF4-FFF2-40B4-BE49-F238E27FC236}">
                <a16:creationId xmlns:a16="http://schemas.microsoft.com/office/drawing/2014/main" id="{7A334304-0E68-115B-25D9-74D88C62A64F}"/>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 name="Content Placeholder 1">
            <a:extLst>
              <a:ext uri="{FF2B5EF4-FFF2-40B4-BE49-F238E27FC236}">
                <a16:creationId xmlns:a16="http://schemas.microsoft.com/office/drawing/2014/main" id="{4D9852AB-88F9-E7D7-59AC-47904191F151}"/>
              </a:ext>
            </a:extLst>
          </p:cNvPr>
          <p:cNvSpPr>
            <a:spLocks noGrp="1"/>
          </p:cNvSpPr>
          <p:nvPr>
            <p:ph sz="quarter" idx="10"/>
          </p:nvPr>
        </p:nvSpPr>
        <p:spPr>
          <a:xfrm>
            <a:off x="714504" y="1794909"/>
            <a:ext cx="963475" cy="183669"/>
          </a:xfrm>
        </p:spPr>
        <p:txBody>
          <a:bodyPr/>
          <a:lstStyle/>
          <a:p>
            <a:pPr marL="0" lvl="0" indent="0" algn="ctr" defTabSz="932472" fontAlgn="base">
              <a:spcBef>
                <a:spcPct val="0"/>
              </a:spcBef>
              <a:spcAft>
                <a:spcPct val="0"/>
              </a:spcAft>
              <a:buSzTx/>
              <a:buNone/>
              <a:defRPr/>
            </a:pPr>
            <a:r>
              <a:rPr lang="en-US" sz="1400" b="1">
                <a:solidFill>
                  <a:srgbClr val="000000"/>
                </a:solidFill>
                <a:cs typeface="Segoe UI Semibold" panose="020B0702040204020203" pitchFamily="34" charset="0"/>
              </a:rPr>
              <a:t>PREVIEW</a:t>
            </a:r>
          </a:p>
        </p:txBody>
      </p:sp>
      <p:sp>
        <p:nvSpPr>
          <p:cNvPr id="5" name="Content Placeholder 2">
            <a:extLst>
              <a:ext uri="{FF2B5EF4-FFF2-40B4-BE49-F238E27FC236}">
                <a16:creationId xmlns:a16="http://schemas.microsoft.com/office/drawing/2014/main" id="{25D8D2FF-463D-A932-53FC-813624C533B0}"/>
              </a:ext>
            </a:extLst>
          </p:cNvPr>
          <p:cNvSpPr>
            <a:spLocks noGrp="1"/>
          </p:cNvSpPr>
          <p:nvPr>
            <p:ph sz="quarter" idx="11"/>
          </p:nvPr>
        </p:nvSpPr>
        <p:spPr>
          <a:xfrm>
            <a:off x="748548" y="3813575"/>
            <a:ext cx="5462781" cy="1755323"/>
          </a:xfrm>
        </p:spPr>
        <p:txBody>
          <a:bodyPr/>
          <a:lstStyle/>
          <a:p>
            <a:pPr marL="0" lvl="0" indent="0">
              <a:lnSpc>
                <a:spcPct val="90000"/>
              </a:lnSpc>
              <a:spcBef>
                <a:spcPts val="1800"/>
              </a:spcBef>
              <a:buNone/>
              <a:defRPr/>
            </a:pPr>
            <a:r>
              <a:rPr lang="en-US" sz="2000">
                <a:solidFill>
                  <a:srgbClr val="000000"/>
                </a:solidFill>
                <a:latin typeface="Segoe UI Semibold"/>
                <a:cs typeface="Segoe UI Semibold" panose="020B0702040204020203" pitchFamily="34" charset="0"/>
              </a:rPr>
              <a:t>Easiest way to containerize ASP.NET web apps</a:t>
            </a:r>
          </a:p>
          <a:p>
            <a:pPr marL="0" lvl="0" indent="0">
              <a:lnSpc>
                <a:spcPct val="90000"/>
              </a:lnSpc>
              <a:spcBef>
                <a:spcPts val="1800"/>
              </a:spcBef>
              <a:buNone/>
              <a:defRPr/>
            </a:pPr>
            <a:r>
              <a:rPr lang="en-US" sz="2000">
                <a:solidFill>
                  <a:srgbClr val="000000"/>
                </a:solidFill>
                <a:latin typeface="Segoe UI Semibold"/>
                <a:cs typeface="Segoe UI Semibold" panose="020B0702040204020203" pitchFamily="34" charset="0"/>
              </a:rPr>
              <a:t>Discover apps on creates </a:t>
            </a:r>
            <a:r>
              <a:rPr lang="en-US" sz="2000" err="1">
                <a:solidFill>
                  <a:srgbClr val="000000"/>
                </a:solidFill>
                <a:latin typeface="Segoe UI Semibold"/>
                <a:cs typeface="Segoe UI Semibold" panose="020B0702040204020203" pitchFamily="34" charset="0"/>
              </a:rPr>
              <a:t>Dockerfile</a:t>
            </a:r>
            <a:r>
              <a:rPr lang="en-US" sz="2000">
                <a:solidFill>
                  <a:srgbClr val="000000"/>
                </a:solidFill>
                <a:latin typeface="Segoe UI Semibold"/>
                <a:cs typeface="Segoe UI Semibold" panose="020B0702040204020203" pitchFamily="34" charset="0"/>
              </a:rPr>
              <a:t> to build application container image</a:t>
            </a:r>
          </a:p>
          <a:p>
            <a:pPr marL="0" lvl="0" indent="0">
              <a:lnSpc>
                <a:spcPct val="90000"/>
              </a:lnSpc>
              <a:spcBef>
                <a:spcPts val="1800"/>
              </a:spcBef>
              <a:buNone/>
              <a:defRPr/>
            </a:pPr>
            <a:r>
              <a:rPr lang="en-US" sz="2000">
                <a:solidFill>
                  <a:srgbClr val="000000"/>
                </a:solidFill>
                <a:latin typeface="Segoe UI Semibold"/>
                <a:cs typeface="Segoe UI Semibold" panose="020B0702040204020203" pitchFamily="34" charset="0"/>
              </a:rPr>
              <a:t>Pushes image to Azure Container Registry &amp; deploy to Windows Containers on AKS</a:t>
            </a:r>
          </a:p>
        </p:txBody>
      </p:sp>
      <p:sp>
        <p:nvSpPr>
          <p:cNvPr id="6" name="Content Placeholder 3">
            <a:extLst>
              <a:ext uri="{FF2B5EF4-FFF2-40B4-BE49-F238E27FC236}">
                <a16:creationId xmlns:a16="http://schemas.microsoft.com/office/drawing/2014/main" id="{6F6F3390-DA30-F170-C697-CE8AE0D7FA43}"/>
              </a:ext>
            </a:extLst>
          </p:cNvPr>
          <p:cNvSpPr>
            <a:spLocks noGrp="1"/>
          </p:cNvSpPr>
          <p:nvPr>
            <p:ph sz="quarter" idx="12"/>
          </p:nvPr>
        </p:nvSpPr>
        <p:spPr>
          <a:xfrm>
            <a:off x="284907" y="5962743"/>
            <a:ext cx="1716613" cy="407577"/>
          </a:xfrm>
        </p:spPr>
        <p:txBody>
          <a:bodyPr/>
          <a:lstStyle/>
          <a:p>
            <a:pPr marL="0" lvl="0" indent="0" algn="ctr" defTabSz="932239">
              <a:spcBef>
                <a:spcPts val="0"/>
              </a:spcBef>
              <a:buSzTx/>
              <a:buNone/>
              <a:defRPr/>
            </a:pPr>
            <a:r>
              <a:rPr lang="en-US" sz="1800">
                <a:solidFill>
                  <a:srgbClr val="000000"/>
                </a:solidFill>
                <a:latin typeface="Segoe UI Semibold"/>
                <a:cs typeface="+mn-cs"/>
              </a:rPr>
              <a:t>Learn more |</a:t>
            </a:r>
            <a:endParaRPr lang="en-US" sz="1800">
              <a:solidFill>
                <a:srgbClr val="0070C0"/>
              </a:solidFill>
              <a:latin typeface="Segoe UI Semibold"/>
              <a:cs typeface="+mn-cs"/>
            </a:endParaRPr>
          </a:p>
        </p:txBody>
      </p:sp>
      <p:sp>
        <p:nvSpPr>
          <p:cNvPr id="7" name="Text Placeholder 2">
            <a:extLst>
              <a:ext uri="{FF2B5EF4-FFF2-40B4-BE49-F238E27FC236}">
                <a16:creationId xmlns:a16="http://schemas.microsoft.com/office/drawing/2014/main" id="{DEAD4ECB-0CED-07D6-F001-24EA4BDC0A9F}"/>
              </a:ext>
            </a:extLst>
          </p:cNvPr>
          <p:cNvSpPr>
            <a:spLocks noGrp="1"/>
          </p:cNvSpPr>
          <p:nvPr>
            <p:ph type="body" sz="quarter" idx="13"/>
          </p:nvPr>
        </p:nvSpPr>
        <p:spPr>
          <a:xfrm>
            <a:off x="1864567" y="5959791"/>
            <a:ext cx="4065587" cy="276999"/>
          </a:xfrm>
        </p:spPr>
        <p:txBody>
          <a:bodyPr/>
          <a:lstStyle/>
          <a:p>
            <a:pPr marL="0" lvl="0" indent="0">
              <a:buNone/>
            </a:pPr>
            <a:r>
              <a:rPr kumimoji="0" lang="en-US" sz="1800" b="0" i="0" u="none" strike="noStrike" kern="1200" cap="none" spc="0" normalizeH="0" baseline="0" noProof="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aspnet_appcontainerization</a:t>
            </a:r>
            <a:r>
              <a:rPr kumimoji="0" lang="en-US" sz="180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US">
              <a:solidFill>
                <a:srgbClr val="0070C0"/>
              </a:solidFill>
              <a:hlinkClick r:id="rId3">
                <a:extLst>
                  <a:ext uri="{A12FA001-AC4F-418D-AE19-62706E023703}">
                    <ahyp:hlinkClr xmlns:ahyp="http://schemas.microsoft.com/office/drawing/2018/hyperlinkcolor" val="tx"/>
                  </a:ext>
                </a:extLst>
              </a:hlinkClick>
            </a:endParaRPr>
          </a:p>
        </p:txBody>
      </p:sp>
      <p:grpSp>
        <p:nvGrpSpPr>
          <p:cNvPr id="8" name="Group 7" descr="Laptop screen showing Azure Migrate App Containerization helper (Preview) page.">
            <a:extLst>
              <a:ext uri="{FF2B5EF4-FFF2-40B4-BE49-F238E27FC236}">
                <a16:creationId xmlns:a16="http://schemas.microsoft.com/office/drawing/2014/main" id="{299F63FA-5CBD-8346-D85E-00C2387EA4A2}"/>
              </a:ext>
            </a:extLst>
          </p:cNvPr>
          <p:cNvGrpSpPr/>
          <p:nvPr/>
        </p:nvGrpSpPr>
        <p:grpSpPr>
          <a:xfrm>
            <a:off x="4987645" y="259745"/>
            <a:ext cx="8473552" cy="6367939"/>
            <a:chOff x="4987645" y="259745"/>
            <a:chExt cx="8473552" cy="6367939"/>
          </a:xfrm>
        </p:grpSpPr>
        <p:pic>
          <p:nvPicPr>
            <p:cNvPr id="9" name="Picture 8">
              <a:extLst>
                <a:ext uri="{FF2B5EF4-FFF2-40B4-BE49-F238E27FC236}">
                  <a16:creationId xmlns:a16="http://schemas.microsoft.com/office/drawing/2014/main" id="{E453B764-ABB3-43E7-6DB2-46DA3E7F0105}"/>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10" name="Picture 2">
              <a:extLst>
                <a:ext uri="{FF2B5EF4-FFF2-40B4-BE49-F238E27FC236}">
                  <a16:creationId xmlns:a16="http://schemas.microsoft.com/office/drawing/2014/main" id="{9DB5F77D-852F-C18C-D04F-6D2F2D01CAB8}"/>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932"/>
            <a:stretch/>
          </p:blipFill>
          <p:spPr bwMode="auto">
            <a:xfrm>
              <a:off x="6944030" y="1406143"/>
              <a:ext cx="5522289" cy="3684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2727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 presetClass="entr" presetSubtype="0" fill="hold" grpId="0" nodeType="withEffect">
                                  <p:stCondLst>
                                    <p:cond delay="250"/>
                                  </p:stCondLst>
                                  <p:childTnLst>
                                    <p:set>
                                      <p:cBhvr>
                                        <p:cTn id="11" dur="1" fill="hold">
                                          <p:stCondLst>
                                            <p:cond delay="299"/>
                                          </p:stCondLst>
                                        </p:cTn>
                                        <p:tgtEl>
                                          <p:spTgt spid="3"/>
                                        </p:tgtEl>
                                        <p:attrNameLst>
                                          <p:attrName>style.visibility</p:attrName>
                                        </p:attrNameLst>
                                      </p:cBhvr>
                                      <p:to>
                                        <p:strVal val="visible"/>
                                      </p:to>
                                    </p:set>
                                  </p:childTnLst>
                                </p:cTn>
                              </p:par>
                              <p:par>
                                <p:cTn id="12" presetID="6" presetClass="emph" presetSubtype="0" accel="100000" autoRev="1" fill="hold" grpId="1" nodeType="withEffect">
                                  <p:stCondLst>
                                    <p:cond delay="250"/>
                                  </p:stCondLst>
                                  <p:childTnLst>
                                    <p:animScale>
                                      <p:cBhvr>
                                        <p:cTn id="13" dur="300" fill="hold"/>
                                        <p:tgtEl>
                                          <p:spTgt spid="3"/>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4"/>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4"/>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2.77556E-17 -4.07407E-6 L 2.77556E-17 0.01899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42" presetClass="path" presetSubtype="0" decel="100000" fill="hold" grpId="1" nodeType="withEffect">
                                  <p:stCondLst>
                                    <p:cond delay="0"/>
                                  </p:stCondLst>
                                  <p:childTnLst>
                                    <p:animMotion origin="layout" path="M 2.77556E-17 -4.07407E-6 L 2.77556E-17 0.01899 " pathEditMode="relative" rAng="0" ptsTypes="AA">
                                      <p:cBhvr>
                                        <p:cTn id="31" dur="700" spd="-100000" fill="hold"/>
                                        <p:tgtEl>
                                          <p:spTgt spid="7"/>
                                        </p:tgtEl>
                                        <p:attrNameLst>
                                          <p:attrName>ppt_x</p:attrName>
                                          <p:attrName>ppt_y</p:attrName>
                                        </p:attrNameLst>
                                      </p:cBhvr>
                                      <p:rCtr x="0" y="949"/>
                                    </p:animMotion>
                                  </p:childTnLst>
                                </p:cTn>
                              </p:par>
                              <p:par>
                                <p:cTn id="32" presetID="42" presetClass="path" presetSubtype="0" decel="100000" fill="hold" grpId="1" nodeType="withEffect">
                                  <p:stCondLst>
                                    <p:cond delay="0"/>
                                  </p:stCondLst>
                                  <p:childTnLst>
                                    <p:animMotion origin="layout" path="M 3.33333E-6 3.7037E-7 L 3.33333E-6 0.03287 " pathEditMode="relative" rAng="0" ptsTypes="AA">
                                      <p:cBhvr>
                                        <p:cTn id="33"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4" grpId="0"/>
      <p:bldP spid="4" grpId="1"/>
      <p:bldP spid="5" grpId="0"/>
      <p:bldP spid="5" grpId="1"/>
      <p:bldP spid="6" grpId="0"/>
      <p:bldP spid="6" grpId="1"/>
      <p:bldP spid="7" grpId="0"/>
      <p:bldP spid="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A59-28A3-AF60-9CC1-630F8EC7E838}"/>
              </a:ext>
            </a:extLst>
          </p:cNvPr>
          <p:cNvSpPr txBox="1">
            <a:spLocks noGrp="1"/>
          </p:cNvSpPr>
          <p:nvPr>
            <p:ph type="title"/>
          </p:nvPr>
        </p:nvSpPr>
        <p:spPr>
          <a:xfrm>
            <a:off x="601684" y="2321129"/>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a:ln>
                  <a:noFill/>
                </a:ln>
                <a:solidFill>
                  <a:srgbClr val="0070C0"/>
                </a:solidFill>
                <a:effectLst/>
                <a:uLnTx/>
                <a:uFillTx/>
                <a:latin typeface="+mj-lt"/>
                <a:ea typeface="+mn-ea"/>
                <a:cs typeface="Segoe UI Semibold" panose="020B0702040204020203" pitchFamily="34" charset="0"/>
              </a:rPr>
              <a:t>Window</a:t>
            </a:r>
            <a:r>
              <a:rPr lang="en-US" sz="4000">
                <a:ln>
                  <a:noFill/>
                </a:ln>
                <a:solidFill>
                  <a:srgbClr val="0070C0"/>
                </a:solidFill>
                <a:cs typeface="Segoe UI Semibold" panose="020B0702040204020203" pitchFamily="34" charset="0"/>
              </a:rPr>
              <a:t>s Admin Center</a:t>
            </a:r>
            <a:r>
              <a:rPr kumimoji="0" lang="en-US" sz="4000" b="0" i="0" u="none" strike="noStrike" kern="1200" cap="none" spc="-50" normalizeH="0" baseline="0" noProof="0">
                <a:ln>
                  <a:noFill/>
                </a:ln>
                <a:solidFill>
                  <a:srgbClr val="0070C0"/>
                </a:solidFill>
                <a:effectLst/>
                <a:uLnTx/>
                <a:uFillTx/>
                <a:latin typeface="+mj-lt"/>
                <a:ea typeface="+mn-ea"/>
                <a:cs typeface="Segoe UI Semibold" panose="020B0702040204020203" pitchFamily="34" charset="0"/>
              </a:rPr>
              <a:t> Container Tool</a:t>
            </a:r>
          </a:p>
        </p:txBody>
      </p:sp>
      <p:sp>
        <p:nvSpPr>
          <p:cNvPr id="3" name="Rectangle: Rounded Corners 2">
            <a:extLst>
              <a:ext uri="{FF2B5EF4-FFF2-40B4-BE49-F238E27FC236}">
                <a16:creationId xmlns:a16="http://schemas.microsoft.com/office/drawing/2014/main" id="{D253FB0A-2C79-1418-02C4-35EA59DC1610}"/>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 name="Content Placeholder 1">
            <a:extLst>
              <a:ext uri="{FF2B5EF4-FFF2-40B4-BE49-F238E27FC236}">
                <a16:creationId xmlns:a16="http://schemas.microsoft.com/office/drawing/2014/main" id="{CDA74F88-A0E3-42AA-D924-C6D8DB283949}"/>
              </a:ext>
            </a:extLst>
          </p:cNvPr>
          <p:cNvSpPr>
            <a:spLocks noGrp="1"/>
          </p:cNvSpPr>
          <p:nvPr>
            <p:ph sz="quarter" idx="10"/>
          </p:nvPr>
        </p:nvSpPr>
        <p:spPr>
          <a:xfrm>
            <a:off x="510442" y="1799901"/>
            <a:ext cx="1371600" cy="292017"/>
          </a:xfrm>
        </p:spPr>
        <p:txBody>
          <a:bodyPr/>
          <a:lstStyle/>
          <a:p>
            <a:pPr marL="0" lvl="0" indent="0" algn="ctr" defTabSz="932472" fontAlgn="base">
              <a:spcBef>
                <a:spcPct val="0"/>
              </a:spcBef>
              <a:spcAft>
                <a:spcPct val="0"/>
              </a:spcAft>
              <a:buSzTx/>
              <a:buNone/>
              <a:defRPr/>
            </a:pPr>
            <a:r>
              <a:rPr lang="en-US" sz="1400" b="1">
                <a:solidFill>
                  <a:srgbClr val="000000"/>
                </a:solidFill>
                <a:cs typeface="Segoe UI Semibold" panose="020B0702040204020203" pitchFamily="34" charset="0"/>
              </a:rPr>
              <a:t>PREVIEW</a:t>
            </a:r>
          </a:p>
        </p:txBody>
      </p:sp>
      <p:sp>
        <p:nvSpPr>
          <p:cNvPr id="5" name="Content Placeholder 2">
            <a:extLst>
              <a:ext uri="{FF2B5EF4-FFF2-40B4-BE49-F238E27FC236}">
                <a16:creationId xmlns:a16="http://schemas.microsoft.com/office/drawing/2014/main" id="{882CB6A1-5503-36C2-1502-954EA71448CA}"/>
              </a:ext>
            </a:extLst>
          </p:cNvPr>
          <p:cNvSpPr>
            <a:spLocks noGrp="1"/>
          </p:cNvSpPr>
          <p:nvPr>
            <p:ph sz="quarter" idx="11"/>
          </p:nvPr>
        </p:nvSpPr>
        <p:spPr>
          <a:xfrm>
            <a:off x="748548" y="3806141"/>
            <a:ext cx="5657888" cy="1661993"/>
          </a:xfrm>
        </p:spPr>
        <p:txBody>
          <a:bodyPr/>
          <a:lstStyle/>
          <a:p>
            <a:pPr marL="0" lvl="0" indent="0">
              <a:lnSpc>
                <a:spcPct val="90000"/>
              </a:lnSpc>
              <a:spcBef>
                <a:spcPts val="1800"/>
              </a:spcBef>
              <a:buNone/>
              <a:defRPr/>
            </a:pPr>
            <a:r>
              <a:rPr lang="en-US" sz="2000">
                <a:solidFill>
                  <a:srgbClr val="000000"/>
                </a:solidFill>
                <a:latin typeface="Segoe UI Semibold"/>
                <a:cs typeface="Segoe UI Semibold" panose="020B0702040204020203" pitchFamily="34" charset="0"/>
              </a:rPr>
              <a:t>Manage Azure Container Registry using Windows Admin Center</a:t>
            </a:r>
          </a:p>
          <a:p>
            <a:pPr marL="0" lvl="0" indent="0">
              <a:lnSpc>
                <a:spcPct val="90000"/>
              </a:lnSpc>
              <a:spcBef>
                <a:spcPts val="1800"/>
              </a:spcBef>
              <a:buNone/>
              <a:defRPr/>
            </a:pPr>
            <a:r>
              <a:rPr lang="en-US" sz="2000">
                <a:solidFill>
                  <a:srgbClr val="000000"/>
                </a:solidFill>
                <a:latin typeface="Segoe UI Semibold"/>
                <a:cs typeface="Segoe UI Semibold" panose="020B0702040204020203" pitchFamily="34" charset="0"/>
              </a:rPr>
              <a:t>List, create and remove registries and images,</a:t>
            </a:r>
          </a:p>
          <a:p>
            <a:pPr marL="0" lvl="0" indent="0">
              <a:lnSpc>
                <a:spcPct val="90000"/>
              </a:lnSpc>
              <a:spcBef>
                <a:spcPts val="1800"/>
              </a:spcBef>
              <a:buNone/>
              <a:defRPr/>
            </a:pPr>
            <a:r>
              <a:rPr lang="en-US" sz="2000">
                <a:solidFill>
                  <a:srgbClr val="000000"/>
                </a:solidFill>
                <a:latin typeface="Segoe UI Semibold"/>
                <a:cs typeface="Segoe UI Semibold" panose="020B0702040204020203" pitchFamily="34" charset="0"/>
              </a:rPr>
              <a:t>Supports Web Deploy exported ZIP files</a:t>
            </a:r>
          </a:p>
        </p:txBody>
      </p:sp>
      <p:sp>
        <p:nvSpPr>
          <p:cNvPr id="6" name="Content Placeholder 5">
            <a:extLst>
              <a:ext uri="{FF2B5EF4-FFF2-40B4-BE49-F238E27FC236}">
                <a16:creationId xmlns:a16="http://schemas.microsoft.com/office/drawing/2014/main" id="{76113387-991A-7A02-CD00-69A7B93F5EF6}"/>
              </a:ext>
            </a:extLst>
          </p:cNvPr>
          <p:cNvSpPr>
            <a:spLocks noGrp="1"/>
          </p:cNvSpPr>
          <p:nvPr>
            <p:ph sz="quarter" idx="12"/>
          </p:nvPr>
        </p:nvSpPr>
        <p:spPr>
          <a:xfrm>
            <a:off x="1132423" y="6099842"/>
            <a:ext cx="1478697" cy="280638"/>
          </a:xfrm>
        </p:spPr>
        <p:txBody>
          <a:bodyPr/>
          <a:lstStyle/>
          <a:p>
            <a:pPr marL="0" lvl="0" indent="0" algn="ctr" defTabSz="932239">
              <a:spcBef>
                <a:spcPts val="0"/>
              </a:spcBef>
              <a:buSzTx/>
              <a:buNone/>
              <a:defRPr/>
            </a:pPr>
            <a:r>
              <a:rPr lang="en-US" sz="1800">
                <a:solidFill>
                  <a:srgbClr val="000000"/>
                </a:solidFill>
                <a:latin typeface="Segoe UI Semibold"/>
                <a:cs typeface="+mn-cs"/>
              </a:rPr>
              <a:t>Learn more |</a:t>
            </a:r>
          </a:p>
        </p:txBody>
      </p:sp>
      <p:sp>
        <p:nvSpPr>
          <p:cNvPr id="7" name="Text Placeholder 2">
            <a:extLst>
              <a:ext uri="{FF2B5EF4-FFF2-40B4-BE49-F238E27FC236}">
                <a16:creationId xmlns:a16="http://schemas.microsoft.com/office/drawing/2014/main" id="{F67B2889-F758-1CC9-2AE9-9FD037A7D3F3}"/>
              </a:ext>
            </a:extLst>
          </p:cNvPr>
          <p:cNvSpPr>
            <a:spLocks noGrp="1"/>
          </p:cNvSpPr>
          <p:nvPr>
            <p:ph type="body" sz="quarter" idx="13"/>
          </p:nvPr>
        </p:nvSpPr>
        <p:spPr>
          <a:xfrm>
            <a:off x="2593227" y="6099842"/>
            <a:ext cx="3090863" cy="276999"/>
          </a:xfrm>
        </p:spPr>
        <p:txBody>
          <a:bodyPr/>
          <a:lstStyle/>
          <a:p>
            <a:pPr marL="0" lvl="0" indent="0">
              <a:buNone/>
            </a:pPr>
            <a:r>
              <a:rPr kumimoji="0" lang="en-US" sz="1800" b="0" i="0" u="none" strike="noStrike" kern="1200" cap="none" spc="0" normalizeH="0" baseline="0" noProof="0">
                <a:ln>
                  <a:noFill/>
                </a:ln>
                <a:solidFill>
                  <a:srgbClr val="0070C0"/>
                </a:solidFill>
                <a:effectLst/>
                <a:uLnTx/>
                <a:uFillTx/>
                <a:latin typeface="Segoe UI Semibold"/>
                <a:ea typeface="+mn-lt"/>
                <a:cs typeface="Segoe UI Semibold" panose="020B0702040204020203" pitchFamily="34" charset="0"/>
                <a:hlinkClick r:id="rId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0070C0"/>
                </a:solidFill>
                <a:effectLst/>
                <a:uLnTx/>
                <a:uFillTx/>
                <a:latin typeface="Segoe UI Semibold"/>
                <a:ea typeface="+mn-lt"/>
                <a:cs typeface="Segoe UI Semibold" panose="020B0702040204020203" pitchFamily="34" charset="0"/>
                <a:hlinkClick r:id="rId4">
                  <a:extLst>
                    <a:ext uri="{A12FA001-AC4F-418D-AE19-62706E023703}">
                      <ahyp:hlinkClr xmlns:ahyp="http://schemas.microsoft.com/office/drawing/2018/hyperlinkcolor" val="tx"/>
                    </a:ext>
                  </a:extLst>
                </a:hlinkClick>
              </a:rPr>
              <a:t>wac_container</a:t>
            </a:r>
            <a:endParaRPr lang="en-US">
              <a:solidFill>
                <a:srgbClr val="0070C0"/>
              </a:solidFill>
              <a:hlinkClick r:id="rId4">
                <a:extLst>
                  <a:ext uri="{A12FA001-AC4F-418D-AE19-62706E023703}">
                    <ahyp:hlinkClr xmlns:ahyp="http://schemas.microsoft.com/office/drawing/2018/hyperlinkcolor" val="tx"/>
                  </a:ext>
                </a:extLst>
              </a:hlinkClick>
            </a:endParaRPr>
          </a:p>
        </p:txBody>
      </p:sp>
      <p:grpSp>
        <p:nvGrpSpPr>
          <p:cNvPr id="8" name="Group 7" descr="Laptop screen showing Azure Container Registry page.">
            <a:extLst>
              <a:ext uri="{FF2B5EF4-FFF2-40B4-BE49-F238E27FC236}">
                <a16:creationId xmlns:a16="http://schemas.microsoft.com/office/drawing/2014/main" id="{7E747863-93B8-6693-F2AB-7AEB8DB39BC6}"/>
              </a:ext>
            </a:extLst>
          </p:cNvPr>
          <p:cNvGrpSpPr/>
          <p:nvPr/>
        </p:nvGrpSpPr>
        <p:grpSpPr>
          <a:xfrm>
            <a:off x="4987645" y="259745"/>
            <a:ext cx="8473552" cy="6367939"/>
            <a:chOff x="4987645" y="259745"/>
            <a:chExt cx="8473552" cy="6367939"/>
          </a:xfrm>
        </p:grpSpPr>
        <p:pic>
          <p:nvPicPr>
            <p:cNvPr id="9" name="Picture 8">
              <a:extLst>
                <a:ext uri="{FF2B5EF4-FFF2-40B4-BE49-F238E27FC236}">
                  <a16:creationId xmlns:a16="http://schemas.microsoft.com/office/drawing/2014/main" id="{ED819A3C-CFD5-2AF0-8FD8-06FB09F8AADD}"/>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10" name="Picture 2">
              <a:extLst>
                <a:ext uri="{FF2B5EF4-FFF2-40B4-BE49-F238E27FC236}">
                  <a16:creationId xmlns:a16="http://schemas.microsoft.com/office/drawing/2014/main" id="{B2BF9BCE-123A-F2CF-A02D-41EB5A636553}"/>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4422"/>
            <a:stretch/>
          </p:blipFill>
          <p:spPr bwMode="auto">
            <a:xfrm>
              <a:off x="6911762" y="1394286"/>
              <a:ext cx="5588460" cy="37202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8481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7.40741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3"/>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3"/>
                                        </p:tgtEl>
                                      </p:cBhvr>
                                      <p:by x="0" y="0"/>
                                    </p:animScale>
                                  </p:childTnLst>
                                </p:cTn>
                              </p:par>
                              <p:par>
                                <p:cTn id="14" presetID="1" presetClass="entr" presetSubtype="0" fill="hold" grpId="0" nodeType="withEffect">
                                  <p:stCondLst>
                                    <p:cond delay="100"/>
                                  </p:stCondLst>
                                  <p:childTnLst>
                                    <p:set>
                                      <p:cBhvr>
                                        <p:cTn id="15" dur="1" fill="hold">
                                          <p:stCondLst>
                                            <p:cond delay="299"/>
                                          </p:stCondLst>
                                        </p:cTn>
                                        <p:tgtEl>
                                          <p:spTgt spid="4"/>
                                        </p:tgtEl>
                                        <p:attrNameLst>
                                          <p:attrName>style.visibility</p:attrName>
                                        </p:attrNameLst>
                                      </p:cBhvr>
                                      <p:to>
                                        <p:strVal val="visible"/>
                                      </p:to>
                                    </p:set>
                                  </p:childTnLst>
                                </p:cTn>
                              </p:par>
                              <p:par>
                                <p:cTn id="16" presetID="6" presetClass="emph" presetSubtype="0" accel="100000" autoRev="1" fill="hold" grpId="1" nodeType="withEffect">
                                  <p:stCondLst>
                                    <p:cond delay="100"/>
                                  </p:stCondLst>
                                  <p:childTnLst>
                                    <p:animScale>
                                      <p:cBhvr>
                                        <p:cTn id="17" dur="300" fill="hold"/>
                                        <p:tgtEl>
                                          <p:spTgt spid="4"/>
                                        </p:tgtEl>
                                      </p:cBhvr>
                                      <p:by x="0" y="0"/>
                                    </p:animScale>
                                  </p:childTnLst>
                                </p:cTn>
                              </p:par>
                            </p:childTnLst>
                          </p:cTn>
                        </p:par>
                        <p:par>
                          <p:cTn id="18" fill="hold">
                            <p:stCondLst>
                              <p:cond delay="7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375E-6 -2.22222E-6 L 4.375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0"/>
                                  </p:stCondLst>
                                  <p:childTnLst>
                                    <p:animMotion origin="layout" path="M 4.375E-6 -2.22222E-6 L 4.375E-6 0.01898 " pathEditMode="relative" rAng="0" ptsTypes="AA">
                                      <p:cBhvr>
                                        <p:cTn id="28" dur="700" spd="-100000" fill="hold"/>
                                        <p:tgtEl>
                                          <p:spTgt spid="7"/>
                                        </p:tgtEl>
                                        <p:attrNameLst>
                                          <p:attrName>ppt_x</p:attrName>
                                          <p:attrName>ppt_y</p:attrName>
                                        </p:attrNameLst>
                                      </p:cBhvr>
                                      <p:rCtr x="0" y="949"/>
                                    </p:animMotion>
                                  </p:childTnLst>
                                </p:cTn>
                              </p:par>
                              <p:par>
                                <p:cTn id="29" presetID="10" presetClass="entr" presetSubtype="0" fill="hold" grpId="0" nodeType="withEffect">
                                  <p:stCondLst>
                                    <p:cond delay="2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grpId="1" nodeType="withEffect">
                                  <p:stCondLst>
                                    <p:cond delay="200"/>
                                  </p:stCondLst>
                                  <p:childTnLst>
                                    <p:animMotion origin="layout" path="M 4.16667E-7 2.59259E-6 L 4.16667E-7 0.03287 " pathEditMode="relative" rAng="0" ptsTypes="AA">
                                      <p:cBhvr>
                                        <p:cTn id="33"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4" grpId="0"/>
      <p:bldP spid="4" grpId="1"/>
      <p:bldP spid="5" grpId="0"/>
      <p:bldP spid="5" grpId="1"/>
      <p:bldP spid="6" grpId="0"/>
      <p:bldP spid="6" grpId="1"/>
      <p:bldP spid="7" grpId="0"/>
      <p:bldP spid="7" grpId="1"/>
    </p:bldLst>
  </p:timing>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1035-22AE-EB9E-8EC8-FB549F9B6817}"/>
              </a:ext>
            </a:extLst>
          </p:cNvPr>
          <p:cNvSpPr>
            <a:spLocks noGrp="1"/>
          </p:cNvSpPr>
          <p:nvPr>
            <p:ph type="title"/>
          </p:nvPr>
        </p:nvSpPr>
        <p:spPr>
          <a:xfrm>
            <a:off x="721627" y="970681"/>
            <a:ext cx="2865981" cy="1960269"/>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An end-to-end web hosting platform frees up your teams to focus on what matters</a:t>
            </a:r>
          </a:p>
        </p:txBody>
      </p:sp>
      <p:cxnSp>
        <p:nvCxnSpPr>
          <p:cNvPr id="3" name="Straight Connector 2">
            <a:extLst>
              <a:ext uri="{FF2B5EF4-FFF2-40B4-BE49-F238E27FC236}">
                <a16:creationId xmlns:a16="http://schemas.microsoft.com/office/drawing/2014/main" id="{C00D2E0C-3B22-7635-C9C7-39BC2353B37E}"/>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5034A1F7-A368-DAD5-9855-88910BEC6B12}"/>
              </a:ext>
            </a:extLst>
          </p:cNvPr>
          <p:cNvSpPr txBox="1">
            <a:spLocks/>
          </p:cNvSpPr>
          <p:nvPr/>
        </p:nvSpPr>
        <p:spPr>
          <a:xfrm>
            <a:off x="3746048" y="603297"/>
            <a:ext cx="8109284" cy="33968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0"/>
              </a:spcBef>
              <a:spcAft>
                <a:spcPts val="500"/>
              </a:spcAft>
              <a:buClr>
                <a:srgbClr val="000000"/>
              </a:buClr>
            </a:pPr>
            <a:r>
              <a:rPr lang="en-US" sz="1600" u="sng">
                <a:solidFill>
                  <a:srgbClr val="0070C0"/>
                </a:solidFill>
                <a:hlinkClick r:id="rId3">
                  <a:extLst>
                    <a:ext uri="{A12FA001-AC4F-418D-AE19-62706E023703}">
                      <ahyp:hlinkClr xmlns:ahyp="http://schemas.microsoft.com/office/drawing/2018/hyperlinkcolor" val="tx"/>
                    </a:ext>
                  </a:extLst>
                </a:hlinkClick>
              </a:rPr>
              <a:t>Azure Migrate</a:t>
            </a:r>
            <a:r>
              <a:rPr lang="en-US" sz="1600">
                <a:solidFill>
                  <a:srgbClr val="0070C0"/>
                </a:solidFill>
              </a:rPr>
              <a:t> </a:t>
            </a:r>
            <a:r>
              <a:rPr lang="en-US" sz="1600">
                <a:solidFill>
                  <a:prstClr val="black"/>
                </a:solidFill>
              </a:rPr>
              <a:t>performs detailed assessment of application and database readiness including preferred hosting options in Azure and relevant pricing details</a:t>
            </a:r>
          </a:p>
          <a:p>
            <a:pPr marL="171450" indent="-171450" defTabSz="914400">
              <a:spcBef>
                <a:spcPts val="0"/>
              </a:spcBef>
              <a:spcAft>
                <a:spcPts val="500"/>
              </a:spcAft>
              <a:buClr>
                <a:srgbClr val="000000"/>
              </a:buClr>
            </a:pPr>
            <a:r>
              <a:rPr lang="en-US" sz="1600">
                <a:solidFill>
                  <a:prstClr val="black"/>
                </a:solidFill>
              </a:rPr>
              <a:t>Run applications with confidence letting Azure handle auto-patching for database, OS and runtimes, automated database backup, configurable alerts and logging </a:t>
            </a:r>
          </a:p>
          <a:p>
            <a:pPr marL="171450" indent="-171450" defTabSz="914400">
              <a:spcBef>
                <a:spcPts val="0"/>
              </a:spcBef>
              <a:spcAft>
                <a:spcPts val="500"/>
              </a:spcAft>
              <a:buClr>
                <a:srgbClr val="000000"/>
              </a:buClr>
            </a:pPr>
            <a:r>
              <a:rPr lang="en-US" sz="1600">
                <a:solidFill>
                  <a:prstClr val="black"/>
                </a:solidFill>
              </a:rPr>
              <a:t>Easily add custom domains, SSL certificates, single sign-on (SSO), and identity-service integration to your apps</a:t>
            </a:r>
          </a:p>
          <a:p>
            <a:pPr marL="171450" indent="-171450" defTabSz="914400">
              <a:spcBef>
                <a:spcPts val="0"/>
              </a:spcBef>
              <a:spcAft>
                <a:spcPts val="500"/>
              </a:spcAft>
              <a:buClr>
                <a:srgbClr val="000000"/>
              </a:buClr>
            </a:pPr>
            <a:r>
              <a:rPr lang="en-US" sz="1600" u="sng">
                <a:solidFill>
                  <a:srgbClr val="0070C0"/>
                </a:solidFill>
                <a:hlinkClick r:id="rId4">
                  <a:extLst>
                    <a:ext uri="{A12FA001-AC4F-418D-AE19-62706E023703}">
                      <ahyp:hlinkClr xmlns:ahyp="http://schemas.microsoft.com/office/drawing/2018/hyperlinkcolor" val="tx"/>
                    </a:ext>
                  </a:extLst>
                </a:hlinkClick>
              </a:rPr>
              <a:t>Reduce regulatory and compliance costs</a:t>
            </a:r>
            <a:r>
              <a:rPr lang="en-US" sz="1600">
                <a:solidFill>
                  <a:prstClr val="black"/>
                </a:solidFill>
              </a:rPr>
              <a:t> by automating or simplifying over 30% of monitoring work versus on-premises hosted applications</a:t>
            </a:r>
          </a:p>
          <a:p>
            <a:pPr marL="171450" indent="-171450" defTabSz="914400">
              <a:spcBef>
                <a:spcPts val="0"/>
              </a:spcBef>
              <a:spcAft>
                <a:spcPts val="500"/>
              </a:spcAft>
              <a:buClr>
                <a:srgbClr val="000000"/>
              </a:buClr>
            </a:pPr>
            <a:r>
              <a:rPr lang="en-US" sz="1600">
                <a:solidFill>
                  <a:prstClr val="black"/>
                </a:solidFill>
              </a:rPr>
              <a:t>Use your existing .NET and SQL skills and experience to modernize or develop new apps on Azure SQL Database and Azure SQL Managed Instance</a:t>
            </a:r>
          </a:p>
          <a:p>
            <a:pPr marL="171450" indent="-171450" defTabSz="914400">
              <a:spcBef>
                <a:spcPts val="0"/>
              </a:spcBef>
              <a:spcAft>
                <a:spcPts val="500"/>
              </a:spcAft>
              <a:buClr>
                <a:srgbClr val="000000"/>
              </a:buClr>
            </a:pPr>
            <a:r>
              <a:rPr lang="en-US" sz="1600">
                <a:solidFill>
                  <a:prstClr val="black"/>
                </a:solidFill>
              </a:rPr>
              <a:t>Use </a:t>
            </a:r>
            <a:r>
              <a:rPr lang="en-US" sz="1600" u="sng">
                <a:solidFill>
                  <a:srgbClr val="0070C0"/>
                </a:solidFill>
                <a:hlinkClick r:id="rId5">
                  <a:extLst>
                    <a:ext uri="{A12FA001-AC4F-418D-AE19-62706E023703}">
                      <ahyp:hlinkClr xmlns:ahyp="http://schemas.microsoft.com/office/drawing/2018/hyperlinkcolor" val="tx"/>
                    </a:ext>
                  </a:extLst>
                </a:hlinkClick>
              </a:rPr>
              <a:t>GitHub Actions</a:t>
            </a:r>
            <a:r>
              <a:rPr lang="en-US" sz="1600">
                <a:solidFill>
                  <a:srgbClr val="0070C0"/>
                </a:solidFill>
              </a:rPr>
              <a:t> </a:t>
            </a:r>
            <a:r>
              <a:rPr lang="en-US" sz="1600">
                <a:solidFill>
                  <a:prstClr val="black"/>
                </a:solidFill>
              </a:rPr>
              <a:t>to automate the testing and deployment of your applications onto App Service’s global infrastructure</a:t>
            </a:r>
          </a:p>
        </p:txBody>
      </p:sp>
      <p:sp>
        <p:nvSpPr>
          <p:cNvPr id="5" name="Rectangle 4">
            <a:extLst>
              <a:ext uri="{FF2B5EF4-FFF2-40B4-BE49-F238E27FC236}">
                <a16:creationId xmlns:a16="http://schemas.microsoft.com/office/drawing/2014/main" id="{AD4F498B-4AAB-2EC6-52D4-1CEE30EFFA5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2356995E-9250-B471-FA57-9785367C4001}"/>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7" name="Oval 6">
              <a:extLst>
                <a:ext uri="{FF2B5EF4-FFF2-40B4-BE49-F238E27FC236}">
                  <a16:creationId xmlns:a16="http://schemas.microsoft.com/office/drawing/2014/main" id="{1D7E045F-8E1E-D431-6A9E-461380D243CC}"/>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935607CC-3C90-0E82-D9C3-CF04F4922669}"/>
                </a:ext>
              </a:extLst>
            </p:cNvPr>
            <p:cNvGrpSpPr/>
            <p:nvPr/>
          </p:nvGrpSpPr>
          <p:grpSpPr>
            <a:xfrm>
              <a:off x="1766685" y="4339936"/>
              <a:ext cx="948927" cy="946016"/>
              <a:chOff x="2369731" y="2132955"/>
              <a:chExt cx="1707685" cy="1702446"/>
            </a:xfrm>
          </p:grpSpPr>
          <p:sp>
            <p:nvSpPr>
              <p:cNvPr id="9" name="AutoShape 167">
                <a:extLst>
                  <a:ext uri="{FF2B5EF4-FFF2-40B4-BE49-F238E27FC236}">
                    <a16:creationId xmlns:a16="http://schemas.microsoft.com/office/drawing/2014/main" id="{870BA932-81CD-4FD6-BD43-2658AB37D8C2}"/>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69">
                <a:extLst>
                  <a:ext uri="{FF2B5EF4-FFF2-40B4-BE49-F238E27FC236}">
                    <a16:creationId xmlns:a16="http://schemas.microsoft.com/office/drawing/2014/main" id="{55C9B071-DEC6-2F7E-6433-7696858AA3F2}"/>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170">
                <a:extLst>
                  <a:ext uri="{FF2B5EF4-FFF2-40B4-BE49-F238E27FC236}">
                    <a16:creationId xmlns:a16="http://schemas.microsoft.com/office/drawing/2014/main" id="{327B9391-C62E-245F-06B1-B4A1C10594BD}"/>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171">
                <a:extLst>
                  <a:ext uri="{FF2B5EF4-FFF2-40B4-BE49-F238E27FC236}">
                    <a16:creationId xmlns:a16="http://schemas.microsoft.com/office/drawing/2014/main" id="{7B882AA1-277A-DFE0-83AF-ED5AABD3FF9E}"/>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72">
                <a:extLst>
                  <a:ext uri="{FF2B5EF4-FFF2-40B4-BE49-F238E27FC236}">
                    <a16:creationId xmlns:a16="http://schemas.microsoft.com/office/drawing/2014/main" id="{B3656EE3-FECC-4A18-EB1B-D4D583CEE34A}"/>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 name="Content Placeholder 3">
            <a:extLst>
              <a:ext uri="{FF2B5EF4-FFF2-40B4-BE49-F238E27FC236}">
                <a16:creationId xmlns:a16="http://schemas.microsoft.com/office/drawing/2014/main" id="{965B5431-78C9-F01A-9FAA-F7B7B528DC69}"/>
              </a:ext>
            </a:extLst>
          </p:cNvPr>
          <p:cNvSpPr txBox="1">
            <a:spLocks/>
          </p:cNvSpPr>
          <p:nvPr/>
        </p:nvSpPr>
        <p:spPr>
          <a:xfrm>
            <a:off x="1201264" y="5431864"/>
            <a:ext cx="2175091" cy="6178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800" b="1">
                <a:solidFill>
                  <a:srgbClr val="FFFFFF"/>
                </a:solidFill>
                <a:latin typeface="Segoe UI Semibold"/>
              </a:rPr>
              <a:t>Azure manages your apps and data</a:t>
            </a:r>
            <a:endParaRPr lang="en-US" sz="1800" b="1" i="1">
              <a:solidFill>
                <a:srgbClr val="FFFFFF"/>
              </a:solidFill>
              <a:latin typeface="Segoe UI Semibold"/>
            </a:endParaRPr>
          </a:p>
        </p:txBody>
      </p:sp>
      <p:cxnSp>
        <p:nvCxnSpPr>
          <p:cNvPr id="15" name="Straight Connector 14">
            <a:extLst>
              <a:ext uri="{FF2B5EF4-FFF2-40B4-BE49-F238E27FC236}">
                <a16:creationId xmlns:a16="http://schemas.microsoft.com/office/drawing/2014/main" id="{C22856F1-33DA-5B6D-DD26-A20F095E6305}"/>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B8CA93-7C40-38F1-B5C5-44048D550268}"/>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DF2EE315-F2A4-2A78-54B6-909518680D56}"/>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18" name="Freeform 48">
              <a:extLst>
                <a:ext uri="{FF2B5EF4-FFF2-40B4-BE49-F238E27FC236}">
                  <a16:creationId xmlns:a16="http://schemas.microsoft.com/office/drawing/2014/main" id="{147D70F5-C744-9593-DA0B-ACB84A56337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49">
              <a:extLst>
                <a:ext uri="{FF2B5EF4-FFF2-40B4-BE49-F238E27FC236}">
                  <a16:creationId xmlns:a16="http://schemas.microsoft.com/office/drawing/2014/main" id="{294FD95F-18D2-7042-84E0-8DF5FE511707}"/>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50">
              <a:extLst>
                <a:ext uri="{FF2B5EF4-FFF2-40B4-BE49-F238E27FC236}">
                  <a16:creationId xmlns:a16="http://schemas.microsoft.com/office/drawing/2014/main" id="{ECBFC78D-CC2E-5790-09AD-50F779D5D85E}"/>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51">
              <a:extLst>
                <a:ext uri="{FF2B5EF4-FFF2-40B4-BE49-F238E27FC236}">
                  <a16:creationId xmlns:a16="http://schemas.microsoft.com/office/drawing/2014/main" id="{5694B70E-FA51-C2E9-7D0C-BC0A9882ED57}"/>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52">
              <a:extLst>
                <a:ext uri="{FF2B5EF4-FFF2-40B4-BE49-F238E27FC236}">
                  <a16:creationId xmlns:a16="http://schemas.microsoft.com/office/drawing/2014/main" id="{4E1C578C-F615-7356-58F8-B31395295017}"/>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53">
              <a:extLst>
                <a:ext uri="{FF2B5EF4-FFF2-40B4-BE49-F238E27FC236}">
                  <a16:creationId xmlns:a16="http://schemas.microsoft.com/office/drawing/2014/main" id="{77A1AF50-5FD2-CFE5-4144-CFA3648F8479}"/>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54">
              <a:extLst>
                <a:ext uri="{FF2B5EF4-FFF2-40B4-BE49-F238E27FC236}">
                  <a16:creationId xmlns:a16="http://schemas.microsoft.com/office/drawing/2014/main" id="{FC9720C5-6054-366A-F52E-3D08CCD7C10A}"/>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55">
              <a:extLst>
                <a:ext uri="{FF2B5EF4-FFF2-40B4-BE49-F238E27FC236}">
                  <a16:creationId xmlns:a16="http://schemas.microsoft.com/office/drawing/2014/main" id="{8D9992A2-3936-CDEE-8590-CF7818354277}"/>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56">
              <a:extLst>
                <a:ext uri="{FF2B5EF4-FFF2-40B4-BE49-F238E27FC236}">
                  <a16:creationId xmlns:a16="http://schemas.microsoft.com/office/drawing/2014/main" id="{AF0530A7-1D61-6E97-A9BD-2053D34F35C9}"/>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57">
              <a:extLst>
                <a:ext uri="{FF2B5EF4-FFF2-40B4-BE49-F238E27FC236}">
                  <a16:creationId xmlns:a16="http://schemas.microsoft.com/office/drawing/2014/main" id="{92324E59-F39E-9BD0-6BA0-ACCBFBCB84B1}"/>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753D7C50-1E08-76D6-A257-6B13E9593D40}"/>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82B8BFC8-E5CA-581C-A0D7-ED656BB025E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F3F35B16-1D9A-12DA-9B1D-A79FAE01BAAF}"/>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31" name="Straight Connector 30">
            <a:extLst>
              <a:ext uri="{FF2B5EF4-FFF2-40B4-BE49-F238E27FC236}">
                <a16:creationId xmlns:a16="http://schemas.microsoft.com/office/drawing/2014/main" id="{CDFB5DB2-ABD1-682B-3C77-E4954E50A175}"/>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CFAE259-0844-903E-570F-558660191432}"/>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33" name="Oval 32">
              <a:extLst>
                <a:ext uri="{FF2B5EF4-FFF2-40B4-BE49-F238E27FC236}">
                  <a16:creationId xmlns:a16="http://schemas.microsoft.com/office/drawing/2014/main" id="{888C3C3F-2E77-47CD-AE06-EBC62CF21CF3}"/>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CBA8A549-7715-E646-617D-F8DDEA8118D0}"/>
                </a:ext>
              </a:extLst>
            </p:cNvPr>
            <p:cNvGrpSpPr/>
            <p:nvPr/>
          </p:nvGrpSpPr>
          <p:grpSpPr>
            <a:xfrm>
              <a:off x="9569656" y="4293250"/>
              <a:ext cx="784414" cy="1039388"/>
              <a:chOff x="9428791" y="2546213"/>
              <a:chExt cx="697056" cy="923636"/>
            </a:xfrm>
          </p:grpSpPr>
          <p:sp>
            <p:nvSpPr>
              <p:cNvPr id="35" name="Freeform: Shape 34">
                <a:extLst>
                  <a:ext uri="{FF2B5EF4-FFF2-40B4-BE49-F238E27FC236}">
                    <a16:creationId xmlns:a16="http://schemas.microsoft.com/office/drawing/2014/main" id="{601B45AC-336B-88F7-0A23-59EBB31AE86B}"/>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4"/>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3FDE743-9186-1E7F-3E2A-D7DB3ED497FE}"/>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4"/>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B17E05F-E82C-C041-993B-03B6E4AD7B71}"/>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3F40009-1D44-9C19-341F-1364620A5EFC}"/>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TextBox 38">
            <a:extLst>
              <a:ext uri="{FF2B5EF4-FFF2-40B4-BE49-F238E27FC236}">
                <a16:creationId xmlns:a16="http://schemas.microsoft.com/office/drawing/2014/main" id="{E5CCA6CF-210A-C367-6C9A-07CA4AE3769B}"/>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40" name="Content Placeholder 4">
            <a:extLst>
              <a:ext uri="{FF2B5EF4-FFF2-40B4-BE49-F238E27FC236}">
                <a16:creationId xmlns:a16="http://schemas.microsoft.com/office/drawing/2014/main" id="{F26786BF-E69C-A10B-0FE0-CE2DE0B70C88}"/>
              </a:ext>
            </a:extLst>
          </p:cNvPr>
          <p:cNvSpPr txBox="1">
            <a:spLocks/>
          </p:cNvSpPr>
          <p:nvPr/>
        </p:nvSpPr>
        <p:spPr>
          <a:xfrm>
            <a:off x="263761" y="6406277"/>
            <a:ext cx="2865437" cy="3360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39297531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ABA6-0108-2BB0-A9A2-832139C084F1}"/>
              </a:ext>
            </a:extLst>
          </p:cNvPr>
          <p:cNvSpPr txBox="1">
            <a:spLocks noGrp="1"/>
          </p:cNvSpPr>
          <p:nvPr>
            <p:ph type="title" idx="4294967295"/>
          </p:nvPr>
        </p:nvSpPr>
        <p:spPr>
          <a:xfrm>
            <a:off x="720393" y="969864"/>
            <a:ext cx="2683219" cy="2040036"/>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1939"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Optimize spend with built in intelligence that can sense and surface opportunities to save</a:t>
            </a:r>
          </a:p>
        </p:txBody>
      </p:sp>
      <p:cxnSp>
        <p:nvCxnSpPr>
          <p:cNvPr id="3" name="Straight Connector 2">
            <a:extLst>
              <a:ext uri="{FF2B5EF4-FFF2-40B4-BE49-F238E27FC236}">
                <a16:creationId xmlns:a16="http://schemas.microsoft.com/office/drawing/2014/main" id="{6FCC9058-036D-E03F-EC06-F93EDA0C9AC2}"/>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noFill/>
          <a:ln w="76200" cap="flat" cmpd="sng" algn="ctr">
            <a:solidFill>
              <a:srgbClr val="0078D4"/>
            </a:solidFill>
            <a:prstDash val="solid"/>
            <a:miter lim="800000"/>
            <a:headEnd type="none" w="lg" len="med"/>
            <a:tailEnd type="none" w="lg" len="med"/>
          </a:ln>
          <a:effectLst/>
        </p:spPr>
      </p:cxnSp>
      <p:sp>
        <p:nvSpPr>
          <p:cNvPr id="4" name="Content Placeholder 2">
            <a:extLst>
              <a:ext uri="{FF2B5EF4-FFF2-40B4-BE49-F238E27FC236}">
                <a16:creationId xmlns:a16="http://schemas.microsoft.com/office/drawing/2014/main" id="{DE9CC816-0CB7-D1C5-FE99-5B0333C866AE}"/>
              </a:ext>
            </a:extLst>
          </p:cNvPr>
          <p:cNvSpPr txBox="1">
            <a:spLocks/>
          </p:cNvSpPr>
          <p:nvPr/>
        </p:nvSpPr>
        <p:spPr>
          <a:xfrm>
            <a:off x="3717578" y="647391"/>
            <a:ext cx="8086341" cy="2721337"/>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Built-in, AI-powered </a:t>
            </a:r>
            <a:r>
              <a:rPr kumimoji="0" lang="en-US" sz="1600" b="0" i="0" u="sng" strike="noStrike" kern="1200" cap="none" spc="0" normalizeH="0" baseline="0" noProof="0">
                <a:ln>
                  <a:noFill/>
                </a:ln>
                <a:solidFill>
                  <a:srgbClr val="0070C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automatic tuning</a:t>
            </a:r>
            <a:r>
              <a:rPr kumimoji="0" lang="en-US" sz="1600" b="0" i="0" u="none" strike="noStrike" kern="1200" cap="none" spc="0" normalizeH="0" baseline="0" noProof="0">
                <a:ln>
                  <a:noFill/>
                </a:ln>
                <a:solidFill>
                  <a:srgbClr val="0070C0"/>
                </a:solidFill>
                <a:effectLst/>
                <a:uLnTx/>
                <a:uFillTx/>
                <a:latin typeface="Segoe UI"/>
                <a:ea typeface="+mn-ea"/>
                <a:cs typeface="+mn-cs"/>
              </a:rPr>
              <a:t> </a:t>
            </a:r>
            <a:r>
              <a:rPr kumimoji="0" lang="en-US" sz="1600" b="0" i="0" u="none" strike="noStrike" kern="1200" cap="none" spc="0" normalizeH="0" baseline="0" noProof="0">
                <a:ln>
                  <a:noFill/>
                </a:ln>
                <a:solidFill>
                  <a:prstClr val="black"/>
                </a:solidFill>
                <a:effectLst/>
                <a:uLnTx/>
                <a:uFillTx/>
                <a:latin typeface="Segoe UI"/>
                <a:ea typeface="+mn-ea"/>
                <a:cs typeface="+mn-cs"/>
              </a:rPr>
              <a:t>and adaptive </a:t>
            </a:r>
            <a:r>
              <a:rPr kumimoji="0" lang="en-US" sz="1600" b="0" i="0" u="sng" strike="noStrike" kern="1200" cap="none" spc="0" normalizeH="0" baseline="0" noProof="0">
                <a:ln>
                  <a:noFill/>
                </a:ln>
                <a:solidFill>
                  <a:srgbClr val="0070C0"/>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query optimization</a:t>
            </a:r>
            <a:r>
              <a:rPr kumimoji="0" lang="en-US" sz="1600" b="0" i="0" u="none" strike="noStrike" kern="1200" cap="none" spc="0" normalizeH="0" baseline="0" noProof="0">
                <a:ln>
                  <a:noFill/>
                </a:ln>
                <a:solidFill>
                  <a:srgbClr val="0070C0"/>
                </a:solidFill>
                <a:effectLst/>
                <a:uLnTx/>
                <a:uFillTx/>
                <a:latin typeface="Segoe UI"/>
                <a:ea typeface="+mn-ea"/>
                <a:cs typeface="+mn-cs"/>
              </a:rPr>
              <a:t> </a:t>
            </a:r>
            <a:r>
              <a:rPr kumimoji="0" lang="en-US" sz="1600" b="0" i="0" u="none" strike="noStrike" kern="1200" cap="none" spc="0" normalizeH="0" baseline="0" noProof="0">
                <a:ln>
                  <a:noFill/>
                </a:ln>
                <a:solidFill>
                  <a:prstClr val="black"/>
                </a:solidFill>
                <a:effectLst/>
                <a:uLnTx/>
                <a:uFillTx/>
                <a:latin typeface="Segoe UI"/>
                <a:ea typeface="+mn-ea"/>
                <a:cs typeface="+mn-cs"/>
              </a:rPr>
              <a:t>supports peak performance in Azure SQL Database</a:t>
            </a:r>
          </a:p>
          <a:p>
            <a:pPr marL="171450" marR="0" lvl="0" indent="-17145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Break down how increased traffic or upstream dependencies are affecting response times with rich </a:t>
            </a:r>
            <a:r>
              <a:rPr kumimoji="0" lang="en-US" sz="1600" b="0" i="0" u="sng" strike="noStrike" kern="1200" cap="none" spc="0" normalizeH="0" baseline="0" noProof="0">
                <a:ln>
                  <a:noFill/>
                </a:ln>
                <a:solidFill>
                  <a:srgbClr val="0070C0"/>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out of the box monitoring for ASP.NET applications</a:t>
            </a:r>
            <a:r>
              <a:rPr kumimoji="0" lang="en-US" sz="1600" b="0" i="0" u="none" strike="noStrike" kern="1200" cap="none" spc="0" normalizeH="0" baseline="0" noProof="0">
                <a:ln>
                  <a:noFill/>
                </a:ln>
                <a:solidFill>
                  <a:srgbClr val="0070C0"/>
                </a:solidFill>
                <a:effectLst/>
                <a:uLnTx/>
                <a:uFillTx/>
                <a:latin typeface="Segoe UI"/>
                <a:ea typeface="+mn-ea"/>
                <a:cs typeface="+mn-cs"/>
              </a:rPr>
              <a:t> </a:t>
            </a:r>
            <a:r>
              <a:rPr kumimoji="0" lang="en-US" sz="1600" b="0" i="0" u="none" strike="noStrike" kern="1200" cap="none" spc="0" normalizeH="0" baseline="0" noProof="0">
                <a:ln>
                  <a:noFill/>
                </a:ln>
                <a:solidFill>
                  <a:prstClr val="black"/>
                </a:solidFill>
                <a:effectLst/>
                <a:uLnTx/>
                <a:uFillTx/>
                <a:latin typeface="Segoe UI"/>
                <a:ea typeface="+mn-ea"/>
                <a:cs typeface="+mn-cs"/>
              </a:rPr>
              <a:t>in Application Insights</a:t>
            </a:r>
          </a:p>
          <a:p>
            <a:pPr marL="171450" marR="0" lvl="0" indent="-17145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Improve availability, security and performance while reducing costs with personalized recommendations from </a:t>
            </a:r>
            <a:r>
              <a:rPr kumimoji="0" lang="en-US" sz="1600" b="0" i="0" u="sng" strike="noStrike" kern="1200" cap="none" spc="0" normalizeH="0" baseline="0" noProof="0">
                <a:ln>
                  <a:noFill/>
                </a:ln>
                <a:solidFill>
                  <a:srgbClr val="0070C0"/>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Azure Advisor</a:t>
            </a:r>
            <a:endParaRPr kumimoji="0" lang="en-US" sz="1600" b="0" i="0" u="none" strike="noStrike" kern="1200" cap="none" spc="0" normalizeH="0" baseline="0" noProof="0">
              <a:ln>
                <a:noFill/>
              </a:ln>
              <a:solidFill>
                <a:srgbClr val="0070C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View application resource usage in real time and configure alerts to respond to unexpected conditions with Azure Monitor</a:t>
            </a:r>
          </a:p>
        </p:txBody>
      </p:sp>
      <p:sp>
        <p:nvSpPr>
          <p:cNvPr id="5" name="Rectangle 4">
            <a:extLst>
              <a:ext uri="{FF2B5EF4-FFF2-40B4-BE49-F238E27FC236}">
                <a16:creationId xmlns:a16="http://schemas.microsoft.com/office/drawing/2014/main" id="{6B67D46D-47A5-2CF7-42BE-D77A11CD8C4F}"/>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AABC5E4-FDB9-7BA6-6AEF-853BC657945E}"/>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7" name="Oval 6">
              <a:extLst>
                <a:ext uri="{FF2B5EF4-FFF2-40B4-BE49-F238E27FC236}">
                  <a16:creationId xmlns:a16="http://schemas.microsoft.com/office/drawing/2014/main" id="{C21F3781-9591-DA65-254F-9C2A0BDF2863}"/>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endParaRPr>
            </a:p>
          </p:txBody>
        </p:sp>
        <p:grpSp>
          <p:nvGrpSpPr>
            <p:cNvPr id="8" name="Group 7">
              <a:extLst>
                <a:ext uri="{FF2B5EF4-FFF2-40B4-BE49-F238E27FC236}">
                  <a16:creationId xmlns:a16="http://schemas.microsoft.com/office/drawing/2014/main" id="{D39F40A1-5216-7434-3A8C-5EA6D35196A2}"/>
                </a:ext>
              </a:extLst>
            </p:cNvPr>
            <p:cNvGrpSpPr/>
            <p:nvPr/>
          </p:nvGrpSpPr>
          <p:grpSpPr>
            <a:xfrm>
              <a:off x="1766685" y="4339936"/>
              <a:ext cx="948927" cy="946016"/>
              <a:chOff x="2369731" y="2132955"/>
              <a:chExt cx="1707685" cy="1702446"/>
            </a:xfrm>
          </p:grpSpPr>
          <p:sp>
            <p:nvSpPr>
              <p:cNvPr id="9" name="AutoShape 167">
                <a:extLst>
                  <a:ext uri="{FF2B5EF4-FFF2-40B4-BE49-F238E27FC236}">
                    <a16:creationId xmlns:a16="http://schemas.microsoft.com/office/drawing/2014/main" id="{C197C613-8818-9F35-D4E9-4CF8AB13B2F6}"/>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169">
                <a:extLst>
                  <a:ext uri="{FF2B5EF4-FFF2-40B4-BE49-F238E27FC236}">
                    <a16:creationId xmlns:a16="http://schemas.microsoft.com/office/drawing/2014/main" id="{991F4520-859B-C725-379F-26BE4316FBDC}"/>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170">
                <a:extLst>
                  <a:ext uri="{FF2B5EF4-FFF2-40B4-BE49-F238E27FC236}">
                    <a16:creationId xmlns:a16="http://schemas.microsoft.com/office/drawing/2014/main" id="{809EA58A-8C06-2C60-9803-3694A87EE029}"/>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171">
                <a:extLst>
                  <a:ext uri="{FF2B5EF4-FFF2-40B4-BE49-F238E27FC236}">
                    <a16:creationId xmlns:a16="http://schemas.microsoft.com/office/drawing/2014/main" id="{20F66674-1723-206E-1A7E-2FDEF5C5339B}"/>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172">
                <a:extLst>
                  <a:ext uri="{FF2B5EF4-FFF2-40B4-BE49-F238E27FC236}">
                    <a16:creationId xmlns:a16="http://schemas.microsoft.com/office/drawing/2014/main" id="{FEEC9915-6D30-2B52-1E16-726F11C9B0AB}"/>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14" name="TextBox 13">
            <a:extLst>
              <a:ext uri="{FF2B5EF4-FFF2-40B4-BE49-F238E27FC236}">
                <a16:creationId xmlns:a16="http://schemas.microsoft.com/office/drawing/2014/main" id="{8AC4F303-CC94-C174-E86E-CEF30D25207A}"/>
              </a:ext>
              <a:ext uri="{C183D7F6-B498-43B3-948B-1728B52AA6E4}">
                <adec:decorative xmlns:adec="http://schemas.microsoft.com/office/drawing/2017/decorative" val="1"/>
              </a:ext>
            </a:extLst>
          </p:cNvPr>
          <p:cNvSpPr txBox="1"/>
          <p:nvPr/>
        </p:nvSpPr>
        <p:spPr>
          <a:xfrm>
            <a:off x="629387" y="5328708"/>
            <a:ext cx="3223522" cy="881901"/>
          </a:xfrm>
          <a:prstGeom prst="rect">
            <a:avLst/>
          </a:prstGeom>
          <a:noFill/>
        </p:spPr>
        <p:txBody>
          <a:bodyPr wrap="square" lIns="0" tIns="149217" rIns="0" bIns="149217" rtlCol="0" anchor="t">
            <a:noAutofit/>
          </a:bodyPr>
          <a:lstStyle/>
          <a:p>
            <a:pPr algn="ctr" defTabSz="932742">
              <a:buSzPct val="90000"/>
              <a:defRPr/>
            </a:pPr>
            <a:r>
              <a:rPr lang="en-US" sz="1800" b="1">
                <a:solidFill>
                  <a:prstClr val="black">
                    <a:lumMod val="85000"/>
                    <a:lumOff val="15000"/>
                  </a:prstClr>
                </a:solidFill>
                <a:latin typeface="Segoe UI Semibold"/>
                <a:cs typeface="Segoe UI" panose="020B0502040204020203" pitchFamily="34" charset="0"/>
              </a:rPr>
              <a:t>Azure manages </a:t>
            </a:r>
            <a:br>
              <a:rPr lang="en-US" sz="1800" b="1">
                <a:solidFill>
                  <a:prstClr val="black">
                    <a:lumMod val="85000"/>
                    <a:lumOff val="15000"/>
                  </a:prstClr>
                </a:solidFill>
                <a:latin typeface="Segoe UI Semibold"/>
                <a:cs typeface="Segoe UI" panose="020B0502040204020203" pitchFamily="34" charset="0"/>
              </a:rPr>
            </a:br>
            <a:r>
              <a:rPr lang="en-US" sz="1800" b="1">
                <a:solidFill>
                  <a:prstClr val="black">
                    <a:lumMod val="85000"/>
                    <a:lumOff val="15000"/>
                  </a:prstClr>
                </a:solidFill>
                <a:latin typeface="Segoe UI Semibold"/>
                <a:cs typeface="Segoe UI" panose="020B0502040204020203" pitchFamily="34" charset="0"/>
              </a:rPr>
              <a:t>your apps and data</a:t>
            </a:r>
          </a:p>
        </p:txBody>
      </p:sp>
      <p:cxnSp>
        <p:nvCxnSpPr>
          <p:cNvPr id="15" name="Straight Connector 14">
            <a:extLst>
              <a:ext uri="{FF2B5EF4-FFF2-40B4-BE49-F238E27FC236}">
                <a16:creationId xmlns:a16="http://schemas.microsoft.com/office/drawing/2014/main" id="{A3F4FA97-1FDC-5C18-E08F-42ACB57AA89B}"/>
              </a:ext>
              <a:ext uri="{C183D7F6-B498-43B3-948B-1728B52AA6E4}">
                <adec:decorative xmlns:adec="http://schemas.microsoft.com/office/drawing/2017/decorative" val="1"/>
              </a:ext>
            </a:extLst>
          </p:cNvPr>
          <p:cNvCxnSpPr/>
          <p:nvPr/>
        </p:nvCxnSpPr>
        <p:spPr>
          <a:xfrm>
            <a:off x="4171327" y="5386406"/>
            <a:ext cx="0" cy="1090983"/>
          </a:xfrm>
          <a:prstGeom prst="line">
            <a:avLst/>
          </a:prstGeom>
          <a:noFill/>
          <a:ln w="6350" cap="flat" cmpd="sng" algn="ctr">
            <a:solidFill>
              <a:sysClr val="window" lastClr="FFFFFF">
                <a:lumMod val="75000"/>
              </a:sysClr>
            </a:solidFill>
            <a:prstDash val="dash"/>
            <a:miter lim="800000"/>
            <a:headEnd type="none" w="lg" len="med"/>
            <a:tailEnd type="none" w="lg" len="med"/>
          </a:ln>
          <a:effectLst/>
        </p:spPr>
      </p:cxnSp>
      <p:sp>
        <p:nvSpPr>
          <p:cNvPr id="16" name="Oval 15">
            <a:extLst>
              <a:ext uri="{FF2B5EF4-FFF2-40B4-BE49-F238E27FC236}">
                <a16:creationId xmlns:a16="http://schemas.microsoft.com/office/drawing/2014/main" id="{C8684873-E94E-75CF-76DC-A6C91B5FF7EA}"/>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endParaRPr>
          </a:p>
        </p:txBody>
      </p:sp>
      <p:grpSp>
        <p:nvGrpSpPr>
          <p:cNvPr id="17" name="Group 16">
            <a:extLst>
              <a:ext uri="{FF2B5EF4-FFF2-40B4-BE49-F238E27FC236}">
                <a16:creationId xmlns:a16="http://schemas.microsoft.com/office/drawing/2014/main" id="{C3151A6F-0883-5E0E-3436-6B3BA5C91BD1}"/>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18" name="Freeform 48">
              <a:extLst>
                <a:ext uri="{FF2B5EF4-FFF2-40B4-BE49-F238E27FC236}">
                  <a16:creationId xmlns:a16="http://schemas.microsoft.com/office/drawing/2014/main" id="{55B2046C-0DEE-C31B-2919-9D186EC2AA8F}"/>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9" name="Freeform 49">
              <a:extLst>
                <a:ext uri="{FF2B5EF4-FFF2-40B4-BE49-F238E27FC236}">
                  <a16:creationId xmlns:a16="http://schemas.microsoft.com/office/drawing/2014/main" id="{2B00EF70-94F5-C213-B106-2B03E9EF7E33}"/>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ysClr val="windowText" lastClr="000000"/>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 name="Freeform 50">
              <a:extLst>
                <a:ext uri="{FF2B5EF4-FFF2-40B4-BE49-F238E27FC236}">
                  <a16:creationId xmlns:a16="http://schemas.microsoft.com/office/drawing/2014/main" id="{8E98BE7E-1936-C37D-7AB0-DF853431BF68}"/>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 name="Freeform 51">
              <a:extLst>
                <a:ext uri="{FF2B5EF4-FFF2-40B4-BE49-F238E27FC236}">
                  <a16:creationId xmlns:a16="http://schemas.microsoft.com/office/drawing/2014/main" id="{9CF15BBA-A2F2-DE5C-24C3-5362D7C21E04}"/>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 name="Freeform 52">
              <a:extLst>
                <a:ext uri="{FF2B5EF4-FFF2-40B4-BE49-F238E27FC236}">
                  <a16:creationId xmlns:a16="http://schemas.microsoft.com/office/drawing/2014/main" id="{F7917A2B-E9A8-3CE2-EAB4-601AE582EC8B}"/>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 name="Freeform 53">
              <a:extLst>
                <a:ext uri="{FF2B5EF4-FFF2-40B4-BE49-F238E27FC236}">
                  <a16:creationId xmlns:a16="http://schemas.microsoft.com/office/drawing/2014/main" id="{D8780A0D-8FB4-4891-33F7-7689FF58742C}"/>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 name="Freeform 54">
              <a:extLst>
                <a:ext uri="{FF2B5EF4-FFF2-40B4-BE49-F238E27FC236}">
                  <a16:creationId xmlns:a16="http://schemas.microsoft.com/office/drawing/2014/main" id="{BA06E651-99C7-1E9E-49B3-5B50D0915D6C}"/>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 name="Freeform 55">
              <a:extLst>
                <a:ext uri="{FF2B5EF4-FFF2-40B4-BE49-F238E27FC236}">
                  <a16:creationId xmlns:a16="http://schemas.microsoft.com/office/drawing/2014/main" id="{352D6132-59C5-E13B-9D3F-D6B2692262AA}"/>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6" name="Freeform 56">
              <a:extLst>
                <a:ext uri="{FF2B5EF4-FFF2-40B4-BE49-F238E27FC236}">
                  <a16:creationId xmlns:a16="http://schemas.microsoft.com/office/drawing/2014/main" id="{DA0812AE-33E4-39AC-8CA9-5A7DDB325988}"/>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7" name="Freeform 57">
              <a:extLst>
                <a:ext uri="{FF2B5EF4-FFF2-40B4-BE49-F238E27FC236}">
                  <a16:creationId xmlns:a16="http://schemas.microsoft.com/office/drawing/2014/main" id="{CE01DE1C-5268-88A7-E736-51446438A6AF}"/>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8" name="Freeform 58">
              <a:extLst>
                <a:ext uri="{FF2B5EF4-FFF2-40B4-BE49-F238E27FC236}">
                  <a16:creationId xmlns:a16="http://schemas.microsoft.com/office/drawing/2014/main" id="{AE800EBB-28BD-B23A-8A42-6DFF87CF8AB4}"/>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9" name="Freeform 59">
              <a:extLst>
                <a:ext uri="{FF2B5EF4-FFF2-40B4-BE49-F238E27FC236}">
                  <a16:creationId xmlns:a16="http://schemas.microsoft.com/office/drawing/2014/main" id="{03E9D6AF-4F44-E1D5-FA9C-333BA07371D7}"/>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30" name="Content Placeholder 3">
            <a:extLst>
              <a:ext uri="{FF2B5EF4-FFF2-40B4-BE49-F238E27FC236}">
                <a16:creationId xmlns:a16="http://schemas.microsoft.com/office/drawing/2014/main" id="{3F6CF1A4-367D-3A69-F270-71FE308618B5}"/>
              </a:ext>
            </a:extLst>
          </p:cNvPr>
          <p:cNvSpPr txBox="1">
            <a:spLocks/>
          </p:cNvSpPr>
          <p:nvPr/>
        </p:nvSpPr>
        <p:spPr>
          <a:xfrm>
            <a:off x="4954009" y="5327869"/>
            <a:ext cx="2297979" cy="1090983"/>
          </a:xfrm>
          <a:prstGeom prst="rect">
            <a:avLst/>
          </a:prstGeom>
          <a:noFill/>
        </p:spPr>
        <p:txBody>
          <a:bodyPr vert="horz" wrap="square" lIns="0" tIns="149217" rIns="0" bIns="149217" rtlCol="0" anchor="t">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algn="ctr" defTabSz="932742">
              <a:lnSpc>
                <a:spcPct val="100000"/>
              </a:lnSpc>
              <a:spcBef>
                <a:spcPts val="0"/>
              </a:spcBef>
              <a:buSzPct val="90000"/>
              <a:buFontTx/>
              <a:buNone/>
              <a:defRPr/>
            </a:pPr>
            <a:r>
              <a:rPr lang="en-US" sz="1800" b="1">
                <a:solidFill>
                  <a:srgbClr val="FFFFFF"/>
                </a:solidFill>
                <a:latin typeface="Segoe UI Semibold"/>
                <a:cs typeface="Segoe UI" panose="020B0502040204020203" pitchFamily="34" charset="0"/>
              </a:rPr>
              <a:t>Built-in intelligence </a:t>
            </a:r>
            <a:br>
              <a:rPr lang="en-US" sz="1800" b="1">
                <a:solidFill>
                  <a:srgbClr val="FFFFFF"/>
                </a:solidFill>
                <a:latin typeface="Segoe UI Semibold"/>
                <a:cs typeface="Segoe UI" panose="020B0502040204020203" pitchFamily="34" charset="0"/>
              </a:rPr>
            </a:br>
            <a:r>
              <a:rPr lang="en-US" sz="1800" b="1">
                <a:solidFill>
                  <a:srgbClr val="FFFFFF"/>
                </a:solidFill>
                <a:latin typeface="Segoe UI Semibold"/>
                <a:cs typeface="Segoe UI" panose="020B0502040204020203" pitchFamily="34" charset="0"/>
              </a:rPr>
              <a:t>optimizes resources </a:t>
            </a:r>
            <a:br>
              <a:rPr lang="en-US" sz="1800" b="1">
                <a:solidFill>
                  <a:srgbClr val="FFFFFF"/>
                </a:solidFill>
                <a:latin typeface="Segoe UI Semibold"/>
                <a:cs typeface="Segoe UI" panose="020B0502040204020203" pitchFamily="34" charset="0"/>
              </a:rPr>
            </a:br>
            <a:r>
              <a:rPr lang="en-US" sz="1800" b="1">
                <a:solidFill>
                  <a:srgbClr val="FFFFFF"/>
                </a:solidFill>
                <a:latin typeface="Segoe UI Semibold"/>
                <a:cs typeface="Segoe UI" panose="020B0502040204020203" pitchFamily="34" charset="0"/>
              </a:rPr>
              <a:t>and reduces spend</a:t>
            </a:r>
          </a:p>
        </p:txBody>
      </p:sp>
      <p:cxnSp>
        <p:nvCxnSpPr>
          <p:cNvPr id="31" name="Straight Connector 30">
            <a:extLst>
              <a:ext uri="{FF2B5EF4-FFF2-40B4-BE49-F238E27FC236}">
                <a16:creationId xmlns:a16="http://schemas.microsoft.com/office/drawing/2014/main" id="{1195D7FD-0027-959F-736D-6ECE79D45981}"/>
              </a:ext>
              <a:ext uri="{C183D7F6-B498-43B3-948B-1728B52AA6E4}">
                <adec:decorative xmlns:adec="http://schemas.microsoft.com/office/drawing/2017/decorative" val="1"/>
              </a:ext>
            </a:extLst>
          </p:cNvPr>
          <p:cNvCxnSpPr/>
          <p:nvPr/>
        </p:nvCxnSpPr>
        <p:spPr>
          <a:xfrm>
            <a:off x="8031685" y="5386406"/>
            <a:ext cx="0" cy="1090983"/>
          </a:xfrm>
          <a:prstGeom prst="line">
            <a:avLst/>
          </a:prstGeom>
          <a:noFill/>
          <a:ln w="6350" cap="flat" cmpd="sng" algn="ctr">
            <a:solidFill>
              <a:sysClr val="window" lastClr="FFFFFF">
                <a:lumMod val="75000"/>
              </a:sysClr>
            </a:solidFill>
            <a:prstDash val="dash"/>
            <a:miter lim="800000"/>
            <a:headEnd type="none" w="lg" len="med"/>
            <a:tailEnd type="none" w="lg" len="med"/>
          </a:ln>
          <a:effectLst/>
        </p:spPr>
      </p:cxnSp>
      <p:grpSp>
        <p:nvGrpSpPr>
          <p:cNvPr id="32" name="Group 31">
            <a:extLst>
              <a:ext uri="{FF2B5EF4-FFF2-40B4-BE49-F238E27FC236}">
                <a16:creationId xmlns:a16="http://schemas.microsoft.com/office/drawing/2014/main" id="{37D4E63D-A8AD-A4BA-4DE4-7A949822594C}"/>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33" name="Oval 32">
              <a:extLst>
                <a:ext uri="{FF2B5EF4-FFF2-40B4-BE49-F238E27FC236}">
                  <a16:creationId xmlns:a16="http://schemas.microsoft.com/office/drawing/2014/main" id="{9666835C-529C-8533-2F62-CEC75C05A487}"/>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endParaRPr>
            </a:p>
          </p:txBody>
        </p:sp>
        <p:grpSp>
          <p:nvGrpSpPr>
            <p:cNvPr id="34" name="Group 33">
              <a:extLst>
                <a:ext uri="{FF2B5EF4-FFF2-40B4-BE49-F238E27FC236}">
                  <a16:creationId xmlns:a16="http://schemas.microsoft.com/office/drawing/2014/main" id="{199A0478-A5A7-1B0C-5A3A-F4B47EF55E76}"/>
                </a:ext>
              </a:extLst>
            </p:cNvPr>
            <p:cNvGrpSpPr/>
            <p:nvPr/>
          </p:nvGrpSpPr>
          <p:grpSpPr>
            <a:xfrm>
              <a:off x="9569656" y="4293250"/>
              <a:ext cx="784414" cy="1039388"/>
              <a:chOff x="9428791" y="2546213"/>
              <a:chExt cx="697056" cy="923636"/>
            </a:xfrm>
          </p:grpSpPr>
          <p:sp>
            <p:nvSpPr>
              <p:cNvPr id="35" name="Freeform: Shape 34">
                <a:extLst>
                  <a:ext uri="{FF2B5EF4-FFF2-40B4-BE49-F238E27FC236}">
                    <a16:creationId xmlns:a16="http://schemas.microsoft.com/office/drawing/2014/main" id="{10C4DFFD-1C78-0526-6D2B-1C3DC4547C90}"/>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rgbClr val="0078D4"/>
              </a:solidFill>
              <a:ln w="1443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 name="Freeform: Shape 35">
                <a:extLst>
                  <a:ext uri="{FF2B5EF4-FFF2-40B4-BE49-F238E27FC236}">
                    <a16:creationId xmlns:a16="http://schemas.microsoft.com/office/drawing/2014/main" id="{6CB8FCC8-B49C-FB33-496E-C4FFC3E08CD4}"/>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rgbClr val="0078D4"/>
              </a:solidFill>
              <a:ln w="1443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Shape 36">
                <a:extLst>
                  <a:ext uri="{FF2B5EF4-FFF2-40B4-BE49-F238E27FC236}">
                    <a16:creationId xmlns:a16="http://schemas.microsoft.com/office/drawing/2014/main" id="{60EA58E6-325A-A743-970E-84CAF28537CA}"/>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8" name="Freeform: Shape 37">
                <a:extLst>
                  <a:ext uri="{FF2B5EF4-FFF2-40B4-BE49-F238E27FC236}">
                    <a16:creationId xmlns:a16="http://schemas.microsoft.com/office/drawing/2014/main" id="{BC014AAF-1FA1-5207-6F8D-3324906E1576}"/>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ysClr val="windowText" lastClr="000000"/>
              </a:solidFill>
              <a:ln w="1443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9" name="TextBox 38">
            <a:extLst>
              <a:ext uri="{FF2B5EF4-FFF2-40B4-BE49-F238E27FC236}">
                <a16:creationId xmlns:a16="http://schemas.microsoft.com/office/drawing/2014/main" id="{5A24B79D-EAC8-E7E6-DABC-AF3FC567F417}"/>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algn="ctr">
              <a:defRPr/>
            </a:pPr>
            <a:r>
              <a:rPr lang="en-US" sz="1800" b="1">
                <a:solidFill>
                  <a:prstClr val="black">
                    <a:lumMod val="85000"/>
                    <a:lumOff val="15000"/>
                  </a:prstClr>
                </a:solidFill>
                <a:latin typeface="Segoe UI Semibold"/>
                <a:cs typeface="Segoe UI" panose="020B0502040204020203" pitchFamily="34" charset="0"/>
              </a:rPr>
              <a:t>Get more cloud </a:t>
            </a:r>
            <a:br>
              <a:rPr lang="en-US" sz="1800" b="1">
                <a:solidFill>
                  <a:prstClr val="black">
                    <a:lumMod val="85000"/>
                    <a:lumOff val="15000"/>
                  </a:prstClr>
                </a:solidFill>
                <a:latin typeface="Segoe UI Semibold"/>
                <a:cs typeface="Segoe UI" panose="020B0502040204020203" pitchFamily="34" charset="0"/>
              </a:rPr>
            </a:br>
            <a:r>
              <a:rPr lang="en-US" sz="1800" b="1">
                <a:solidFill>
                  <a:prstClr val="black">
                    <a:lumMod val="85000"/>
                    <a:lumOff val="15000"/>
                  </a:prstClr>
                </a:solidFill>
                <a:latin typeface="Segoe UI Semibold"/>
                <a:cs typeface="Segoe UI" panose="020B0502040204020203" pitchFamily="34" charset="0"/>
              </a:rPr>
              <a:t>for less</a:t>
            </a:r>
          </a:p>
        </p:txBody>
      </p:sp>
      <p:sp>
        <p:nvSpPr>
          <p:cNvPr id="40" name="Content Placeholder 4">
            <a:extLst>
              <a:ext uri="{FF2B5EF4-FFF2-40B4-BE49-F238E27FC236}">
                <a16:creationId xmlns:a16="http://schemas.microsoft.com/office/drawing/2014/main" id="{91F16313-4AA4-60B7-A82E-63011610D876}"/>
              </a:ext>
            </a:extLst>
          </p:cNvPr>
          <p:cNvSpPr txBox="1">
            <a:spLocks/>
          </p:cNvSpPr>
          <p:nvPr/>
        </p:nvSpPr>
        <p:spPr>
          <a:xfrm>
            <a:off x="264699" y="6403781"/>
            <a:ext cx="2579100" cy="380860"/>
          </a:xfrm>
          <a:prstGeom prst="rect">
            <a:avLst/>
          </a:prstGeom>
        </p:spPr>
        <p:txBody>
          <a:bodyPr vert="horz" lIns="0" tIns="45720" rIns="91440" bIns="45720" rtlCol="0">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ysClr val="window" lastClr="FFFFFF"/>
                </a:solidFill>
                <a:effectLst/>
                <a:uLnTx/>
                <a:uFillTx/>
                <a:latin typeface="Segoe UI"/>
                <a:ea typeface="+mn-ea"/>
                <a:cs typeface="+mn-cs"/>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8517836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A0DC-F6CE-D0BA-CFA2-053C2DE98BB7}"/>
              </a:ext>
            </a:extLst>
          </p:cNvPr>
          <p:cNvSpPr>
            <a:spLocks noGrp="1"/>
          </p:cNvSpPr>
          <p:nvPr>
            <p:ph type="title"/>
          </p:nvPr>
        </p:nvSpPr>
        <p:spPr>
          <a:xfrm>
            <a:off x="722631" y="968215"/>
            <a:ext cx="2595077" cy="2462212"/>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Reduce investments in custom code and third-party plug-ins with a fully managed and extensible platform</a:t>
            </a:r>
          </a:p>
        </p:txBody>
      </p:sp>
      <p:cxnSp>
        <p:nvCxnSpPr>
          <p:cNvPr id="3" name="Straight Connector 2">
            <a:extLst>
              <a:ext uri="{FF2B5EF4-FFF2-40B4-BE49-F238E27FC236}">
                <a16:creationId xmlns:a16="http://schemas.microsoft.com/office/drawing/2014/main" id="{FA1B13E2-E509-745E-0162-1242E152DD2E}"/>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3736B31-AFE4-4EB0-2AEC-F9433FFF3F93}"/>
              </a:ext>
            </a:extLst>
          </p:cNvPr>
          <p:cNvSpPr txBox="1">
            <a:spLocks/>
          </p:cNvSpPr>
          <p:nvPr/>
        </p:nvSpPr>
        <p:spPr>
          <a:xfrm>
            <a:off x="3716859" y="649021"/>
            <a:ext cx="7845753" cy="25006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0"/>
              </a:spcBef>
              <a:spcAft>
                <a:spcPts val="500"/>
              </a:spcAft>
              <a:buClr>
                <a:srgbClr val="000000"/>
              </a:buClr>
            </a:pPr>
            <a:r>
              <a:rPr lang="en-US" sz="1600" u="sng">
                <a:solidFill>
                  <a:srgbClr val="0070C0"/>
                </a:solidFill>
                <a:hlinkClick r:id="rId3">
                  <a:extLst>
                    <a:ext uri="{A12FA001-AC4F-418D-AE19-62706E023703}">
                      <ahyp:hlinkClr xmlns:ahyp="http://schemas.microsoft.com/office/drawing/2018/hyperlinkcolor" val="tx"/>
                    </a:ext>
                  </a:extLst>
                </a:hlinkClick>
              </a:rPr>
              <a:t>Increase developer productivity by 50%</a:t>
            </a:r>
            <a:r>
              <a:rPr lang="en-US" sz="1600">
                <a:solidFill>
                  <a:prstClr val="black"/>
                </a:solidFill>
              </a:rPr>
              <a:t> using serverless tools like Logic Apps and Functions to integrate your application with any internal and external systems</a:t>
            </a:r>
          </a:p>
          <a:p>
            <a:pPr marL="171450" indent="-171450" defTabSz="914400">
              <a:spcBef>
                <a:spcPts val="0"/>
              </a:spcBef>
              <a:spcAft>
                <a:spcPts val="500"/>
              </a:spcAft>
            </a:pPr>
            <a:r>
              <a:rPr lang="en-US" sz="1600">
                <a:solidFill>
                  <a:prstClr val="black"/>
                </a:solidFill>
              </a:rPr>
              <a:t>Eliminate replica staging environments and ship new versions and features with zero downtime using </a:t>
            </a:r>
            <a:r>
              <a:rPr lang="en-US" sz="1600" u="sng">
                <a:solidFill>
                  <a:srgbClr val="0070C0"/>
                </a:solidFill>
                <a:hlinkClick r:id="rId4">
                  <a:extLst>
                    <a:ext uri="{A12FA001-AC4F-418D-AE19-62706E023703}">
                      <ahyp:hlinkClr xmlns:ahyp="http://schemas.microsoft.com/office/drawing/2018/hyperlinkcolor" val="tx"/>
                    </a:ext>
                  </a:extLst>
                </a:hlinkClick>
              </a:rPr>
              <a:t>deployment slots</a:t>
            </a:r>
            <a:endParaRPr lang="en-US" sz="1600">
              <a:solidFill>
                <a:srgbClr val="0070C0"/>
              </a:solidFill>
            </a:endParaRPr>
          </a:p>
          <a:p>
            <a:pPr marL="171450" indent="-171450" defTabSz="914400">
              <a:spcBef>
                <a:spcPts val="0"/>
              </a:spcBef>
              <a:spcAft>
                <a:spcPts val="500"/>
              </a:spcAft>
            </a:pPr>
            <a:r>
              <a:rPr lang="en-US" sz="1600">
                <a:solidFill>
                  <a:prstClr val="black"/>
                </a:solidFill>
              </a:rPr>
              <a:t>Avoid re-building on-premises objects like SQL and Windows logins, groups and privileges, SQL Server agent jobs and SSIS packages with migration tools available in Azure Migrate</a:t>
            </a:r>
          </a:p>
          <a:p>
            <a:pPr marL="171450" indent="-171450" defTabSz="914400">
              <a:spcBef>
                <a:spcPts val="0"/>
              </a:spcBef>
              <a:spcAft>
                <a:spcPts val="500"/>
              </a:spcAft>
            </a:pPr>
            <a:r>
              <a:rPr lang="en-US" sz="1600">
                <a:solidFill>
                  <a:prstClr val="black"/>
                </a:solidFill>
              </a:rPr>
              <a:t>Use App Insights to break down how increased traffic or upstream dependencies are affecting response times</a:t>
            </a:r>
          </a:p>
        </p:txBody>
      </p:sp>
      <p:sp>
        <p:nvSpPr>
          <p:cNvPr id="5" name="Rectangle 4">
            <a:extLst>
              <a:ext uri="{FF2B5EF4-FFF2-40B4-BE49-F238E27FC236}">
                <a16:creationId xmlns:a16="http://schemas.microsoft.com/office/drawing/2014/main" id="{E495B2B9-5633-099B-1F1F-7E8E55072FB7}"/>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6E36671-5903-4843-7CC2-148ED257027E}"/>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7" name="Oval 6">
              <a:extLst>
                <a:ext uri="{FF2B5EF4-FFF2-40B4-BE49-F238E27FC236}">
                  <a16:creationId xmlns:a16="http://schemas.microsoft.com/office/drawing/2014/main" id="{A5BF69D2-EF83-1EE1-10D3-3366B9A56A67}"/>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33CD9E52-875C-91D3-F51F-8EFA912DE882}"/>
                </a:ext>
              </a:extLst>
            </p:cNvPr>
            <p:cNvGrpSpPr/>
            <p:nvPr/>
          </p:nvGrpSpPr>
          <p:grpSpPr>
            <a:xfrm>
              <a:off x="1766685" y="4339936"/>
              <a:ext cx="948927" cy="946016"/>
              <a:chOff x="2369731" y="2132955"/>
              <a:chExt cx="1707685" cy="1702446"/>
            </a:xfrm>
          </p:grpSpPr>
          <p:sp>
            <p:nvSpPr>
              <p:cNvPr id="9" name="AutoShape 167">
                <a:extLst>
                  <a:ext uri="{FF2B5EF4-FFF2-40B4-BE49-F238E27FC236}">
                    <a16:creationId xmlns:a16="http://schemas.microsoft.com/office/drawing/2014/main" id="{E90B6C60-28A3-515D-0F9E-7FF215B7D6EE}"/>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69">
                <a:extLst>
                  <a:ext uri="{FF2B5EF4-FFF2-40B4-BE49-F238E27FC236}">
                    <a16:creationId xmlns:a16="http://schemas.microsoft.com/office/drawing/2014/main" id="{7B05653C-C677-13F1-8E2B-C26C06B5DC5C}"/>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170">
                <a:extLst>
                  <a:ext uri="{FF2B5EF4-FFF2-40B4-BE49-F238E27FC236}">
                    <a16:creationId xmlns:a16="http://schemas.microsoft.com/office/drawing/2014/main" id="{2CC1199E-E546-345F-0904-94E07AE3AA7F}"/>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171">
                <a:extLst>
                  <a:ext uri="{FF2B5EF4-FFF2-40B4-BE49-F238E27FC236}">
                    <a16:creationId xmlns:a16="http://schemas.microsoft.com/office/drawing/2014/main" id="{1F10BBAC-E01E-C894-961D-8907F39ADFCB}"/>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72">
                <a:extLst>
                  <a:ext uri="{FF2B5EF4-FFF2-40B4-BE49-F238E27FC236}">
                    <a16:creationId xmlns:a16="http://schemas.microsoft.com/office/drawing/2014/main" id="{23B58D69-CC21-49BA-11E6-69E92A411EA5}"/>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 name="TextBox 13">
            <a:extLst>
              <a:ext uri="{FF2B5EF4-FFF2-40B4-BE49-F238E27FC236}">
                <a16:creationId xmlns:a16="http://schemas.microsoft.com/office/drawing/2014/main" id="{35D0C30E-1C0E-90C7-943A-1723D3720043}"/>
              </a:ext>
              <a:ext uri="{C183D7F6-B498-43B3-948B-1728B52AA6E4}">
                <adec:decorative xmlns:adec="http://schemas.microsoft.com/office/drawing/2017/decorative" val="1"/>
              </a:ext>
            </a:extLst>
          </p:cNvPr>
          <p:cNvSpPr txBox="1"/>
          <p:nvPr/>
        </p:nvSpPr>
        <p:spPr>
          <a:xfrm>
            <a:off x="629387" y="5328708"/>
            <a:ext cx="3223522" cy="88027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15" name="Straight Connector 14">
            <a:extLst>
              <a:ext uri="{FF2B5EF4-FFF2-40B4-BE49-F238E27FC236}">
                <a16:creationId xmlns:a16="http://schemas.microsoft.com/office/drawing/2014/main" id="{C35BBFD2-E686-3494-BB36-DC3F6F6B76D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3F9BD10-2DC9-0877-2835-DC0EAFEC3471}"/>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333A9A12-9BAA-7F5F-2925-CD5797C83FA7}"/>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18" name="Freeform 48">
              <a:extLst>
                <a:ext uri="{FF2B5EF4-FFF2-40B4-BE49-F238E27FC236}">
                  <a16:creationId xmlns:a16="http://schemas.microsoft.com/office/drawing/2014/main" id="{6B6D4220-DCB6-3CA8-7679-57DD3CA23ED7}"/>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49">
              <a:extLst>
                <a:ext uri="{FF2B5EF4-FFF2-40B4-BE49-F238E27FC236}">
                  <a16:creationId xmlns:a16="http://schemas.microsoft.com/office/drawing/2014/main" id="{032FF9CD-E280-ECA8-2E0C-A715FAE26E7C}"/>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50">
              <a:extLst>
                <a:ext uri="{FF2B5EF4-FFF2-40B4-BE49-F238E27FC236}">
                  <a16:creationId xmlns:a16="http://schemas.microsoft.com/office/drawing/2014/main" id="{ED606A21-FBD9-C922-59DC-EEDDD7993094}"/>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51">
              <a:extLst>
                <a:ext uri="{FF2B5EF4-FFF2-40B4-BE49-F238E27FC236}">
                  <a16:creationId xmlns:a16="http://schemas.microsoft.com/office/drawing/2014/main" id="{789160D9-B3B1-9C21-B41D-40D023F21C09}"/>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52">
              <a:extLst>
                <a:ext uri="{FF2B5EF4-FFF2-40B4-BE49-F238E27FC236}">
                  <a16:creationId xmlns:a16="http://schemas.microsoft.com/office/drawing/2014/main" id="{DDE3923D-0021-A415-78C7-88C1E6D464BE}"/>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53">
              <a:extLst>
                <a:ext uri="{FF2B5EF4-FFF2-40B4-BE49-F238E27FC236}">
                  <a16:creationId xmlns:a16="http://schemas.microsoft.com/office/drawing/2014/main" id="{A8A37F8E-0DBA-257F-1A24-2ADD7DB4B1B8}"/>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54">
              <a:extLst>
                <a:ext uri="{FF2B5EF4-FFF2-40B4-BE49-F238E27FC236}">
                  <a16:creationId xmlns:a16="http://schemas.microsoft.com/office/drawing/2014/main" id="{9A38588C-F81E-C2D1-3C09-7E56AC010039}"/>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55">
              <a:extLst>
                <a:ext uri="{FF2B5EF4-FFF2-40B4-BE49-F238E27FC236}">
                  <a16:creationId xmlns:a16="http://schemas.microsoft.com/office/drawing/2014/main" id="{6ED5CA34-732F-9BE2-6405-49BF55CF9CCA}"/>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56">
              <a:extLst>
                <a:ext uri="{FF2B5EF4-FFF2-40B4-BE49-F238E27FC236}">
                  <a16:creationId xmlns:a16="http://schemas.microsoft.com/office/drawing/2014/main" id="{9C038DEB-61D2-B05C-0685-82C196E93E99}"/>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57">
              <a:extLst>
                <a:ext uri="{FF2B5EF4-FFF2-40B4-BE49-F238E27FC236}">
                  <a16:creationId xmlns:a16="http://schemas.microsoft.com/office/drawing/2014/main" id="{4BFC0A28-1D97-2814-CA1C-C51E7351EEE2}"/>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9F02318B-12E3-43BF-7D45-FA03120B5E75}"/>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57CEE3AD-EEDA-6458-FF6C-D076430260AB}"/>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DE59A32B-79F7-50F8-0AA9-3816880A4E9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31" name="Straight Connector 30">
            <a:extLst>
              <a:ext uri="{FF2B5EF4-FFF2-40B4-BE49-F238E27FC236}">
                <a16:creationId xmlns:a16="http://schemas.microsoft.com/office/drawing/2014/main" id="{9B92476A-B71C-91EF-6BD8-45EE3434BAA6}"/>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C78FA6E-6F53-B5CE-4027-C73E296B027D}"/>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33" name="Oval 32">
              <a:extLst>
                <a:ext uri="{FF2B5EF4-FFF2-40B4-BE49-F238E27FC236}">
                  <a16:creationId xmlns:a16="http://schemas.microsoft.com/office/drawing/2014/main" id="{5AEC15AD-D5E0-34D0-1324-D8040CBD5088}"/>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5D157387-57D9-6708-A9BC-3A122807DE89}"/>
                </a:ext>
              </a:extLst>
            </p:cNvPr>
            <p:cNvGrpSpPr/>
            <p:nvPr/>
          </p:nvGrpSpPr>
          <p:grpSpPr>
            <a:xfrm>
              <a:off x="9569656" y="4293250"/>
              <a:ext cx="784414" cy="1039388"/>
              <a:chOff x="9428791" y="2546213"/>
              <a:chExt cx="697056" cy="923636"/>
            </a:xfrm>
          </p:grpSpPr>
          <p:sp>
            <p:nvSpPr>
              <p:cNvPr id="35" name="Freeform: Shape 34">
                <a:extLst>
                  <a:ext uri="{FF2B5EF4-FFF2-40B4-BE49-F238E27FC236}">
                    <a16:creationId xmlns:a16="http://schemas.microsoft.com/office/drawing/2014/main" id="{ABA8B6E8-A51E-6173-8827-5E1EA1098083}"/>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4"/>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85BA52ED-5897-B3A2-A14F-B2C01C2E63CF}"/>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4"/>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C26B821-CB5F-2026-B791-8155B366751F}"/>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1CB8942-44A1-2129-405A-42816721DD03}"/>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Content Placeholder 3">
            <a:extLst>
              <a:ext uri="{FF2B5EF4-FFF2-40B4-BE49-F238E27FC236}">
                <a16:creationId xmlns:a16="http://schemas.microsoft.com/office/drawing/2014/main" id="{7E86FAF0-432E-67B5-5B7E-080A88258A9F}"/>
              </a:ext>
            </a:extLst>
          </p:cNvPr>
          <p:cNvSpPr txBox="1">
            <a:spLocks/>
          </p:cNvSpPr>
          <p:nvPr/>
        </p:nvSpPr>
        <p:spPr>
          <a:xfrm>
            <a:off x="9029503" y="5431267"/>
            <a:ext cx="1945544" cy="5841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0"/>
              </a:spcBef>
              <a:buSzTx/>
              <a:buFontTx/>
              <a:buNone/>
              <a:defRPr/>
            </a:pPr>
            <a:r>
              <a:rPr lang="en-US" sz="1800" b="1">
                <a:solidFill>
                  <a:srgbClr val="FFFFFF"/>
                </a:solidFill>
                <a:latin typeface="Segoe UI Semibold"/>
              </a:rPr>
              <a:t>Get more cloud </a:t>
            </a:r>
            <a:br>
              <a:rPr lang="en-US" sz="1800" b="1">
                <a:solidFill>
                  <a:srgbClr val="FFFFFF"/>
                </a:solidFill>
                <a:latin typeface="Segoe UI Semibold"/>
              </a:rPr>
            </a:br>
            <a:r>
              <a:rPr lang="en-US" sz="1800" b="1">
                <a:solidFill>
                  <a:srgbClr val="FFFFFF"/>
                </a:solidFill>
                <a:latin typeface="Segoe UI Semibold"/>
              </a:rPr>
              <a:t>for less</a:t>
            </a:r>
          </a:p>
        </p:txBody>
      </p:sp>
      <p:sp>
        <p:nvSpPr>
          <p:cNvPr id="40" name="Content Placeholder 4">
            <a:extLst>
              <a:ext uri="{FF2B5EF4-FFF2-40B4-BE49-F238E27FC236}">
                <a16:creationId xmlns:a16="http://schemas.microsoft.com/office/drawing/2014/main" id="{FD8CB283-CCBC-BACA-5571-9FD20FA9E714}"/>
              </a:ext>
            </a:extLst>
          </p:cNvPr>
          <p:cNvSpPr txBox="1">
            <a:spLocks/>
          </p:cNvSpPr>
          <p:nvPr/>
        </p:nvSpPr>
        <p:spPr>
          <a:xfrm>
            <a:off x="267460" y="6404287"/>
            <a:ext cx="2719595" cy="35044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39169290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A89DA-62C8-4DAE-BC8F-26E0DDE0FF6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defTabSz="914400"/>
            <a:r>
              <a:rPr lang="en-US" dirty="0"/>
              <a:t>Digital transformation</a:t>
            </a:r>
          </a:p>
        </p:txBody>
      </p:sp>
      <p:pic>
        <p:nvPicPr>
          <p:cNvPr id="473090" name="Picture 2">
            <a:extLst>
              <a:ext uri="{FF2B5EF4-FFF2-40B4-BE49-F238E27FC236}">
                <a16:creationId xmlns:a16="http://schemas.microsoft.com/office/drawing/2014/main" id="{0CE03199-B07E-E2AB-4444-3F829BEAD7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5229" y="1223778"/>
            <a:ext cx="10161538" cy="508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D572-01D3-4BEB-A681-965B39B3C2C5}"/>
              </a:ext>
            </a:extLst>
          </p:cNvPr>
          <p:cNvSpPr>
            <a:spLocks noGrp="1"/>
          </p:cNvSpPr>
          <p:nvPr>
            <p:ph type="title"/>
          </p:nvPr>
        </p:nvSpPr>
        <p:spPr>
          <a:xfrm>
            <a:off x="720250" y="970175"/>
            <a:ext cx="2783791" cy="1984224"/>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Ensure the underlying infrastructure can scale resources to meet application demand</a:t>
            </a:r>
          </a:p>
        </p:txBody>
      </p:sp>
      <p:cxnSp>
        <p:nvCxnSpPr>
          <p:cNvPr id="3" name="Straight Connector 2">
            <a:extLst>
              <a:ext uri="{FF2B5EF4-FFF2-40B4-BE49-F238E27FC236}">
                <a16:creationId xmlns:a16="http://schemas.microsoft.com/office/drawing/2014/main" id="{0A7934FB-22DA-A56B-3C8A-A706B58D1E6F}"/>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ECAE53D-3C58-70D6-8684-BA456B8DE32A}"/>
              </a:ext>
            </a:extLst>
          </p:cNvPr>
          <p:cNvSpPr txBox="1">
            <a:spLocks/>
          </p:cNvSpPr>
          <p:nvPr/>
        </p:nvSpPr>
        <p:spPr>
          <a:xfrm>
            <a:off x="3746944" y="514827"/>
            <a:ext cx="8020964" cy="36948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0"/>
              </a:spcBef>
              <a:spcAft>
                <a:spcPts val="500"/>
              </a:spcAft>
            </a:pPr>
            <a:r>
              <a:rPr lang="en-US" sz="1600">
                <a:solidFill>
                  <a:prstClr val="black"/>
                </a:solidFill>
              </a:rPr>
              <a:t>Power your app on an enterprise grade hosting platform that serves over 2 million sites,  processes over 41 billion requests per day and over 9 trillion SQL database queries per day</a:t>
            </a:r>
          </a:p>
          <a:p>
            <a:pPr marL="171450" indent="-171450" defTabSz="914400">
              <a:spcBef>
                <a:spcPts val="0"/>
              </a:spcBef>
              <a:spcAft>
                <a:spcPts val="500"/>
              </a:spcAft>
            </a:pPr>
            <a:r>
              <a:rPr lang="en-US" sz="1600">
                <a:solidFill>
                  <a:prstClr val="black"/>
                </a:solidFill>
              </a:rPr>
              <a:t>Build on infrastructure with a 99.95% SLA won’t fail when your customers need it most </a:t>
            </a:r>
          </a:p>
          <a:p>
            <a:pPr marL="171450" indent="-171450" defTabSz="914400">
              <a:spcBef>
                <a:spcPts val="0"/>
              </a:spcBef>
              <a:spcAft>
                <a:spcPts val="500"/>
              </a:spcAft>
            </a:pPr>
            <a:r>
              <a:rPr lang="en-US" sz="1600">
                <a:solidFill>
                  <a:prstClr val="black"/>
                </a:solidFill>
              </a:rPr>
              <a:t>Rapidly adapt to changing requirements with auto-scaling SQL Database serverless compute and Hyperscale storage up to 100 TB</a:t>
            </a:r>
          </a:p>
          <a:p>
            <a:pPr marL="171450" indent="-171450" defTabSz="914400">
              <a:spcBef>
                <a:spcPts val="0"/>
              </a:spcBef>
              <a:spcAft>
                <a:spcPts val="500"/>
              </a:spcAft>
            </a:pPr>
            <a:r>
              <a:rPr lang="en-US" sz="1600">
                <a:solidFill>
                  <a:prstClr val="black"/>
                </a:solidFill>
              </a:rPr>
              <a:t>Scale your app to meet demand with over 58 regions </a:t>
            </a:r>
          </a:p>
          <a:p>
            <a:pPr marL="171450" indent="-171450" defTabSz="914400">
              <a:spcBef>
                <a:spcPts val="0"/>
              </a:spcBef>
              <a:spcAft>
                <a:spcPts val="500"/>
              </a:spcAft>
            </a:pPr>
            <a:r>
              <a:rPr lang="en-US" sz="1600">
                <a:solidFill>
                  <a:prstClr val="black"/>
                </a:solidFill>
              </a:rPr>
              <a:t>Easily scale out underlying VMs to match demand or configure </a:t>
            </a:r>
            <a:r>
              <a:rPr lang="en-US" sz="1600" u="sng">
                <a:solidFill>
                  <a:srgbClr val="0070C0"/>
                </a:solidFill>
                <a:hlinkClick r:id="rId3">
                  <a:extLst>
                    <a:ext uri="{A12FA001-AC4F-418D-AE19-62706E023703}">
                      <ahyp:hlinkClr xmlns:ahyp="http://schemas.microsoft.com/office/drawing/2018/hyperlinkcolor" val="tx"/>
                    </a:ext>
                  </a:extLst>
                </a:hlinkClick>
              </a:rPr>
              <a:t>auto-scaling</a:t>
            </a:r>
            <a:r>
              <a:rPr lang="en-US" sz="1600">
                <a:solidFill>
                  <a:prstClr val="black"/>
                </a:solidFill>
              </a:rPr>
              <a:t> to sense and respond to changing traffic patterns</a:t>
            </a:r>
          </a:p>
          <a:p>
            <a:pPr marL="171450" indent="-171450" defTabSz="914400">
              <a:spcBef>
                <a:spcPts val="0"/>
              </a:spcBef>
              <a:spcAft>
                <a:spcPts val="500"/>
              </a:spcAft>
            </a:pPr>
            <a:r>
              <a:rPr lang="en-US" sz="1600">
                <a:solidFill>
                  <a:prstClr val="black"/>
                </a:solidFill>
              </a:rPr>
              <a:t>Right size your app with configurable CPU, memory, disk space and easily add new features like custom domains and certificates with a few clicks</a:t>
            </a:r>
          </a:p>
          <a:p>
            <a:pPr marL="171450" indent="-171450" defTabSz="914400">
              <a:spcBef>
                <a:spcPts val="0"/>
              </a:spcBef>
              <a:spcAft>
                <a:spcPts val="500"/>
              </a:spcAft>
            </a:pPr>
            <a:r>
              <a:rPr lang="en-US" sz="1600">
                <a:solidFill>
                  <a:prstClr val="black"/>
                </a:solidFill>
              </a:rPr>
              <a:t>You can </a:t>
            </a:r>
            <a:r>
              <a:rPr lang="en-US" sz="1600" u="sng">
                <a:solidFill>
                  <a:srgbClr val="0070C0"/>
                </a:solidFill>
                <a:hlinkClick r:id="rId4">
                  <a:extLst>
                    <a:ext uri="{A12FA001-AC4F-418D-AE19-62706E023703}">
                      <ahyp:hlinkClr xmlns:ahyp="http://schemas.microsoft.com/office/drawing/2018/hyperlinkcolor" val="tx"/>
                    </a:ext>
                  </a:extLst>
                </a:hlinkClick>
              </a:rPr>
              <a:t>use deployment slots</a:t>
            </a:r>
            <a:r>
              <a:rPr lang="en-US" sz="1600">
                <a:solidFill>
                  <a:srgbClr val="0070C0"/>
                </a:solidFill>
              </a:rPr>
              <a:t> </a:t>
            </a:r>
            <a:r>
              <a:rPr lang="en-US" sz="1600">
                <a:solidFill>
                  <a:prstClr val="black"/>
                </a:solidFill>
              </a:rPr>
              <a:t>to coordinate your QA, staging, and production deployments</a:t>
            </a:r>
          </a:p>
        </p:txBody>
      </p:sp>
      <p:sp>
        <p:nvSpPr>
          <p:cNvPr id="5" name="Rectangle 4">
            <a:extLst>
              <a:ext uri="{FF2B5EF4-FFF2-40B4-BE49-F238E27FC236}">
                <a16:creationId xmlns:a16="http://schemas.microsoft.com/office/drawing/2014/main" id="{AA6D0022-0E90-72D7-CC31-F4B358C58DF8}"/>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5FE34E1E-C11A-A59E-E67D-FBB7B5688101}"/>
              </a:ext>
              <a:ext uri="{C183D7F6-B498-43B3-948B-1728B52AA6E4}">
                <adec:decorative xmlns:adec="http://schemas.microsoft.com/office/drawing/2017/decorative" val="1"/>
              </a:ext>
            </a:extLst>
          </p:cNvPr>
          <p:cNvSpPr/>
          <p:nvPr/>
        </p:nvSpPr>
        <p:spPr>
          <a:xfrm>
            <a:off x="1555038" y="385676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E8C56C-26B3-20AD-CE51-C587E40DF0CD}"/>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8" name="Arrow: Right 7">
              <a:extLst>
                <a:ext uri="{FF2B5EF4-FFF2-40B4-BE49-F238E27FC236}">
                  <a16:creationId xmlns:a16="http://schemas.microsoft.com/office/drawing/2014/main" id="{88FA0CFB-9AFE-F061-C04F-F369646985F3}"/>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692D8E94-AB25-86D6-B9EC-6DDF6B66BEB1}"/>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Freeform 47">
              <a:extLst>
                <a:ext uri="{FF2B5EF4-FFF2-40B4-BE49-F238E27FC236}">
                  <a16:creationId xmlns:a16="http://schemas.microsoft.com/office/drawing/2014/main" id="{770A5288-A8C6-E445-F486-D973BCC112D6}"/>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Arrow: Right 10">
              <a:extLst>
                <a:ext uri="{FF2B5EF4-FFF2-40B4-BE49-F238E27FC236}">
                  <a16:creationId xmlns:a16="http://schemas.microsoft.com/office/drawing/2014/main" id="{964AD5FD-85B7-880E-E32D-CAD74D6E6C1B}"/>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B08BB626-96DD-DD74-0121-76AC2C3B6719}"/>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 name="Content Placeholder 4">
            <a:extLst>
              <a:ext uri="{FF2B5EF4-FFF2-40B4-BE49-F238E27FC236}">
                <a16:creationId xmlns:a16="http://schemas.microsoft.com/office/drawing/2014/main" id="{5C886AFC-D977-CFB9-60EA-0ED407A5966A}"/>
              </a:ext>
            </a:extLst>
          </p:cNvPr>
          <p:cNvSpPr txBox="1">
            <a:spLocks/>
          </p:cNvSpPr>
          <p:nvPr/>
        </p:nvSpPr>
        <p:spPr>
          <a:xfrm>
            <a:off x="696394" y="5429347"/>
            <a:ext cx="3186113" cy="6890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800" b="1">
                <a:solidFill>
                  <a:srgbClr val="FFFFFF"/>
                </a:solidFill>
                <a:latin typeface="Segoe UI Semibold"/>
              </a:rPr>
              <a:t>Right-size your infrastructure and increase availability</a:t>
            </a:r>
          </a:p>
        </p:txBody>
      </p:sp>
      <p:cxnSp>
        <p:nvCxnSpPr>
          <p:cNvPr id="14" name="Straight Connector 13">
            <a:extLst>
              <a:ext uri="{FF2B5EF4-FFF2-40B4-BE49-F238E27FC236}">
                <a16:creationId xmlns:a16="http://schemas.microsoft.com/office/drawing/2014/main" id="{981B6A30-EAB5-6C44-CB57-26479DD85C8C}"/>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4D762D7-0AE4-AD2B-7C01-D87E4F6CC53A}"/>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sp>
        <p:nvSpPr>
          <p:cNvPr id="17" name="AutoShape 37">
            <a:extLst>
              <a:ext uri="{FF2B5EF4-FFF2-40B4-BE49-F238E27FC236}">
                <a16:creationId xmlns:a16="http://schemas.microsoft.com/office/drawing/2014/main" id="{7B16B493-3BD2-CD9C-3694-417FF1F68402}"/>
              </a:ext>
              <a:ext uri="{C183D7F6-B498-43B3-948B-1728B52AA6E4}">
                <adec:decorative xmlns:adec="http://schemas.microsoft.com/office/drawing/2017/decorative" val="1"/>
              </a:ext>
            </a:extLst>
          </p:cNvPr>
          <p:cNvSpPr>
            <a:spLocks noChangeAspect="1" noChangeArrowheads="1" noTextEdit="1"/>
          </p:cNvSpPr>
          <p:nvPr/>
        </p:nvSpPr>
        <p:spPr bwMode="auto">
          <a:xfrm>
            <a:off x="5836811" y="4307586"/>
            <a:ext cx="531385" cy="53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39">
            <a:extLst>
              <a:ext uri="{FF2B5EF4-FFF2-40B4-BE49-F238E27FC236}">
                <a16:creationId xmlns:a16="http://schemas.microsoft.com/office/drawing/2014/main" id="{E329C3F6-7F9A-5BB1-7E58-EDD04D5624C4}"/>
              </a:ext>
              <a:ext uri="{C183D7F6-B498-43B3-948B-1728B52AA6E4}">
                <adec:decorative xmlns:adec="http://schemas.microsoft.com/office/drawing/2017/decorative" val="1"/>
              </a:ext>
            </a:extLst>
          </p:cNvPr>
          <p:cNvSpPr>
            <a:spLocks/>
          </p:cNvSpPr>
          <p:nvPr/>
        </p:nvSpPr>
        <p:spPr bwMode="auto">
          <a:xfrm>
            <a:off x="6328277" y="4592996"/>
            <a:ext cx="146486" cy="230996"/>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40">
            <a:extLst>
              <a:ext uri="{FF2B5EF4-FFF2-40B4-BE49-F238E27FC236}">
                <a16:creationId xmlns:a16="http://schemas.microsoft.com/office/drawing/2014/main" id="{A257262D-0054-C7CF-3A6A-3AD8093B03B8}"/>
              </a:ext>
              <a:ext uri="{C183D7F6-B498-43B3-948B-1728B52AA6E4}">
                <adec:decorative xmlns:adec="http://schemas.microsoft.com/office/drawing/2017/decorative" val="1"/>
              </a:ext>
            </a:extLst>
          </p:cNvPr>
          <p:cNvSpPr>
            <a:spLocks/>
          </p:cNvSpPr>
          <p:nvPr/>
        </p:nvSpPr>
        <p:spPr bwMode="auto">
          <a:xfrm>
            <a:off x="5728249" y="4322563"/>
            <a:ext cx="152119" cy="230996"/>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41">
            <a:extLst>
              <a:ext uri="{FF2B5EF4-FFF2-40B4-BE49-F238E27FC236}">
                <a16:creationId xmlns:a16="http://schemas.microsoft.com/office/drawing/2014/main" id="{665E4702-5CB1-08D0-B69F-45006D6F40DA}"/>
              </a:ext>
              <a:ext uri="{C183D7F6-B498-43B3-948B-1728B52AA6E4}">
                <adec:decorative xmlns:adec="http://schemas.microsoft.com/office/drawing/2017/decorative" val="1"/>
              </a:ext>
            </a:extLst>
          </p:cNvPr>
          <p:cNvSpPr>
            <a:spLocks/>
          </p:cNvSpPr>
          <p:nvPr/>
        </p:nvSpPr>
        <p:spPr bwMode="auto">
          <a:xfrm>
            <a:off x="5852198" y="4795821"/>
            <a:ext cx="230996" cy="152119"/>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42">
            <a:extLst>
              <a:ext uri="{FF2B5EF4-FFF2-40B4-BE49-F238E27FC236}">
                <a16:creationId xmlns:a16="http://schemas.microsoft.com/office/drawing/2014/main" id="{56652949-0143-E488-8936-8FDAC030B4F9}"/>
              </a:ext>
              <a:ext uri="{C183D7F6-B498-43B3-948B-1728B52AA6E4}">
                <adec:decorative xmlns:adec="http://schemas.microsoft.com/office/drawing/2017/decorative" val="1"/>
              </a:ext>
            </a:extLst>
          </p:cNvPr>
          <p:cNvSpPr>
            <a:spLocks/>
          </p:cNvSpPr>
          <p:nvPr/>
        </p:nvSpPr>
        <p:spPr bwMode="auto">
          <a:xfrm>
            <a:off x="5728248" y="4592996"/>
            <a:ext cx="152119" cy="230996"/>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43">
            <a:extLst>
              <a:ext uri="{FF2B5EF4-FFF2-40B4-BE49-F238E27FC236}">
                <a16:creationId xmlns:a16="http://schemas.microsoft.com/office/drawing/2014/main" id="{F64C0963-E022-4FF1-038F-29BF3578D1CD}"/>
              </a:ext>
              <a:ext uri="{C183D7F6-B498-43B3-948B-1728B52AA6E4}">
                <adec:decorative xmlns:adec="http://schemas.microsoft.com/office/drawing/2017/decorative" val="1"/>
              </a:ext>
            </a:extLst>
          </p:cNvPr>
          <p:cNvSpPr>
            <a:spLocks/>
          </p:cNvSpPr>
          <p:nvPr/>
        </p:nvSpPr>
        <p:spPr bwMode="auto">
          <a:xfrm>
            <a:off x="6328275" y="4322563"/>
            <a:ext cx="146486" cy="230996"/>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44">
            <a:extLst>
              <a:ext uri="{FF2B5EF4-FFF2-40B4-BE49-F238E27FC236}">
                <a16:creationId xmlns:a16="http://schemas.microsoft.com/office/drawing/2014/main" id="{6B507282-3131-6AA9-ED0A-FB0627E5CAD4}"/>
              </a:ext>
              <a:ext uri="{C183D7F6-B498-43B3-948B-1728B52AA6E4}">
                <adec:decorative xmlns:adec="http://schemas.microsoft.com/office/drawing/2017/decorative" val="1"/>
              </a:ext>
            </a:extLst>
          </p:cNvPr>
          <p:cNvSpPr>
            <a:spLocks/>
          </p:cNvSpPr>
          <p:nvPr/>
        </p:nvSpPr>
        <p:spPr bwMode="auto">
          <a:xfrm>
            <a:off x="6122632" y="4795821"/>
            <a:ext cx="230996" cy="152119"/>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46">
            <a:extLst>
              <a:ext uri="{FF2B5EF4-FFF2-40B4-BE49-F238E27FC236}">
                <a16:creationId xmlns:a16="http://schemas.microsoft.com/office/drawing/2014/main" id="{6453F40A-E1A9-C754-ED7C-6CE8BACCF08F}"/>
              </a:ext>
              <a:ext uri="{C183D7F6-B498-43B3-948B-1728B52AA6E4}">
                <adec:decorative xmlns:adec="http://schemas.microsoft.com/office/drawing/2017/decorative" val="1"/>
              </a:ext>
            </a:extLst>
          </p:cNvPr>
          <p:cNvSpPr>
            <a:spLocks/>
          </p:cNvSpPr>
          <p:nvPr/>
        </p:nvSpPr>
        <p:spPr bwMode="auto">
          <a:xfrm>
            <a:off x="5852195" y="4198615"/>
            <a:ext cx="230996" cy="14930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4C0D328B-A939-BC64-9331-55C5F068D910}"/>
              </a:ext>
              <a:ext uri="{C183D7F6-B498-43B3-948B-1728B52AA6E4}">
                <adec:decorative xmlns:adec="http://schemas.microsoft.com/office/drawing/2017/decorative" val="1"/>
              </a:ext>
            </a:extLst>
          </p:cNvPr>
          <p:cNvGrpSpPr/>
          <p:nvPr/>
        </p:nvGrpSpPr>
        <p:grpSpPr>
          <a:xfrm>
            <a:off x="6125449" y="4198614"/>
            <a:ext cx="301790" cy="197836"/>
            <a:chOff x="9080197" y="1845683"/>
            <a:chExt cx="795746" cy="521644"/>
          </a:xfrm>
          <a:solidFill>
            <a:schemeClr val="accent4"/>
          </a:solidFill>
        </p:grpSpPr>
        <p:sp>
          <p:nvSpPr>
            <p:cNvPr id="27" name="Freeform 45">
              <a:extLst>
                <a:ext uri="{FF2B5EF4-FFF2-40B4-BE49-F238E27FC236}">
                  <a16:creationId xmlns:a16="http://schemas.microsoft.com/office/drawing/2014/main" id="{BEAD593B-65AD-7947-C66E-17563CC6463C}"/>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Isosceles Triangle 27">
              <a:extLst>
                <a:ext uri="{FF2B5EF4-FFF2-40B4-BE49-F238E27FC236}">
                  <a16:creationId xmlns:a16="http://schemas.microsoft.com/office/drawing/2014/main" id="{207D6BA4-C655-79D2-59F4-179E14180E04}"/>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6" name="Freeform 47">
            <a:extLst>
              <a:ext uri="{FF2B5EF4-FFF2-40B4-BE49-F238E27FC236}">
                <a16:creationId xmlns:a16="http://schemas.microsoft.com/office/drawing/2014/main" id="{BD60B588-1E79-366A-278A-D68F5352C176}"/>
              </a:ext>
              <a:ext uri="{C183D7F6-B498-43B3-948B-1728B52AA6E4}">
                <adec:decorative xmlns:adec="http://schemas.microsoft.com/office/drawing/2017/decorative" val="1"/>
              </a:ext>
            </a:extLst>
          </p:cNvPr>
          <p:cNvSpPr>
            <a:spLocks/>
          </p:cNvSpPr>
          <p:nvPr/>
        </p:nvSpPr>
        <p:spPr bwMode="auto">
          <a:xfrm>
            <a:off x="5859126" y="4430013"/>
            <a:ext cx="486756" cy="286528"/>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8BBBBCC4-83AE-C9E5-E931-421B540261A0}"/>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30" name="Straight Connector 29">
            <a:extLst>
              <a:ext uri="{FF2B5EF4-FFF2-40B4-BE49-F238E27FC236}">
                <a16:creationId xmlns:a16="http://schemas.microsoft.com/office/drawing/2014/main" id="{37CFBA93-8B73-B686-AAB5-9B3CE4AB92CF}"/>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E019B9A-9297-A673-B4F1-FFBA5DE18089}"/>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0FC1971E-D618-068E-4029-07543BD67C90}"/>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33" name="speedometer" descr="speedometer">
              <a:extLst>
                <a:ext uri="{FF2B5EF4-FFF2-40B4-BE49-F238E27FC236}">
                  <a16:creationId xmlns:a16="http://schemas.microsoft.com/office/drawing/2014/main" id="{EC054591-16F1-3A2A-1868-4D1353ED27A1}"/>
                </a:ext>
              </a:extLst>
            </p:cNvPr>
            <p:cNvGrpSpPr/>
            <p:nvPr/>
          </p:nvGrpSpPr>
          <p:grpSpPr>
            <a:xfrm rot="19591726" flipH="1">
              <a:off x="-517628" y="4158749"/>
              <a:ext cx="379517" cy="332754"/>
              <a:chOff x="-516564" y="4218437"/>
              <a:chExt cx="379517" cy="332754"/>
            </a:xfrm>
            <a:solidFill>
              <a:schemeClr val="tx1"/>
            </a:solidFill>
          </p:grpSpPr>
          <p:sp>
            <p:nvSpPr>
              <p:cNvPr id="35" name="Freeform: Shape 34">
                <a:extLst>
                  <a:ext uri="{FF2B5EF4-FFF2-40B4-BE49-F238E27FC236}">
                    <a16:creationId xmlns:a16="http://schemas.microsoft.com/office/drawing/2014/main" id="{D5DD1563-504D-F277-8732-A194C13556F2}"/>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D5117CFE-2678-551D-6152-0A34F13DD895}"/>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 name="Freeform 137">
              <a:extLst>
                <a:ext uri="{FF2B5EF4-FFF2-40B4-BE49-F238E27FC236}">
                  <a16:creationId xmlns:a16="http://schemas.microsoft.com/office/drawing/2014/main" id="{7AD5E1AA-C986-CA3C-D4C3-520C73CEA89F}"/>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6DC8FEF5-8EBC-BE22-06B1-E8F833C2A256}"/>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38" name="Content Placeholder 5">
            <a:extLst>
              <a:ext uri="{FF2B5EF4-FFF2-40B4-BE49-F238E27FC236}">
                <a16:creationId xmlns:a16="http://schemas.microsoft.com/office/drawing/2014/main" id="{D342E872-ED7C-A635-BB31-C57E9C9AE8B9}"/>
              </a:ext>
            </a:extLst>
          </p:cNvPr>
          <p:cNvSpPr txBox="1">
            <a:spLocks/>
          </p:cNvSpPr>
          <p:nvPr/>
        </p:nvSpPr>
        <p:spPr>
          <a:xfrm>
            <a:off x="261364" y="6408142"/>
            <a:ext cx="2928937" cy="31987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3798070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849C-66E9-C38B-AB89-FDFE134E88D4}"/>
              </a:ext>
            </a:extLst>
          </p:cNvPr>
          <p:cNvSpPr>
            <a:spLocks noGrp="1"/>
          </p:cNvSpPr>
          <p:nvPr>
            <p:ph type="title"/>
          </p:nvPr>
        </p:nvSpPr>
        <p:spPr>
          <a:xfrm>
            <a:off x="721963" y="970175"/>
            <a:ext cx="2304489" cy="1452953"/>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Get up to speed quickly on a platform tailored for .NET</a:t>
            </a:r>
          </a:p>
        </p:txBody>
      </p:sp>
      <p:cxnSp>
        <p:nvCxnSpPr>
          <p:cNvPr id="3" name="Straight Connector 2">
            <a:extLst>
              <a:ext uri="{FF2B5EF4-FFF2-40B4-BE49-F238E27FC236}">
                <a16:creationId xmlns:a16="http://schemas.microsoft.com/office/drawing/2014/main" id="{3EFBAA1B-61E5-9FFB-F860-D56B85C6148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5CDD86A-209C-27A4-530F-E13684E29919}"/>
              </a:ext>
            </a:extLst>
          </p:cNvPr>
          <p:cNvSpPr txBox="1">
            <a:spLocks/>
          </p:cNvSpPr>
          <p:nvPr/>
        </p:nvSpPr>
        <p:spPr>
          <a:xfrm>
            <a:off x="3264401" y="187957"/>
            <a:ext cx="8915401" cy="37095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400">
              <a:spcBef>
                <a:spcPts val="0"/>
              </a:spcBef>
              <a:spcAft>
                <a:spcPts val="500"/>
              </a:spcAft>
              <a:defRPr/>
            </a:pPr>
            <a:r>
              <a:rPr lang="en-US" sz="1600">
                <a:solidFill>
                  <a:srgbClr val="000000"/>
                </a:solidFill>
                <a:cs typeface="Segoe UI Semilight" panose="020B0402040204020203" pitchFamily="34" charset="0"/>
              </a:rPr>
              <a:t>Build on managed infrastructure and database offerings that are purpose built for (.NET) web hosting</a:t>
            </a:r>
          </a:p>
          <a:p>
            <a:pPr marL="285750" indent="-285750" defTabSz="914400">
              <a:spcBef>
                <a:spcPts val="0"/>
              </a:spcBef>
              <a:spcAft>
                <a:spcPts val="500"/>
              </a:spcAft>
              <a:defRPr/>
            </a:pPr>
            <a:r>
              <a:rPr lang="en-US" sz="1600">
                <a:solidFill>
                  <a:srgbClr val="000000"/>
                </a:solidFill>
                <a:cs typeface="Segoe UI Semilight" panose="020B0402040204020203" pitchFamily="34" charset="0"/>
              </a:rPr>
              <a:t>Native integration with IIS offers familiar runtime experience from day one </a:t>
            </a:r>
          </a:p>
          <a:p>
            <a:pPr marL="285750" indent="-285750" defTabSz="914400">
              <a:spcBef>
                <a:spcPts val="0"/>
              </a:spcBef>
              <a:spcAft>
                <a:spcPts val="500"/>
              </a:spcAft>
              <a:defRPr/>
            </a:pPr>
            <a:r>
              <a:rPr lang="en-US" sz="1600">
                <a:solidFill>
                  <a:srgbClr val="000000"/>
                </a:solidFill>
                <a:cs typeface="Segoe UI Semilight" panose="020B0402040204020203" pitchFamily="34" charset="0"/>
              </a:rPr>
              <a:t>Access familiar logging sources like Application Event Logs and log/trace information emitted via System. Diagnostics with </a:t>
            </a:r>
            <a:r>
              <a:rPr lang="en-US" sz="1600" u="sng">
                <a:solidFill>
                  <a:srgbClr val="0070C0"/>
                </a:solidFill>
                <a:hlinkClick r:id="rId3">
                  <a:extLst>
                    <a:ext uri="{A12FA001-AC4F-418D-AE19-62706E023703}">
                      <ahyp:hlinkClr xmlns:ahyp="http://schemas.microsoft.com/office/drawing/2018/hyperlinkcolor" val="tx"/>
                    </a:ext>
                  </a:extLst>
                </a:hlinkClick>
              </a:rPr>
              <a:t>built-in logging capabilities</a:t>
            </a:r>
            <a:endParaRPr lang="en-US" sz="1600">
              <a:solidFill>
                <a:srgbClr val="0070C0"/>
              </a:solidFill>
              <a:cs typeface="Segoe UI Semilight" panose="020B0402040204020203" pitchFamily="34" charset="0"/>
            </a:endParaRPr>
          </a:p>
          <a:p>
            <a:pPr marL="285750" indent="-285750" defTabSz="914400">
              <a:spcBef>
                <a:spcPts val="0"/>
              </a:spcBef>
              <a:spcAft>
                <a:spcPts val="500"/>
              </a:spcAft>
              <a:defRPr/>
            </a:pPr>
            <a:r>
              <a:rPr lang="en-US" sz="1600">
                <a:solidFill>
                  <a:srgbClr val="000000"/>
                </a:solidFill>
                <a:cs typeface="Segoe UI Semilight" panose="020B0402040204020203" pitchFamily="34" charset="0"/>
              </a:rPr>
              <a:t>URL Rewrite is pre-installed for devs to define custom rules in web.config</a:t>
            </a:r>
          </a:p>
          <a:p>
            <a:pPr marL="285750" indent="-285750" defTabSz="914400">
              <a:spcBef>
                <a:spcPts val="0"/>
              </a:spcBef>
              <a:spcAft>
                <a:spcPts val="500"/>
              </a:spcAft>
              <a:defRPr/>
            </a:pPr>
            <a:r>
              <a:rPr lang="en-US" sz="1600">
                <a:solidFill>
                  <a:srgbClr val="000000"/>
                </a:solidFill>
                <a:cs typeface="Segoe UI Semilight" panose="020B0402040204020203" pitchFamily="34" charset="0"/>
              </a:rPr>
              <a:t>ASP.NET apps relying on InProc session state can ensure HTTP sessions are always routed back to the same server using App Service’s support sticky sessions</a:t>
            </a:r>
          </a:p>
          <a:p>
            <a:pPr marL="285750" indent="-285750" defTabSz="914400">
              <a:spcBef>
                <a:spcPts val="0"/>
              </a:spcBef>
              <a:spcAft>
                <a:spcPts val="500"/>
              </a:spcAft>
              <a:defRPr/>
            </a:pPr>
            <a:r>
              <a:rPr lang="en-US" sz="1600">
                <a:solidFill>
                  <a:srgbClr val="000000"/>
                </a:solidFill>
                <a:cs typeface="Segoe UI Semilight"/>
              </a:rPr>
              <a:t>Run non-interactive utility code or console worker apps alongside ASP.NET apps with </a:t>
            </a:r>
            <a:r>
              <a:rPr lang="en-US" sz="1600" u="sng">
                <a:solidFill>
                  <a:srgbClr val="0070C0"/>
                </a:solidFill>
                <a:hlinkClick r:id="rId4">
                  <a:extLst>
                    <a:ext uri="{A12FA001-AC4F-418D-AE19-62706E023703}">
                      <ahyp:hlinkClr xmlns:ahyp="http://schemas.microsoft.com/office/drawing/2018/hyperlinkcolor" val="tx"/>
                    </a:ext>
                  </a:extLst>
                </a:hlinkClick>
              </a:rPr>
              <a:t>WebJobs</a:t>
            </a:r>
            <a:endParaRPr lang="en-US" sz="1600" u="sng">
              <a:solidFill>
                <a:srgbClr val="0070C0"/>
              </a:solidFill>
            </a:endParaRPr>
          </a:p>
          <a:p>
            <a:pPr marL="285750" indent="-285750" defTabSz="914400">
              <a:spcBef>
                <a:spcPts val="0"/>
              </a:spcBef>
              <a:spcAft>
                <a:spcPts val="500"/>
              </a:spcAft>
              <a:defRPr/>
            </a:pPr>
            <a:r>
              <a:rPr lang="en-US" sz="1600">
                <a:solidFill>
                  <a:srgbClr val="000000"/>
                </a:solidFill>
                <a:cs typeface="Segoe UI Semilight"/>
              </a:rPr>
              <a:t>Quickly connect to Azure SQL Database with .NET and Visual Studio and query data with Transact-SQL statements you’re familiar with</a:t>
            </a:r>
          </a:p>
          <a:p>
            <a:pPr marL="285750" indent="-285750" defTabSz="914400">
              <a:spcBef>
                <a:spcPts val="0"/>
              </a:spcBef>
              <a:spcAft>
                <a:spcPts val="500"/>
              </a:spcAft>
              <a:defRPr/>
            </a:pPr>
            <a:r>
              <a:rPr lang="en-US" sz="1600">
                <a:solidFill>
                  <a:srgbClr val="000000"/>
                </a:solidFill>
                <a:cs typeface="Segoe UI Semilight" panose="020B0402040204020203" pitchFamily="34" charset="0"/>
              </a:rPr>
              <a:t>Seamlessly build against a managed SQL offering that shares a common code base with SQL Server and uses identical SQL language, query processing, management features and tools</a:t>
            </a:r>
          </a:p>
        </p:txBody>
      </p:sp>
      <p:sp>
        <p:nvSpPr>
          <p:cNvPr id="5" name="Rectangle 4">
            <a:extLst>
              <a:ext uri="{FF2B5EF4-FFF2-40B4-BE49-F238E27FC236}">
                <a16:creationId xmlns:a16="http://schemas.microsoft.com/office/drawing/2014/main" id="{FD6951F8-5EFA-FE12-A845-E19F2CF0A6D9}"/>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F0B16ED-26E6-3307-7FBE-9663B7DF7394}"/>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F8592475-4E84-FD74-D29D-50DC39D0602C}"/>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8" name="Arrow: Right 7">
              <a:extLst>
                <a:ext uri="{FF2B5EF4-FFF2-40B4-BE49-F238E27FC236}">
                  <a16:creationId xmlns:a16="http://schemas.microsoft.com/office/drawing/2014/main" id="{46983C67-20B3-4ED7-D905-CC75E1997E2D}"/>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6840D5D5-E1DA-7A6F-0A7C-38E8771C0E12}"/>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Freeform 47">
              <a:extLst>
                <a:ext uri="{FF2B5EF4-FFF2-40B4-BE49-F238E27FC236}">
                  <a16:creationId xmlns:a16="http://schemas.microsoft.com/office/drawing/2014/main" id="{ECA2207E-8FA4-7E0B-BB95-7A9B1E75942F}"/>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Arrow: Right 10">
              <a:extLst>
                <a:ext uri="{FF2B5EF4-FFF2-40B4-BE49-F238E27FC236}">
                  <a16:creationId xmlns:a16="http://schemas.microsoft.com/office/drawing/2014/main" id="{AF4B9419-7327-33E2-9AED-D9FDC16D66E8}"/>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B9C7D3E1-764C-5DA2-55AB-F2A11DFF2DCB}"/>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DBD1DF59-2DEC-FF4D-64F7-82CC7F6252FE}"/>
              </a:ext>
              <a:ext uri="{C183D7F6-B498-43B3-948B-1728B52AA6E4}">
                <adec:decorative xmlns:adec="http://schemas.microsoft.com/office/drawing/2017/decorative" val="1"/>
              </a:ext>
            </a:extLst>
          </p:cNvPr>
          <p:cNvSpPr txBox="1"/>
          <p:nvPr/>
        </p:nvSpPr>
        <p:spPr>
          <a:xfrm>
            <a:off x="629387" y="5328708"/>
            <a:ext cx="3223522" cy="85899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14" name="Straight Connector 13">
            <a:extLst>
              <a:ext uri="{FF2B5EF4-FFF2-40B4-BE49-F238E27FC236}">
                <a16:creationId xmlns:a16="http://schemas.microsoft.com/office/drawing/2014/main" id="{5138E70B-27EC-3E62-71CE-0638FB21976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85BE739-9FFA-15CC-38EC-DF26D0820FD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sp>
        <p:nvSpPr>
          <p:cNvPr id="17" name="AutoShape 37">
            <a:extLst>
              <a:ext uri="{FF2B5EF4-FFF2-40B4-BE49-F238E27FC236}">
                <a16:creationId xmlns:a16="http://schemas.microsoft.com/office/drawing/2014/main" id="{A2CCC1F4-6021-E65C-8CD6-59B6DE69D98B}"/>
              </a:ext>
              <a:ext uri="{C183D7F6-B498-43B3-948B-1728B52AA6E4}">
                <adec:decorative xmlns:adec="http://schemas.microsoft.com/office/drawing/2017/decorative" val="1"/>
              </a:ext>
            </a:extLst>
          </p:cNvPr>
          <p:cNvSpPr>
            <a:spLocks noChangeAspect="1" noChangeArrowheads="1" noTextEdit="1"/>
          </p:cNvSpPr>
          <p:nvPr/>
        </p:nvSpPr>
        <p:spPr bwMode="auto">
          <a:xfrm>
            <a:off x="5836811" y="4307586"/>
            <a:ext cx="531385" cy="53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39">
            <a:extLst>
              <a:ext uri="{FF2B5EF4-FFF2-40B4-BE49-F238E27FC236}">
                <a16:creationId xmlns:a16="http://schemas.microsoft.com/office/drawing/2014/main" id="{13933CA4-4D47-6F27-DB14-8FEBDA772186}"/>
              </a:ext>
              <a:ext uri="{C183D7F6-B498-43B3-948B-1728B52AA6E4}">
                <adec:decorative xmlns:adec="http://schemas.microsoft.com/office/drawing/2017/decorative" val="1"/>
              </a:ext>
            </a:extLst>
          </p:cNvPr>
          <p:cNvSpPr>
            <a:spLocks/>
          </p:cNvSpPr>
          <p:nvPr/>
        </p:nvSpPr>
        <p:spPr bwMode="auto">
          <a:xfrm>
            <a:off x="6328277" y="4592996"/>
            <a:ext cx="146486" cy="230996"/>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40">
            <a:extLst>
              <a:ext uri="{FF2B5EF4-FFF2-40B4-BE49-F238E27FC236}">
                <a16:creationId xmlns:a16="http://schemas.microsoft.com/office/drawing/2014/main" id="{D0057304-035F-2507-208F-10EE78062679}"/>
              </a:ext>
              <a:ext uri="{C183D7F6-B498-43B3-948B-1728B52AA6E4}">
                <adec:decorative xmlns:adec="http://schemas.microsoft.com/office/drawing/2017/decorative" val="1"/>
              </a:ext>
            </a:extLst>
          </p:cNvPr>
          <p:cNvSpPr>
            <a:spLocks/>
          </p:cNvSpPr>
          <p:nvPr/>
        </p:nvSpPr>
        <p:spPr bwMode="auto">
          <a:xfrm>
            <a:off x="5728249" y="4322563"/>
            <a:ext cx="152119" cy="230996"/>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41">
            <a:extLst>
              <a:ext uri="{FF2B5EF4-FFF2-40B4-BE49-F238E27FC236}">
                <a16:creationId xmlns:a16="http://schemas.microsoft.com/office/drawing/2014/main" id="{4F3249FF-A20C-FF0E-7A30-A5399658270E}"/>
              </a:ext>
              <a:ext uri="{C183D7F6-B498-43B3-948B-1728B52AA6E4}">
                <adec:decorative xmlns:adec="http://schemas.microsoft.com/office/drawing/2017/decorative" val="1"/>
              </a:ext>
            </a:extLst>
          </p:cNvPr>
          <p:cNvSpPr>
            <a:spLocks/>
          </p:cNvSpPr>
          <p:nvPr/>
        </p:nvSpPr>
        <p:spPr bwMode="auto">
          <a:xfrm>
            <a:off x="5852198" y="4795821"/>
            <a:ext cx="230996" cy="152119"/>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42">
            <a:extLst>
              <a:ext uri="{FF2B5EF4-FFF2-40B4-BE49-F238E27FC236}">
                <a16:creationId xmlns:a16="http://schemas.microsoft.com/office/drawing/2014/main" id="{F4D5699F-A728-3756-050B-2F52E3421CA1}"/>
              </a:ext>
              <a:ext uri="{C183D7F6-B498-43B3-948B-1728B52AA6E4}">
                <adec:decorative xmlns:adec="http://schemas.microsoft.com/office/drawing/2017/decorative" val="1"/>
              </a:ext>
            </a:extLst>
          </p:cNvPr>
          <p:cNvSpPr>
            <a:spLocks/>
          </p:cNvSpPr>
          <p:nvPr/>
        </p:nvSpPr>
        <p:spPr bwMode="auto">
          <a:xfrm>
            <a:off x="5728248" y="4592996"/>
            <a:ext cx="152119" cy="230996"/>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43">
            <a:extLst>
              <a:ext uri="{FF2B5EF4-FFF2-40B4-BE49-F238E27FC236}">
                <a16:creationId xmlns:a16="http://schemas.microsoft.com/office/drawing/2014/main" id="{4FF98C99-1227-CAD2-AB54-6C9648FDBBE1}"/>
              </a:ext>
              <a:ext uri="{C183D7F6-B498-43B3-948B-1728B52AA6E4}">
                <adec:decorative xmlns:adec="http://schemas.microsoft.com/office/drawing/2017/decorative" val="1"/>
              </a:ext>
            </a:extLst>
          </p:cNvPr>
          <p:cNvSpPr>
            <a:spLocks/>
          </p:cNvSpPr>
          <p:nvPr/>
        </p:nvSpPr>
        <p:spPr bwMode="auto">
          <a:xfrm>
            <a:off x="6328275" y="4322563"/>
            <a:ext cx="146486" cy="230996"/>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44">
            <a:extLst>
              <a:ext uri="{FF2B5EF4-FFF2-40B4-BE49-F238E27FC236}">
                <a16:creationId xmlns:a16="http://schemas.microsoft.com/office/drawing/2014/main" id="{90FAD6A1-7BC4-8FD0-6389-05C2CD29F8D5}"/>
              </a:ext>
              <a:ext uri="{C183D7F6-B498-43B3-948B-1728B52AA6E4}">
                <adec:decorative xmlns:adec="http://schemas.microsoft.com/office/drawing/2017/decorative" val="1"/>
              </a:ext>
            </a:extLst>
          </p:cNvPr>
          <p:cNvSpPr>
            <a:spLocks/>
          </p:cNvSpPr>
          <p:nvPr/>
        </p:nvSpPr>
        <p:spPr bwMode="auto">
          <a:xfrm>
            <a:off x="6122632" y="4795821"/>
            <a:ext cx="230996" cy="152119"/>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46">
            <a:extLst>
              <a:ext uri="{FF2B5EF4-FFF2-40B4-BE49-F238E27FC236}">
                <a16:creationId xmlns:a16="http://schemas.microsoft.com/office/drawing/2014/main" id="{4374EC39-5B2A-D041-8041-47EBB2AEB76C}"/>
              </a:ext>
              <a:ext uri="{C183D7F6-B498-43B3-948B-1728B52AA6E4}">
                <adec:decorative xmlns:adec="http://schemas.microsoft.com/office/drawing/2017/decorative" val="1"/>
              </a:ext>
            </a:extLst>
          </p:cNvPr>
          <p:cNvSpPr>
            <a:spLocks/>
          </p:cNvSpPr>
          <p:nvPr/>
        </p:nvSpPr>
        <p:spPr bwMode="auto">
          <a:xfrm>
            <a:off x="5852195" y="4198615"/>
            <a:ext cx="230996" cy="14930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C8E2826B-5C8E-552A-F675-CD6F564F6E11}"/>
              </a:ext>
              <a:ext uri="{C183D7F6-B498-43B3-948B-1728B52AA6E4}">
                <adec:decorative xmlns:adec="http://schemas.microsoft.com/office/drawing/2017/decorative" val="1"/>
              </a:ext>
            </a:extLst>
          </p:cNvPr>
          <p:cNvGrpSpPr/>
          <p:nvPr/>
        </p:nvGrpSpPr>
        <p:grpSpPr>
          <a:xfrm>
            <a:off x="6125449" y="4198614"/>
            <a:ext cx="301790" cy="197836"/>
            <a:chOff x="9080197" y="1845683"/>
            <a:chExt cx="795746" cy="521644"/>
          </a:xfrm>
          <a:solidFill>
            <a:schemeClr val="accent4"/>
          </a:solidFill>
        </p:grpSpPr>
        <p:sp>
          <p:nvSpPr>
            <p:cNvPr id="27" name="Freeform 45">
              <a:extLst>
                <a:ext uri="{FF2B5EF4-FFF2-40B4-BE49-F238E27FC236}">
                  <a16:creationId xmlns:a16="http://schemas.microsoft.com/office/drawing/2014/main" id="{FDB3BB52-6699-5498-D773-F4799980E399}"/>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Isosceles Triangle 27">
              <a:extLst>
                <a:ext uri="{FF2B5EF4-FFF2-40B4-BE49-F238E27FC236}">
                  <a16:creationId xmlns:a16="http://schemas.microsoft.com/office/drawing/2014/main" id="{2E7C4CE5-15C6-BC76-A10D-6F216DDE70CE}"/>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6" name="Freeform 47">
            <a:extLst>
              <a:ext uri="{FF2B5EF4-FFF2-40B4-BE49-F238E27FC236}">
                <a16:creationId xmlns:a16="http://schemas.microsoft.com/office/drawing/2014/main" id="{3EDF4751-806F-BA95-6D30-D486E3D081F4}"/>
              </a:ext>
              <a:ext uri="{C183D7F6-B498-43B3-948B-1728B52AA6E4}">
                <adec:decorative xmlns:adec="http://schemas.microsoft.com/office/drawing/2017/decorative" val="1"/>
              </a:ext>
            </a:extLst>
          </p:cNvPr>
          <p:cNvSpPr>
            <a:spLocks/>
          </p:cNvSpPr>
          <p:nvPr/>
        </p:nvSpPr>
        <p:spPr bwMode="auto">
          <a:xfrm>
            <a:off x="5859126" y="4430013"/>
            <a:ext cx="486756" cy="286528"/>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Content Placeholder 3">
            <a:extLst>
              <a:ext uri="{FF2B5EF4-FFF2-40B4-BE49-F238E27FC236}">
                <a16:creationId xmlns:a16="http://schemas.microsoft.com/office/drawing/2014/main" id="{387F7C73-FB31-2C9B-3C2A-D93E4377D01E}"/>
              </a:ext>
            </a:extLst>
          </p:cNvPr>
          <p:cNvSpPr txBox="1">
            <a:spLocks/>
          </p:cNvSpPr>
          <p:nvPr/>
        </p:nvSpPr>
        <p:spPr>
          <a:xfrm>
            <a:off x="4551337" y="5431687"/>
            <a:ext cx="3198142" cy="6149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800" b="1">
                <a:solidFill>
                  <a:srgbClr val="FFFFFF"/>
                </a:solidFill>
                <a:latin typeface="Segoe UI Semibold"/>
              </a:rPr>
              <a:t>Get up to speed quickly on a platform tailored for .NET</a:t>
            </a:r>
          </a:p>
        </p:txBody>
      </p:sp>
      <p:cxnSp>
        <p:nvCxnSpPr>
          <p:cNvPr id="30" name="Straight Connector 29">
            <a:extLst>
              <a:ext uri="{FF2B5EF4-FFF2-40B4-BE49-F238E27FC236}">
                <a16:creationId xmlns:a16="http://schemas.microsoft.com/office/drawing/2014/main" id="{15546017-6FB0-412C-F9DD-72E37E9CCC1D}"/>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6329921-55BC-D9A0-6431-3483A4123B34}"/>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CA07FFDB-4C01-0387-8B30-F5CDDF0448B3}"/>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33" name="speedometer" descr="speedometer">
              <a:extLst>
                <a:ext uri="{FF2B5EF4-FFF2-40B4-BE49-F238E27FC236}">
                  <a16:creationId xmlns:a16="http://schemas.microsoft.com/office/drawing/2014/main" id="{2DD38F12-BF80-26FD-D54E-AD29800A826E}"/>
                </a:ext>
              </a:extLst>
            </p:cNvPr>
            <p:cNvGrpSpPr/>
            <p:nvPr/>
          </p:nvGrpSpPr>
          <p:grpSpPr>
            <a:xfrm rot="19591726" flipH="1">
              <a:off x="-517628" y="4158749"/>
              <a:ext cx="379517" cy="332754"/>
              <a:chOff x="-516564" y="4218437"/>
              <a:chExt cx="379517" cy="332754"/>
            </a:xfrm>
            <a:solidFill>
              <a:schemeClr val="tx1"/>
            </a:solidFill>
          </p:grpSpPr>
          <p:sp>
            <p:nvSpPr>
              <p:cNvPr id="35" name="Freeform: Shape 34">
                <a:extLst>
                  <a:ext uri="{FF2B5EF4-FFF2-40B4-BE49-F238E27FC236}">
                    <a16:creationId xmlns:a16="http://schemas.microsoft.com/office/drawing/2014/main" id="{3F50D9A9-DFCD-78AE-C6BD-F448BD99AFF0}"/>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C64F0C1-8F26-D26D-3F3E-11ABDC640602}"/>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 name="Freeform 137">
              <a:extLst>
                <a:ext uri="{FF2B5EF4-FFF2-40B4-BE49-F238E27FC236}">
                  <a16:creationId xmlns:a16="http://schemas.microsoft.com/office/drawing/2014/main" id="{1423F66A-6ED3-D342-A887-37527337B838}"/>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FCB29615-E528-4865-EF08-D4F5E3018FA7}"/>
              </a:ext>
              <a:ext uri="{C183D7F6-B498-43B3-948B-1728B52AA6E4}">
                <adec:decorative xmlns:adec="http://schemas.microsoft.com/office/drawing/2017/decorative" val="1"/>
              </a:ext>
            </a:extLst>
          </p:cNvPr>
          <p:cNvSpPr txBox="1"/>
          <p:nvPr/>
        </p:nvSpPr>
        <p:spPr>
          <a:xfrm>
            <a:off x="8350102" y="5328708"/>
            <a:ext cx="3223522" cy="85899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38" name="Content Placeholder 4">
            <a:extLst>
              <a:ext uri="{FF2B5EF4-FFF2-40B4-BE49-F238E27FC236}">
                <a16:creationId xmlns:a16="http://schemas.microsoft.com/office/drawing/2014/main" id="{EEA03446-7920-2AAC-5693-F94050301A05}"/>
              </a:ext>
            </a:extLst>
          </p:cNvPr>
          <p:cNvSpPr txBox="1">
            <a:spLocks/>
          </p:cNvSpPr>
          <p:nvPr/>
        </p:nvSpPr>
        <p:spPr>
          <a:xfrm>
            <a:off x="267652" y="6407928"/>
            <a:ext cx="2691624" cy="32317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1876071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BA2-15A3-C7C0-07DE-3795A4D516D4}"/>
              </a:ext>
            </a:extLst>
          </p:cNvPr>
          <p:cNvSpPr>
            <a:spLocks noGrp="1"/>
          </p:cNvSpPr>
          <p:nvPr>
            <p:ph type="title"/>
          </p:nvPr>
        </p:nvSpPr>
        <p:spPr>
          <a:xfrm>
            <a:off x="722631" y="970948"/>
            <a:ext cx="2213757" cy="1379198"/>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Secure your application and improve performance</a:t>
            </a:r>
          </a:p>
        </p:txBody>
      </p:sp>
      <p:cxnSp>
        <p:nvCxnSpPr>
          <p:cNvPr id="3" name="Straight Connector 2">
            <a:extLst>
              <a:ext uri="{FF2B5EF4-FFF2-40B4-BE49-F238E27FC236}">
                <a16:creationId xmlns:a16="http://schemas.microsoft.com/office/drawing/2014/main" id="{FFC58E4A-995A-E230-3AD6-4EB88A4523E2}"/>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0023B7C-1B40-8FDA-648F-F588667DB86B}"/>
              </a:ext>
            </a:extLst>
          </p:cNvPr>
          <p:cNvSpPr txBox="1">
            <a:spLocks/>
          </p:cNvSpPr>
          <p:nvPr/>
        </p:nvSpPr>
        <p:spPr>
          <a:xfrm>
            <a:off x="3635040" y="199678"/>
            <a:ext cx="7948109" cy="38588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0"/>
              </a:spcBef>
              <a:spcAft>
                <a:spcPts val="500"/>
              </a:spcAft>
              <a:buSzPct val="100000"/>
              <a:defRPr/>
            </a:pPr>
            <a:r>
              <a:rPr lang="en-US" sz="1600">
                <a:solidFill>
                  <a:srgbClr val="000000"/>
                </a:solidFill>
                <a:cs typeface="Segoe UI Semilight" panose="020B0402040204020203" pitchFamily="34" charset="0"/>
              </a:rPr>
              <a:t>React to traffic loads with </a:t>
            </a:r>
            <a:r>
              <a:rPr lang="en-US" sz="1600" u="sng">
                <a:solidFill>
                  <a:srgbClr val="0563C1"/>
                </a:solidFill>
                <a:ea typeface="Calibri" panose="020F0502020204030204" pitchFamily="34" charset="0"/>
                <a:hlinkClick r:id="rId3">
                  <a:extLst>
                    <a:ext uri="{A12FA001-AC4F-418D-AE19-62706E023703}">
                      <ahyp:hlinkClr xmlns:ahyp="http://schemas.microsoft.com/office/drawing/2018/hyperlinkcolor" val="tx"/>
                    </a:ext>
                  </a:extLst>
                </a:hlinkClick>
              </a:rPr>
              <a:t>Azure Autoscale</a:t>
            </a:r>
            <a:r>
              <a:rPr lang="en-US" sz="1600" u="sng">
                <a:solidFill>
                  <a:srgbClr val="0563C1"/>
                </a:solidFill>
                <a:ea typeface="Calibri" panose="020F0502020204030204" pitchFamily="34" charset="0"/>
              </a:rPr>
              <a:t> </a:t>
            </a:r>
            <a:r>
              <a:rPr lang="en-US" sz="1600">
                <a:solidFill>
                  <a:srgbClr val="000000"/>
                </a:solidFill>
                <a:cs typeface="Segoe UI Semilight" panose="020B0402040204020203" pitchFamily="34" charset="0"/>
              </a:rPr>
              <a:t>and perform traffic routing and load-balancing through </a:t>
            </a:r>
            <a:r>
              <a:rPr lang="en-US" sz="1600" u="sng">
                <a:solidFill>
                  <a:srgbClr val="0070C0"/>
                </a:solidFill>
                <a:hlinkClick r:id="rId4">
                  <a:extLst>
                    <a:ext uri="{A12FA001-AC4F-418D-AE19-62706E023703}">
                      <ahyp:hlinkClr xmlns:ahyp="http://schemas.microsoft.com/office/drawing/2018/hyperlinkcolor" val="tx"/>
                    </a:ext>
                  </a:extLst>
                </a:hlinkClick>
              </a:rPr>
              <a:t>Azure Front Door</a:t>
            </a:r>
            <a:endParaRPr lang="en-US" sz="1600">
              <a:solidFill>
                <a:srgbClr val="0070C0"/>
              </a:solidFill>
              <a:cs typeface="Segoe UI Semilight" panose="020B0402040204020203" pitchFamily="34" charset="0"/>
            </a:endParaRPr>
          </a:p>
          <a:p>
            <a:pPr marL="231775" indent="-231775">
              <a:spcBef>
                <a:spcPts val="0"/>
              </a:spcBef>
              <a:spcAft>
                <a:spcPts val="500"/>
              </a:spcAft>
              <a:buSzPct val="100000"/>
              <a:defRPr/>
            </a:pPr>
            <a:r>
              <a:rPr lang="en-US" sz="1600">
                <a:solidFill>
                  <a:srgbClr val="000000"/>
                </a:solidFill>
                <a:cs typeface="Segoe UI Semilight" panose="020B0402040204020203" pitchFamily="34" charset="0"/>
              </a:rPr>
              <a:t>Reduce latency by placing your content assets closer to your customers, with </a:t>
            </a:r>
            <a:r>
              <a:rPr lang="en-US" sz="1600" u="sng">
                <a:solidFill>
                  <a:srgbClr val="0070C0"/>
                </a:solidFill>
                <a:hlinkClick r:id="rId5">
                  <a:extLst>
                    <a:ext uri="{A12FA001-AC4F-418D-AE19-62706E023703}">
                      <ahyp:hlinkClr xmlns:ahyp="http://schemas.microsoft.com/office/drawing/2018/hyperlinkcolor" val="tx"/>
                    </a:ext>
                  </a:extLst>
                </a:hlinkClick>
              </a:rPr>
              <a:t>Azure Content Delivery Network</a:t>
            </a:r>
            <a:endParaRPr lang="en-US" sz="1600">
              <a:solidFill>
                <a:srgbClr val="0070C0"/>
              </a:solidFill>
              <a:cs typeface="Segoe UI Semilight" panose="020B0402040204020203" pitchFamily="34" charset="0"/>
            </a:endParaRPr>
          </a:p>
          <a:p>
            <a:pPr marL="231775" indent="-231775">
              <a:spcBef>
                <a:spcPts val="0"/>
              </a:spcBef>
              <a:spcAft>
                <a:spcPts val="500"/>
              </a:spcAft>
              <a:buSzPct val="100000"/>
              <a:defRPr/>
            </a:pPr>
            <a:r>
              <a:rPr lang="en-US" sz="1600">
                <a:solidFill>
                  <a:srgbClr val="000000"/>
                </a:solidFill>
                <a:cs typeface="Segoe UI Semilight" panose="020B0402040204020203" pitchFamily="34" charset="0"/>
              </a:rPr>
              <a:t>Protect your applications with </a:t>
            </a:r>
            <a:r>
              <a:rPr lang="en-US" sz="1600" u="sng">
                <a:solidFill>
                  <a:srgbClr val="0070C0"/>
                </a:solidFill>
                <a:hlinkClick r:id="rId6">
                  <a:extLst>
                    <a:ext uri="{A12FA001-AC4F-418D-AE19-62706E023703}">
                      <ahyp:hlinkClr xmlns:ahyp="http://schemas.microsoft.com/office/drawing/2018/hyperlinkcolor" val="tx"/>
                    </a:ext>
                  </a:extLst>
                </a:hlinkClick>
              </a:rPr>
              <a:t>Azure Web Application Firewall</a:t>
            </a:r>
            <a:r>
              <a:rPr lang="en-US" sz="1600">
                <a:solidFill>
                  <a:srgbClr val="000000"/>
                </a:solidFill>
                <a:cs typeface="Segoe UI Semilight" panose="020B0402040204020203" pitchFamily="34" charset="0"/>
              </a:rPr>
              <a:t>, Azure Firewall, and Application Gateway</a:t>
            </a:r>
          </a:p>
          <a:p>
            <a:pPr marL="231775" indent="-231775">
              <a:spcBef>
                <a:spcPts val="0"/>
              </a:spcBef>
              <a:spcAft>
                <a:spcPts val="500"/>
              </a:spcAft>
              <a:buSzPct val="100000"/>
              <a:defRPr/>
            </a:pPr>
            <a:r>
              <a:rPr lang="en-US" sz="1600">
                <a:solidFill>
                  <a:srgbClr val="000000"/>
                </a:solidFill>
                <a:cs typeface="Segoe UI Semilight" panose="020B0402040204020203" pitchFamily="34" charset="0"/>
              </a:rPr>
              <a:t>Improve your security posture and threat protection with </a:t>
            </a:r>
            <a:r>
              <a:rPr lang="en-US" sz="1600" u="sng">
                <a:solidFill>
                  <a:srgbClr val="0563C1"/>
                </a:solidFill>
                <a:ea typeface="Calibri" panose="020F0502020204030204" pitchFamily="34" charset="0"/>
                <a:hlinkClick r:id="rId7">
                  <a:extLst>
                    <a:ext uri="{A12FA001-AC4F-418D-AE19-62706E023703}">
                      <ahyp:hlinkClr xmlns:ahyp="http://schemas.microsoft.com/office/drawing/2018/hyperlinkcolor" val="tx"/>
                    </a:ext>
                  </a:extLst>
                </a:hlinkClick>
              </a:rPr>
              <a:t>Azure Security Center</a:t>
            </a:r>
            <a:r>
              <a:rPr lang="en-US" sz="1600" u="sng">
                <a:solidFill>
                  <a:srgbClr val="0563C1"/>
                </a:solidFill>
                <a:ea typeface="Calibri" panose="020F0502020204030204" pitchFamily="34" charset="0"/>
              </a:rPr>
              <a:t> </a:t>
            </a:r>
            <a:r>
              <a:rPr lang="en-US" sz="1600">
                <a:solidFill>
                  <a:srgbClr val="000000"/>
                </a:solidFill>
                <a:cs typeface="Segoe UI Semilight" panose="020B0402040204020203" pitchFamily="34" charset="0"/>
              </a:rPr>
              <a:t>and extensive compliance certifications</a:t>
            </a:r>
          </a:p>
          <a:p>
            <a:pPr marL="231775" indent="-231775">
              <a:spcBef>
                <a:spcPts val="0"/>
              </a:spcBef>
              <a:spcAft>
                <a:spcPts val="500"/>
              </a:spcAft>
              <a:buSzPct val="100000"/>
              <a:defRPr/>
            </a:pPr>
            <a:r>
              <a:rPr lang="en-US" sz="1600">
                <a:solidFill>
                  <a:srgbClr val="000000"/>
                </a:solidFill>
                <a:cs typeface="Segoe UI Semilight" panose="020B0402040204020203" pitchFamily="34" charset="0"/>
              </a:rPr>
              <a:t>Intelligent </a:t>
            </a:r>
            <a:r>
              <a:rPr lang="en-US" sz="1600" u="sng">
                <a:solidFill>
                  <a:srgbClr val="0070C0"/>
                </a:solidFill>
                <a:hlinkClick r:id="rId8">
                  <a:extLst>
                    <a:ext uri="{A12FA001-AC4F-418D-AE19-62706E023703}">
                      <ahyp:hlinkClr xmlns:ahyp="http://schemas.microsoft.com/office/drawing/2018/hyperlinkcolor" val="tx"/>
                    </a:ext>
                  </a:extLst>
                </a:hlinkClick>
              </a:rPr>
              <a:t>threat detection</a:t>
            </a:r>
            <a:r>
              <a:rPr lang="en-US" sz="1600" u="sng">
                <a:solidFill>
                  <a:srgbClr val="0070C0"/>
                </a:solidFill>
              </a:rPr>
              <a:t> </a:t>
            </a:r>
            <a:r>
              <a:rPr lang="en-US" sz="1600">
                <a:solidFill>
                  <a:srgbClr val="000000"/>
                </a:solidFill>
                <a:cs typeface="Segoe UI Semilight" panose="020B0402040204020203" pitchFamily="34" charset="0"/>
              </a:rPr>
              <a:t>and proactive </a:t>
            </a:r>
            <a:r>
              <a:rPr lang="en-US" sz="1600" u="sng">
                <a:solidFill>
                  <a:srgbClr val="0070C0"/>
                </a:solidFill>
                <a:hlinkClick r:id="rId9">
                  <a:extLst>
                    <a:ext uri="{A12FA001-AC4F-418D-AE19-62706E023703}">
                      <ahyp:hlinkClr xmlns:ahyp="http://schemas.microsoft.com/office/drawing/2018/hyperlinkcolor" val="tx"/>
                    </a:ext>
                  </a:extLst>
                </a:hlinkClick>
              </a:rPr>
              <a:t>vulnerability assessment</a:t>
            </a:r>
            <a:r>
              <a:rPr lang="en-US" sz="1600" u="sng">
                <a:solidFill>
                  <a:srgbClr val="0070C0"/>
                </a:solidFill>
              </a:rPr>
              <a:t> </a:t>
            </a:r>
            <a:r>
              <a:rPr lang="en-US" sz="1600">
                <a:solidFill>
                  <a:srgbClr val="000000"/>
                </a:solidFill>
                <a:cs typeface="Segoe UI Semilight" panose="020B0402040204020203" pitchFamily="34" charset="0"/>
              </a:rPr>
              <a:t>alert and remediate potential threats to the database</a:t>
            </a:r>
          </a:p>
          <a:p>
            <a:pPr marL="231775" indent="-231775">
              <a:spcBef>
                <a:spcPts val="0"/>
              </a:spcBef>
              <a:spcAft>
                <a:spcPts val="500"/>
              </a:spcAft>
              <a:buSzPct val="100000"/>
              <a:defRPr/>
            </a:pPr>
            <a:r>
              <a:rPr lang="en-US" sz="1600" u="sng">
                <a:solidFill>
                  <a:srgbClr val="0070C0"/>
                </a:solidFill>
                <a:hlinkClick r:id="rId10">
                  <a:extLst>
                    <a:ext uri="{A12FA001-AC4F-418D-AE19-62706E023703}">
                      <ahyp:hlinkClr xmlns:ahyp="http://schemas.microsoft.com/office/drawing/2018/hyperlinkcolor" val="tx"/>
                    </a:ext>
                  </a:extLst>
                </a:hlinkClick>
              </a:rPr>
              <a:t>Layers of security</a:t>
            </a:r>
            <a:r>
              <a:rPr lang="en-US" sz="1600">
                <a:solidFill>
                  <a:srgbClr val="0070C0"/>
                </a:solidFill>
              </a:rPr>
              <a:t> </a:t>
            </a:r>
            <a:r>
              <a:rPr lang="en-US" sz="1600">
                <a:solidFill>
                  <a:srgbClr val="000000"/>
                </a:solidFill>
                <a:cs typeface="Segoe UI Semilight" panose="020B0402040204020203" pitchFamily="34" charset="0"/>
              </a:rPr>
              <a:t>with the broadest range of </a:t>
            </a:r>
            <a:r>
              <a:rPr lang="en-US" sz="1600" u="sng">
                <a:solidFill>
                  <a:srgbClr val="0070C0"/>
                </a:solidFill>
                <a:hlinkClick r:id="rId11">
                  <a:extLst>
                    <a:ext uri="{A12FA001-AC4F-418D-AE19-62706E023703}">
                      <ahyp:hlinkClr xmlns:ahyp="http://schemas.microsoft.com/office/drawing/2018/hyperlinkcolor" val="tx"/>
                    </a:ext>
                  </a:extLst>
                </a:hlinkClick>
              </a:rPr>
              <a:t>built-in security controls</a:t>
            </a:r>
            <a:r>
              <a:rPr lang="en-US" sz="1600">
                <a:solidFill>
                  <a:srgbClr val="0070C0"/>
                </a:solidFill>
                <a:cs typeface="Segoe UI Semilight" panose="020B0402040204020203" pitchFamily="34" charset="0"/>
              </a:rPr>
              <a:t> </a:t>
            </a:r>
            <a:r>
              <a:rPr lang="en-US" sz="1600">
                <a:solidFill>
                  <a:srgbClr val="000000"/>
                </a:solidFill>
                <a:cs typeface="Segoe UI Semilight" panose="020B0402040204020203" pitchFamily="34" charset="0"/>
              </a:rPr>
              <a:t>across T-SQL, authentication, networking and key management</a:t>
            </a:r>
          </a:p>
          <a:p>
            <a:pPr marL="231775" indent="-231775">
              <a:spcBef>
                <a:spcPts val="0"/>
              </a:spcBef>
              <a:spcAft>
                <a:spcPts val="500"/>
              </a:spcAft>
              <a:buSzPct val="100000"/>
              <a:defRPr/>
            </a:pPr>
            <a:r>
              <a:rPr lang="en-US" sz="1600">
                <a:solidFill>
                  <a:srgbClr val="000000"/>
                </a:solidFill>
                <a:cs typeface="Segoe UI Semilight" panose="020B0402040204020203" pitchFamily="34" charset="0"/>
              </a:rPr>
              <a:t>Most </a:t>
            </a:r>
            <a:r>
              <a:rPr lang="en-US" sz="1600" u="sng">
                <a:solidFill>
                  <a:srgbClr val="0070C0"/>
                </a:solidFill>
                <a:hlinkClick r:id="rId12">
                  <a:extLst>
                    <a:ext uri="{A12FA001-AC4F-418D-AE19-62706E023703}">
                      <ahyp:hlinkClr xmlns:ahyp="http://schemas.microsoft.com/office/drawing/2018/hyperlinkcolor" val="tx"/>
                    </a:ext>
                  </a:extLst>
                </a:hlinkClick>
              </a:rPr>
              <a:t>comprehensive compliance coverage </a:t>
            </a:r>
            <a:r>
              <a:rPr lang="en-US" sz="1600">
                <a:solidFill>
                  <a:srgbClr val="000000"/>
                </a:solidFill>
                <a:cs typeface="Segoe UI Semilight" panose="020B0402040204020203" pitchFamily="34" charset="0"/>
              </a:rPr>
              <a:t>(90+ offerings) of any cloud database service</a:t>
            </a:r>
          </a:p>
        </p:txBody>
      </p:sp>
      <p:sp>
        <p:nvSpPr>
          <p:cNvPr id="5" name="Rectangle 4">
            <a:extLst>
              <a:ext uri="{FF2B5EF4-FFF2-40B4-BE49-F238E27FC236}">
                <a16:creationId xmlns:a16="http://schemas.microsoft.com/office/drawing/2014/main" id="{B93914BD-5487-CCA1-C23D-26DEA88E21B4}"/>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1F49F1A2-62F2-684D-25B1-AFD58A65DC32}"/>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7521B6BE-4208-15BC-1F49-6273D0C8B2D3}"/>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8" name="Arrow: Right 7">
              <a:extLst>
                <a:ext uri="{FF2B5EF4-FFF2-40B4-BE49-F238E27FC236}">
                  <a16:creationId xmlns:a16="http://schemas.microsoft.com/office/drawing/2014/main" id="{2DC1D061-8DC6-C4F1-AB14-D593FFCD12DA}"/>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F44E069D-542F-0946-037F-7B8B90DF60CE}"/>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Freeform 47">
              <a:extLst>
                <a:ext uri="{FF2B5EF4-FFF2-40B4-BE49-F238E27FC236}">
                  <a16:creationId xmlns:a16="http://schemas.microsoft.com/office/drawing/2014/main" id="{1E728F27-5B80-790B-3764-4DA3F4A66C51}"/>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Arrow: Right 10">
              <a:extLst>
                <a:ext uri="{FF2B5EF4-FFF2-40B4-BE49-F238E27FC236}">
                  <a16:creationId xmlns:a16="http://schemas.microsoft.com/office/drawing/2014/main" id="{68BB81C2-AFA0-4FCF-B791-52A837D84308}"/>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A1D2600E-ACD2-1195-930C-A9482F5990E9}"/>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62AFE13A-6EA4-61C7-C910-3B7154C9F07C}"/>
              </a:ext>
              <a:ext uri="{C183D7F6-B498-43B3-948B-1728B52AA6E4}">
                <adec:decorative xmlns:adec="http://schemas.microsoft.com/office/drawing/2017/decorative" val="1"/>
              </a:ext>
            </a:extLst>
          </p:cNvPr>
          <p:cNvSpPr txBox="1"/>
          <p:nvPr/>
        </p:nvSpPr>
        <p:spPr>
          <a:xfrm>
            <a:off x="629387" y="5328708"/>
            <a:ext cx="3223522" cy="889841"/>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14" name="Straight Connector 13">
            <a:extLst>
              <a:ext uri="{FF2B5EF4-FFF2-40B4-BE49-F238E27FC236}">
                <a16:creationId xmlns:a16="http://schemas.microsoft.com/office/drawing/2014/main" id="{ED2A9E8F-2BDC-4DE5-F50C-B63163DF449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6B3097C-CBC6-4709-A8C5-9A228FE6A8F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sp>
        <p:nvSpPr>
          <p:cNvPr id="17" name="AutoShape 37">
            <a:extLst>
              <a:ext uri="{FF2B5EF4-FFF2-40B4-BE49-F238E27FC236}">
                <a16:creationId xmlns:a16="http://schemas.microsoft.com/office/drawing/2014/main" id="{85C7C35E-83AC-4595-8DF9-BC940541F759}"/>
              </a:ext>
              <a:ext uri="{C183D7F6-B498-43B3-948B-1728B52AA6E4}">
                <adec:decorative xmlns:adec="http://schemas.microsoft.com/office/drawing/2017/decorative" val="1"/>
              </a:ext>
            </a:extLst>
          </p:cNvPr>
          <p:cNvSpPr>
            <a:spLocks noChangeAspect="1" noChangeArrowheads="1" noTextEdit="1"/>
          </p:cNvSpPr>
          <p:nvPr/>
        </p:nvSpPr>
        <p:spPr bwMode="auto">
          <a:xfrm>
            <a:off x="5836811" y="4307586"/>
            <a:ext cx="531385" cy="53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39">
            <a:extLst>
              <a:ext uri="{FF2B5EF4-FFF2-40B4-BE49-F238E27FC236}">
                <a16:creationId xmlns:a16="http://schemas.microsoft.com/office/drawing/2014/main" id="{14ECABEA-E0E5-4D4B-EED3-AB17F931A49B}"/>
              </a:ext>
              <a:ext uri="{C183D7F6-B498-43B3-948B-1728B52AA6E4}">
                <adec:decorative xmlns:adec="http://schemas.microsoft.com/office/drawing/2017/decorative" val="1"/>
              </a:ext>
            </a:extLst>
          </p:cNvPr>
          <p:cNvSpPr>
            <a:spLocks/>
          </p:cNvSpPr>
          <p:nvPr/>
        </p:nvSpPr>
        <p:spPr bwMode="auto">
          <a:xfrm>
            <a:off x="6328277" y="4592996"/>
            <a:ext cx="146486" cy="230996"/>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40">
            <a:extLst>
              <a:ext uri="{FF2B5EF4-FFF2-40B4-BE49-F238E27FC236}">
                <a16:creationId xmlns:a16="http://schemas.microsoft.com/office/drawing/2014/main" id="{D94BD265-C68E-B0C7-8334-A184AFEEE111}"/>
              </a:ext>
              <a:ext uri="{C183D7F6-B498-43B3-948B-1728B52AA6E4}">
                <adec:decorative xmlns:adec="http://schemas.microsoft.com/office/drawing/2017/decorative" val="1"/>
              </a:ext>
            </a:extLst>
          </p:cNvPr>
          <p:cNvSpPr>
            <a:spLocks/>
          </p:cNvSpPr>
          <p:nvPr/>
        </p:nvSpPr>
        <p:spPr bwMode="auto">
          <a:xfrm>
            <a:off x="5728249" y="4322563"/>
            <a:ext cx="152119" cy="230996"/>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41">
            <a:extLst>
              <a:ext uri="{FF2B5EF4-FFF2-40B4-BE49-F238E27FC236}">
                <a16:creationId xmlns:a16="http://schemas.microsoft.com/office/drawing/2014/main" id="{8CF4C604-9EF9-89A2-73CE-6F0B9D66A68B}"/>
              </a:ext>
              <a:ext uri="{C183D7F6-B498-43B3-948B-1728B52AA6E4}">
                <adec:decorative xmlns:adec="http://schemas.microsoft.com/office/drawing/2017/decorative" val="1"/>
              </a:ext>
            </a:extLst>
          </p:cNvPr>
          <p:cNvSpPr>
            <a:spLocks/>
          </p:cNvSpPr>
          <p:nvPr/>
        </p:nvSpPr>
        <p:spPr bwMode="auto">
          <a:xfrm>
            <a:off x="5852198" y="4795821"/>
            <a:ext cx="230996" cy="152119"/>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42">
            <a:extLst>
              <a:ext uri="{FF2B5EF4-FFF2-40B4-BE49-F238E27FC236}">
                <a16:creationId xmlns:a16="http://schemas.microsoft.com/office/drawing/2014/main" id="{82FDDDDC-4DA9-D74A-04EA-824389F0DE1D}"/>
              </a:ext>
              <a:ext uri="{C183D7F6-B498-43B3-948B-1728B52AA6E4}">
                <adec:decorative xmlns:adec="http://schemas.microsoft.com/office/drawing/2017/decorative" val="1"/>
              </a:ext>
            </a:extLst>
          </p:cNvPr>
          <p:cNvSpPr>
            <a:spLocks/>
          </p:cNvSpPr>
          <p:nvPr/>
        </p:nvSpPr>
        <p:spPr bwMode="auto">
          <a:xfrm>
            <a:off x="5728248" y="4592996"/>
            <a:ext cx="152119" cy="230996"/>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43">
            <a:extLst>
              <a:ext uri="{FF2B5EF4-FFF2-40B4-BE49-F238E27FC236}">
                <a16:creationId xmlns:a16="http://schemas.microsoft.com/office/drawing/2014/main" id="{CC15323E-C061-6F9E-8846-CACE9361D809}"/>
              </a:ext>
              <a:ext uri="{C183D7F6-B498-43B3-948B-1728B52AA6E4}">
                <adec:decorative xmlns:adec="http://schemas.microsoft.com/office/drawing/2017/decorative" val="1"/>
              </a:ext>
            </a:extLst>
          </p:cNvPr>
          <p:cNvSpPr>
            <a:spLocks/>
          </p:cNvSpPr>
          <p:nvPr/>
        </p:nvSpPr>
        <p:spPr bwMode="auto">
          <a:xfrm>
            <a:off x="6328275" y="4322563"/>
            <a:ext cx="146486" cy="230996"/>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44">
            <a:extLst>
              <a:ext uri="{FF2B5EF4-FFF2-40B4-BE49-F238E27FC236}">
                <a16:creationId xmlns:a16="http://schemas.microsoft.com/office/drawing/2014/main" id="{B45EDCCF-B7FF-9CDD-39BC-F866FBE50A87}"/>
              </a:ext>
              <a:ext uri="{C183D7F6-B498-43B3-948B-1728B52AA6E4}">
                <adec:decorative xmlns:adec="http://schemas.microsoft.com/office/drawing/2017/decorative" val="1"/>
              </a:ext>
            </a:extLst>
          </p:cNvPr>
          <p:cNvSpPr>
            <a:spLocks/>
          </p:cNvSpPr>
          <p:nvPr/>
        </p:nvSpPr>
        <p:spPr bwMode="auto">
          <a:xfrm>
            <a:off x="6122632" y="4795821"/>
            <a:ext cx="230996" cy="152119"/>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46">
            <a:extLst>
              <a:ext uri="{FF2B5EF4-FFF2-40B4-BE49-F238E27FC236}">
                <a16:creationId xmlns:a16="http://schemas.microsoft.com/office/drawing/2014/main" id="{D1C5114C-19B2-D88F-01DB-3B29CB680F16}"/>
              </a:ext>
              <a:ext uri="{C183D7F6-B498-43B3-948B-1728B52AA6E4}">
                <adec:decorative xmlns:adec="http://schemas.microsoft.com/office/drawing/2017/decorative" val="1"/>
              </a:ext>
            </a:extLst>
          </p:cNvPr>
          <p:cNvSpPr>
            <a:spLocks/>
          </p:cNvSpPr>
          <p:nvPr/>
        </p:nvSpPr>
        <p:spPr bwMode="auto">
          <a:xfrm>
            <a:off x="5852195" y="4198615"/>
            <a:ext cx="230996" cy="14930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11B39784-F55D-1954-5332-DB6128F3B5C3}"/>
              </a:ext>
              <a:ext uri="{C183D7F6-B498-43B3-948B-1728B52AA6E4}">
                <adec:decorative xmlns:adec="http://schemas.microsoft.com/office/drawing/2017/decorative" val="1"/>
              </a:ext>
            </a:extLst>
          </p:cNvPr>
          <p:cNvGrpSpPr/>
          <p:nvPr/>
        </p:nvGrpSpPr>
        <p:grpSpPr>
          <a:xfrm>
            <a:off x="6125449" y="4198614"/>
            <a:ext cx="301790" cy="197836"/>
            <a:chOff x="9080197" y="1845683"/>
            <a:chExt cx="795746" cy="521644"/>
          </a:xfrm>
          <a:solidFill>
            <a:schemeClr val="accent4"/>
          </a:solidFill>
        </p:grpSpPr>
        <p:sp>
          <p:nvSpPr>
            <p:cNvPr id="27" name="Freeform 45">
              <a:extLst>
                <a:ext uri="{FF2B5EF4-FFF2-40B4-BE49-F238E27FC236}">
                  <a16:creationId xmlns:a16="http://schemas.microsoft.com/office/drawing/2014/main" id="{448C74CC-173A-B711-FB9E-E3B1B44BEC87}"/>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Isosceles Triangle 27">
              <a:extLst>
                <a:ext uri="{FF2B5EF4-FFF2-40B4-BE49-F238E27FC236}">
                  <a16:creationId xmlns:a16="http://schemas.microsoft.com/office/drawing/2014/main" id="{149DED86-685B-100E-B5A6-8B280780469D}"/>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6" name="Freeform 47">
            <a:extLst>
              <a:ext uri="{FF2B5EF4-FFF2-40B4-BE49-F238E27FC236}">
                <a16:creationId xmlns:a16="http://schemas.microsoft.com/office/drawing/2014/main" id="{BCF2D707-148A-C656-C516-C5E9406CC92D}"/>
              </a:ext>
              <a:ext uri="{C183D7F6-B498-43B3-948B-1728B52AA6E4}">
                <adec:decorative xmlns:adec="http://schemas.microsoft.com/office/drawing/2017/decorative" val="1"/>
              </a:ext>
            </a:extLst>
          </p:cNvPr>
          <p:cNvSpPr>
            <a:spLocks/>
          </p:cNvSpPr>
          <p:nvPr/>
        </p:nvSpPr>
        <p:spPr bwMode="auto">
          <a:xfrm>
            <a:off x="5859126" y="4430013"/>
            <a:ext cx="486756" cy="286528"/>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73796C21-E870-D185-4F74-CD4B382B9272}"/>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30" name="Straight Connector 29">
            <a:extLst>
              <a:ext uri="{FF2B5EF4-FFF2-40B4-BE49-F238E27FC236}">
                <a16:creationId xmlns:a16="http://schemas.microsoft.com/office/drawing/2014/main" id="{F8B552B7-3D95-7E61-0FBC-61C71CE437F7}"/>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898CEE4-B280-4FC5-1502-6F5715065026}"/>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BD75ABD8-91FB-7DF0-569B-D88C3DF74CBE}"/>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33" name="speedometer" descr="speedometer">
              <a:extLst>
                <a:ext uri="{FF2B5EF4-FFF2-40B4-BE49-F238E27FC236}">
                  <a16:creationId xmlns:a16="http://schemas.microsoft.com/office/drawing/2014/main" id="{D78E472F-D283-55EF-7658-5A86256A3C47}"/>
                </a:ext>
              </a:extLst>
            </p:cNvPr>
            <p:cNvGrpSpPr/>
            <p:nvPr/>
          </p:nvGrpSpPr>
          <p:grpSpPr>
            <a:xfrm rot="19591726" flipH="1">
              <a:off x="-517628" y="4158749"/>
              <a:ext cx="379517" cy="332754"/>
              <a:chOff x="-516564" y="4218437"/>
              <a:chExt cx="379517" cy="332754"/>
            </a:xfrm>
            <a:solidFill>
              <a:schemeClr val="tx1"/>
            </a:solidFill>
          </p:grpSpPr>
          <p:sp>
            <p:nvSpPr>
              <p:cNvPr id="35" name="Freeform: Shape 34">
                <a:extLst>
                  <a:ext uri="{FF2B5EF4-FFF2-40B4-BE49-F238E27FC236}">
                    <a16:creationId xmlns:a16="http://schemas.microsoft.com/office/drawing/2014/main" id="{8373909D-93D9-E925-050C-EB1C7CAF8BF5}"/>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00DDD9C-F9A7-6069-A306-8367F6BC7D80}"/>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 name="Freeform 137">
              <a:extLst>
                <a:ext uri="{FF2B5EF4-FFF2-40B4-BE49-F238E27FC236}">
                  <a16:creationId xmlns:a16="http://schemas.microsoft.com/office/drawing/2014/main" id="{E580A81C-F9CE-EE8E-0A0A-BF84DD47B071}"/>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Content Placeholder 3">
            <a:extLst>
              <a:ext uri="{FF2B5EF4-FFF2-40B4-BE49-F238E27FC236}">
                <a16:creationId xmlns:a16="http://schemas.microsoft.com/office/drawing/2014/main" id="{FD0B7963-3D4F-D173-6F82-E1B0F29C4A49}"/>
              </a:ext>
            </a:extLst>
          </p:cNvPr>
          <p:cNvSpPr txBox="1">
            <a:spLocks/>
          </p:cNvSpPr>
          <p:nvPr/>
        </p:nvSpPr>
        <p:spPr>
          <a:xfrm>
            <a:off x="8438493" y="5432687"/>
            <a:ext cx="3141481" cy="5875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0"/>
              </a:spcBef>
              <a:buFont typeface="Wingdings" panose="05000000000000000000" pitchFamily="2" charset="2"/>
              <a:buNone/>
              <a:defRPr/>
            </a:pPr>
            <a:r>
              <a:rPr lang="en-US" sz="1800" b="1">
                <a:solidFill>
                  <a:srgbClr val="FFFFFF"/>
                </a:solidFill>
                <a:latin typeface="Segoe UI Semibold"/>
              </a:rPr>
              <a:t>Secure your application and databases</a:t>
            </a:r>
          </a:p>
        </p:txBody>
      </p:sp>
      <p:sp>
        <p:nvSpPr>
          <p:cNvPr id="38" name="Content Placeholder 4">
            <a:extLst>
              <a:ext uri="{FF2B5EF4-FFF2-40B4-BE49-F238E27FC236}">
                <a16:creationId xmlns:a16="http://schemas.microsoft.com/office/drawing/2014/main" id="{ED82C9C1-0C9E-50B1-F97A-F3C355F9C231}"/>
              </a:ext>
            </a:extLst>
          </p:cNvPr>
          <p:cNvSpPr txBox="1">
            <a:spLocks/>
          </p:cNvSpPr>
          <p:nvPr/>
        </p:nvSpPr>
        <p:spPr>
          <a:xfrm>
            <a:off x="267979" y="6411951"/>
            <a:ext cx="3000375" cy="4000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13"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30671944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EF6E-5D1A-1F28-EE5F-1A4BDA92EC57}"/>
              </a:ext>
            </a:extLst>
          </p:cNvPr>
          <p:cNvSpPr>
            <a:spLocks noGrp="1"/>
          </p:cNvSpPr>
          <p:nvPr>
            <p:ph type="title"/>
          </p:nvPr>
        </p:nvSpPr>
        <p:spPr>
          <a:xfrm>
            <a:off x="723567" y="967440"/>
            <a:ext cx="2546309" cy="2462213"/>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Unparalleled developer productivity means you can ship new features faster and maximize value per dev cycle </a:t>
            </a:r>
          </a:p>
        </p:txBody>
      </p:sp>
      <p:cxnSp>
        <p:nvCxnSpPr>
          <p:cNvPr id="3" name="Straight Connector 2">
            <a:extLst>
              <a:ext uri="{FF2B5EF4-FFF2-40B4-BE49-F238E27FC236}">
                <a16:creationId xmlns:a16="http://schemas.microsoft.com/office/drawing/2014/main" id="{9DD13F57-7290-A6CF-A6EC-0F6CC17CB31E}"/>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86E3884-1EFE-296A-1583-994FDE173D3F}"/>
              </a:ext>
            </a:extLst>
          </p:cNvPr>
          <p:cNvSpPr txBox="1">
            <a:spLocks/>
          </p:cNvSpPr>
          <p:nvPr/>
        </p:nvSpPr>
        <p:spPr>
          <a:xfrm>
            <a:off x="3714366" y="649498"/>
            <a:ext cx="7774636" cy="321874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400">
              <a:spcBef>
                <a:spcPts val="0"/>
              </a:spcBef>
              <a:spcAft>
                <a:spcPts val="500"/>
              </a:spcAft>
            </a:pPr>
            <a:r>
              <a:rPr lang="en-US" sz="1600">
                <a:solidFill>
                  <a:prstClr val="black"/>
                </a:solidFill>
              </a:rPr>
              <a:t>Make and ship changes faster with native integration with Visual Studio, GitHub and App Service</a:t>
            </a:r>
          </a:p>
          <a:p>
            <a:pPr marL="285750" indent="-285750" defTabSz="914400">
              <a:spcBef>
                <a:spcPts val="0"/>
              </a:spcBef>
              <a:spcAft>
                <a:spcPts val="500"/>
              </a:spcAft>
            </a:pPr>
            <a:r>
              <a:rPr lang="en-US" sz="1600">
                <a:solidFill>
                  <a:prstClr val="black"/>
                </a:solidFill>
              </a:rPr>
              <a:t>Seamless </a:t>
            </a:r>
            <a:r>
              <a:rPr lang="en-US" sz="1600" u="sng">
                <a:solidFill>
                  <a:srgbClr val="0070C0"/>
                </a:solidFill>
                <a:hlinkClick r:id="rId3">
                  <a:extLst>
                    <a:ext uri="{A12FA001-AC4F-418D-AE19-62706E023703}">
                      <ahyp:hlinkClr xmlns:ahyp="http://schemas.microsoft.com/office/drawing/2018/hyperlinkcolor" val="tx"/>
                    </a:ext>
                  </a:extLst>
                </a:hlinkClick>
              </a:rPr>
              <a:t>remote</a:t>
            </a:r>
            <a:r>
              <a:rPr lang="en-US" sz="1600">
                <a:solidFill>
                  <a:prstClr val="black"/>
                </a:solidFill>
              </a:rPr>
              <a:t> and </a:t>
            </a:r>
            <a:r>
              <a:rPr lang="en-US" sz="1600" u="sng">
                <a:solidFill>
                  <a:srgbClr val="0070C0"/>
                </a:solidFill>
                <a:hlinkClick r:id="rId4">
                  <a:extLst>
                    <a:ext uri="{A12FA001-AC4F-418D-AE19-62706E023703}">
                      <ahyp:hlinkClr xmlns:ahyp="http://schemas.microsoft.com/office/drawing/2018/hyperlinkcolor" val="tx"/>
                    </a:ext>
                  </a:extLst>
                </a:hlinkClick>
              </a:rPr>
              <a:t>live-site</a:t>
            </a:r>
            <a:r>
              <a:rPr lang="en-US" sz="1600">
                <a:solidFill>
                  <a:prstClr val="black"/>
                </a:solidFill>
              </a:rPr>
              <a:t> debugging for ASP.NET apps lets you diagnose issues and production environments and resolve quickly, without impacting traffic </a:t>
            </a:r>
          </a:p>
          <a:p>
            <a:pPr marL="285750" indent="-285750" defTabSz="914400">
              <a:spcBef>
                <a:spcPts val="0"/>
              </a:spcBef>
              <a:spcAft>
                <a:spcPts val="500"/>
              </a:spcAft>
            </a:pPr>
            <a:r>
              <a:rPr lang="en-US" sz="1600">
                <a:solidFill>
                  <a:prstClr val="black"/>
                </a:solidFill>
              </a:rPr>
              <a:t>Create </a:t>
            </a:r>
            <a:r>
              <a:rPr lang="en-US" sz="1600" u="sng">
                <a:solidFill>
                  <a:srgbClr val="0070C0"/>
                </a:solidFill>
                <a:hlinkClick r:id="rId5">
                  <a:extLst>
                    <a:ext uri="{A12FA001-AC4F-418D-AE19-62706E023703}">
                      <ahyp:hlinkClr xmlns:ahyp="http://schemas.microsoft.com/office/drawing/2018/hyperlinkcolor" val="tx"/>
                    </a:ext>
                  </a:extLst>
                </a:hlinkClick>
              </a:rPr>
              <a:t>custom automated workflows</a:t>
            </a:r>
            <a:r>
              <a:rPr lang="en-US" sz="1600">
                <a:solidFill>
                  <a:srgbClr val="0070C0"/>
                </a:solidFill>
              </a:rPr>
              <a:t> </a:t>
            </a:r>
            <a:r>
              <a:rPr lang="en-US" sz="1600">
                <a:solidFill>
                  <a:prstClr val="black"/>
                </a:solidFill>
              </a:rPr>
              <a:t>to build, test, package, release and deploy to Azure following a push or pull request, using GitHub Actions</a:t>
            </a:r>
          </a:p>
          <a:p>
            <a:pPr marL="285750" indent="-285750" defTabSz="914400">
              <a:spcBef>
                <a:spcPts val="0"/>
              </a:spcBef>
              <a:spcAft>
                <a:spcPts val="500"/>
              </a:spcAft>
            </a:pPr>
            <a:r>
              <a:rPr lang="en-US" sz="1600">
                <a:solidFill>
                  <a:prstClr val="black"/>
                </a:solidFill>
              </a:rPr>
              <a:t>Build end-to-end Continuous Integration/Continuous Deployment (CI/CD) capabilities directly in the repository</a:t>
            </a:r>
          </a:p>
          <a:p>
            <a:pPr marL="285750" indent="-285750" defTabSz="914400">
              <a:spcBef>
                <a:spcPts val="0"/>
              </a:spcBef>
              <a:spcAft>
                <a:spcPts val="500"/>
              </a:spcAft>
              <a:buClr>
                <a:srgbClr val="000000"/>
              </a:buClr>
            </a:pPr>
            <a:r>
              <a:rPr lang="en-US" sz="1600" u="sng">
                <a:solidFill>
                  <a:srgbClr val="0070C0"/>
                </a:solidFill>
                <a:hlinkClick r:id="rId6">
                  <a:extLst>
                    <a:ext uri="{A12FA001-AC4F-418D-AE19-62706E023703}">
                      <ahyp:hlinkClr xmlns:ahyp="http://schemas.microsoft.com/office/drawing/2018/hyperlinkcolor" val="tx"/>
                    </a:ext>
                  </a:extLst>
                </a:hlinkClick>
              </a:rPr>
              <a:t>Publish code updates</a:t>
            </a:r>
            <a:r>
              <a:rPr lang="en-US" sz="1600">
                <a:solidFill>
                  <a:srgbClr val="0070C0"/>
                </a:solidFill>
              </a:rPr>
              <a:t> </a:t>
            </a:r>
            <a:r>
              <a:rPr lang="en-US" sz="1600">
                <a:solidFill>
                  <a:prstClr val="black"/>
                </a:solidFill>
              </a:rPr>
              <a:t>directly to App Service with VS and VS Code integration</a:t>
            </a:r>
          </a:p>
          <a:p>
            <a:pPr marL="285750" indent="-285750" defTabSz="914400">
              <a:spcBef>
                <a:spcPts val="0"/>
              </a:spcBef>
              <a:spcAft>
                <a:spcPts val="500"/>
              </a:spcAft>
            </a:pPr>
            <a:r>
              <a:rPr lang="en-US" sz="1600">
                <a:solidFill>
                  <a:prstClr val="black"/>
                </a:solidFill>
              </a:rPr>
              <a:t>Ensure governance from anywhere by using Azure Policy to maintain visibility into whether your codebase or services are compromised</a:t>
            </a:r>
          </a:p>
        </p:txBody>
      </p:sp>
      <p:sp>
        <p:nvSpPr>
          <p:cNvPr id="5" name="Rectangle 4">
            <a:extLst>
              <a:ext uri="{FF2B5EF4-FFF2-40B4-BE49-F238E27FC236}">
                <a16:creationId xmlns:a16="http://schemas.microsoft.com/office/drawing/2014/main" id="{F37FE93D-9EF8-0B65-09C4-ECCB3EA05CD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BA6B27DC-00F3-C260-4CE1-69C5C6D09C7B}"/>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83AE70AE-6CBF-5E29-2B3A-C45FE29ACC5C}"/>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a:solidFill>
            <a:schemeClr val="accent4"/>
          </a:solidFill>
        </p:grpSpPr>
        <p:sp>
          <p:nvSpPr>
            <p:cNvPr id="8" name="Freeform: Shape 7">
              <a:extLst>
                <a:ext uri="{FF2B5EF4-FFF2-40B4-BE49-F238E27FC236}">
                  <a16:creationId xmlns:a16="http://schemas.microsoft.com/office/drawing/2014/main" id="{F01BAC14-B74D-C86D-5FE6-3B8A300B9767}"/>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4EA79112-2269-145F-4729-48B86B700F59}"/>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DFD80C1-F86A-C3DE-5BF9-EE14607D2873}"/>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A6D858B-9AE1-07D5-AE7F-B0AFE26962FD}"/>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3D44B91-C55F-D253-CEC2-46D611D77774}"/>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Content Placeholder 3">
            <a:extLst>
              <a:ext uri="{FF2B5EF4-FFF2-40B4-BE49-F238E27FC236}">
                <a16:creationId xmlns:a16="http://schemas.microsoft.com/office/drawing/2014/main" id="{8719F2FB-22E6-FAE2-8B2A-8405CEF33DC7}"/>
              </a:ext>
            </a:extLst>
          </p:cNvPr>
          <p:cNvSpPr txBox="1">
            <a:spLocks/>
          </p:cNvSpPr>
          <p:nvPr/>
        </p:nvSpPr>
        <p:spPr>
          <a:xfrm>
            <a:off x="673935" y="5431449"/>
            <a:ext cx="3223510" cy="3301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800" b="1">
                <a:solidFill>
                  <a:srgbClr val="FFFFFF"/>
                </a:solidFill>
                <a:latin typeface="Segoe UI Semibold"/>
              </a:rPr>
              <a:t>Stand up critical capabilities</a:t>
            </a:r>
          </a:p>
        </p:txBody>
      </p:sp>
      <p:cxnSp>
        <p:nvCxnSpPr>
          <p:cNvPr id="14" name="Straight Connector 13">
            <a:extLst>
              <a:ext uri="{FF2B5EF4-FFF2-40B4-BE49-F238E27FC236}">
                <a16:creationId xmlns:a16="http://schemas.microsoft.com/office/drawing/2014/main" id="{1CA9B017-E075-FCAE-FC8C-1ADB2BEF2B9F}"/>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285C4E9-36DC-5ED7-3237-2F9D0BEB3F0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176B2C66-0751-7502-F568-9566269707C1}"/>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17" name="Freeform: Shape 16">
              <a:extLst>
                <a:ext uri="{FF2B5EF4-FFF2-40B4-BE49-F238E27FC236}">
                  <a16:creationId xmlns:a16="http://schemas.microsoft.com/office/drawing/2014/main" id="{72F0E678-8E7C-01DF-4F62-6B8C3160497E}"/>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Oval 17">
              <a:extLst>
                <a:ext uri="{FF2B5EF4-FFF2-40B4-BE49-F238E27FC236}">
                  <a16:creationId xmlns:a16="http://schemas.microsoft.com/office/drawing/2014/main" id="{A5B7E1D5-B57C-FA5C-FF80-2ABAB68751AF}"/>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6842C07-D176-6045-8FF1-9FEC49AA2659}"/>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580202A4-5CA9-A478-7F17-C4206187F278}"/>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Extend applications to interact with any system and</a:t>
            </a:r>
            <a:br>
              <a:rPr lang="en-US" b="1">
                <a:solidFill>
                  <a:schemeClr val="tx1">
                    <a:lumMod val="85000"/>
                    <a:lumOff val="15000"/>
                  </a:schemeClr>
                </a:solidFill>
                <a:latin typeface="Segoe UI Semibold"/>
                <a:cs typeface="Segoe UI" panose="020B0502040204020203" pitchFamily="34" charset="0"/>
              </a:rPr>
            </a:br>
            <a:r>
              <a:rPr lang="en-US" b="1">
                <a:solidFill>
                  <a:schemeClr val="tx1">
                    <a:lumMod val="85000"/>
                    <a:lumOff val="15000"/>
                  </a:schemeClr>
                </a:solidFill>
                <a:latin typeface="Segoe UI Semibold"/>
                <a:cs typeface="Segoe UI" panose="020B0502040204020203" pitchFamily="34" charset="0"/>
              </a:rPr>
              <a:t>evolve quickly</a:t>
            </a:r>
          </a:p>
        </p:txBody>
      </p:sp>
      <p:cxnSp>
        <p:nvCxnSpPr>
          <p:cNvPr id="21" name="Straight Connector 20">
            <a:extLst>
              <a:ext uri="{FF2B5EF4-FFF2-40B4-BE49-F238E27FC236}">
                <a16:creationId xmlns:a16="http://schemas.microsoft.com/office/drawing/2014/main" id="{1475CF49-3582-7A8E-145E-85FE1028AFDD}"/>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D396992-64DC-2762-3F03-D6C6D60AC194}"/>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23" name="Graphic 65">
            <a:extLst>
              <a:ext uri="{FF2B5EF4-FFF2-40B4-BE49-F238E27FC236}">
                <a16:creationId xmlns:a16="http://schemas.microsoft.com/office/drawing/2014/main" id="{2F504EE1-EE83-1DF2-0446-B8FF21E2BB1C}"/>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24" name="Freeform: Shape 23">
              <a:extLst>
                <a:ext uri="{FF2B5EF4-FFF2-40B4-BE49-F238E27FC236}">
                  <a16:creationId xmlns:a16="http://schemas.microsoft.com/office/drawing/2014/main" id="{F0D3F500-4B40-0760-EC81-C3E1E1A1C89E}"/>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46253A8-650E-D323-0104-6272EC569C55}"/>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43761B9C-0FF2-80C7-14E1-5626B896CDA6}"/>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A3A3141-45F7-4B07-E3C6-45FCFE49CDF4}"/>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CC270D8-0B51-317E-77FA-5D2A0B534314}"/>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9A3EA63-787B-B390-E99E-9DE3269DE98D}"/>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752537B-7A6D-10E9-353C-17892C90D2CF}"/>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D9866ABC-2738-C67E-0756-E4B466E166AD}"/>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4A76302D-50CB-05B6-26BE-8C19B1E85D91}"/>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8C8129B-E762-1887-3F74-4A7C31F0002A}"/>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07BED0E-5021-1ED3-0C30-D5ED562D5A1D}"/>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4"/>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C69AF3CF-8BE2-0AAA-AB68-AE73FD7023F2}"/>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36" name="Content Placeholder 4">
            <a:extLst>
              <a:ext uri="{FF2B5EF4-FFF2-40B4-BE49-F238E27FC236}">
                <a16:creationId xmlns:a16="http://schemas.microsoft.com/office/drawing/2014/main" id="{F622B1EB-C92B-ED81-AB62-B22CCF1D0DEA}"/>
              </a:ext>
            </a:extLst>
          </p:cNvPr>
          <p:cNvSpPr txBox="1">
            <a:spLocks/>
          </p:cNvSpPr>
          <p:nvPr/>
        </p:nvSpPr>
        <p:spPr>
          <a:xfrm>
            <a:off x="266395" y="6406184"/>
            <a:ext cx="2771775" cy="3921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8588130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F95E-B5F1-3F23-AEF9-628037A5B3E6}"/>
              </a:ext>
            </a:extLst>
          </p:cNvPr>
          <p:cNvSpPr>
            <a:spLocks noGrp="1"/>
          </p:cNvSpPr>
          <p:nvPr>
            <p:ph type="title"/>
          </p:nvPr>
        </p:nvSpPr>
        <p:spPr>
          <a:xfrm>
            <a:off x="720354" y="970352"/>
            <a:ext cx="2707371" cy="1805501"/>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Add new modalities and connect your app to the data and systems it needs to serve users</a:t>
            </a:r>
          </a:p>
        </p:txBody>
      </p:sp>
      <p:cxnSp>
        <p:nvCxnSpPr>
          <p:cNvPr id="3" name="Straight Connector 2">
            <a:extLst>
              <a:ext uri="{FF2B5EF4-FFF2-40B4-BE49-F238E27FC236}">
                <a16:creationId xmlns:a16="http://schemas.microsoft.com/office/drawing/2014/main" id="{54AC5946-60EB-86C7-DB50-C8A6A4CD917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74D70EE7-90C9-38B4-37AE-B01CE4F40763}"/>
              </a:ext>
            </a:extLst>
          </p:cNvPr>
          <p:cNvSpPr txBox="1">
            <a:spLocks/>
          </p:cNvSpPr>
          <p:nvPr/>
        </p:nvSpPr>
        <p:spPr>
          <a:xfrm>
            <a:off x="3716483" y="648857"/>
            <a:ext cx="7164043" cy="19073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400">
              <a:spcBef>
                <a:spcPts val="0"/>
              </a:spcBef>
              <a:spcAft>
                <a:spcPts val="500"/>
              </a:spcAft>
            </a:pPr>
            <a:r>
              <a:rPr lang="en-US" sz="1600">
                <a:solidFill>
                  <a:prstClr val="black"/>
                </a:solidFill>
              </a:rPr>
              <a:t>Easily connect to new data sources and bring insights from other apps and systems with hundreds of pre-built Logic Apps</a:t>
            </a:r>
          </a:p>
          <a:p>
            <a:pPr marL="285750" indent="-285750" defTabSz="914400">
              <a:spcBef>
                <a:spcPts val="0"/>
              </a:spcBef>
              <a:spcAft>
                <a:spcPts val="500"/>
              </a:spcAft>
            </a:pPr>
            <a:r>
              <a:rPr lang="en-US" sz="1600">
                <a:solidFill>
                  <a:prstClr val="black"/>
                </a:solidFill>
              </a:rPr>
              <a:t>Automatically turn legacy web services into modern REST-based APIs by creating façades for your back-end services</a:t>
            </a:r>
          </a:p>
          <a:p>
            <a:pPr marL="285750" indent="-285750" defTabSz="914400">
              <a:spcBef>
                <a:spcPts val="0"/>
              </a:spcBef>
              <a:spcAft>
                <a:spcPts val="500"/>
              </a:spcAft>
            </a:pPr>
            <a:r>
              <a:rPr lang="en-US" sz="1600">
                <a:solidFill>
                  <a:prstClr val="black"/>
                </a:solidFill>
              </a:rPr>
              <a:t>Connect on-premises APIs to cloud services with </a:t>
            </a:r>
            <a:r>
              <a:rPr lang="en-US" sz="1600" u="sng">
                <a:solidFill>
                  <a:srgbClr val="0070C0"/>
                </a:solidFill>
                <a:hlinkClick r:id="rId3">
                  <a:extLst>
                    <a:ext uri="{A12FA001-AC4F-418D-AE19-62706E023703}">
                      <ahyp:hlinkClr xmlns:ahyp="http://schemas.microsoft.com/office/drawing/2018/hyperlinkcolor" val="tx"/>
                    </a:ext>
                  </a:extLst>
                </a:hlinkClick>
              </a:rPr>
              <a:t>API Management</a:t>
            </a:r>
            <a:br>
              <a:rPr lang="en-US" sz="1600">
                <a:solidFill>
                  <a:prstClr val="black"/>
                </a:solidFill>
              </a:rPr>
            </a:br>
            <a:r>
              <a:rPr lang="en-US" sz="1600">
                <a:solidFill>
                  <a:prstClr val="black"/>
                </a:solidFill>
              </a:rPr>
              <a:t>Optimize your website for mobile to reach more customers and reduce site search time with interactive bots</a:t>
            </a:r>
          </a:p>
        </p:txBody>
      </p:sp>
      <p:sp>
        <p:nvSpPr>
          <p:cNvPr id="5" name="Rectangle 4">
            <a:extLst>
              <a:ext uri="{FF2B5EF4-FFF2-40B4-BE49-F238E27FC236}">
                <a16:creationId xmlns:a16="http://schemas.microsoft.com/office/drawing/2014/main" id="{D8B73253-9611-D5BB-E4C5-774972CD9535}"/>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30DC1A85-9EF7-2C5D-06DA-3B3D876DB90D}"/>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B3BD511F-FF86-C124-6697-CFF23F3F9729}"/>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8" name="Freeform: Shape 7">
              <a:extLst>
                <a:ext uri="{FF2B5EF4-FFF2-40B4-BE49-F238E27FC236}">
                  <a16:creationId xmlns:a16="http://schemas.microsoft.com/office/drawing/2014/main" id="{8E8E5720-3177-6B2E-05CC-37A260A6DAF0}"/>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1CEC76-B43C-ACD9-A41A-1C200062CA88}"/>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ABEA8536-6E29-C374-6966-9177FC8EC195}"/>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CF063AF-351A-07A4-6D15-2A146A290049}"/>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19BE677-397D-ED95-24E0-5BBF76FECB45}"/>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C3FB2FE-356B-1F8B-8DDE-5783465D7F2E}"/>
              </a:ext>
              <a:ext uri="{C183D7F6-B498-43B3-948B-1728B52AA6E4}">
                <adec:decorative xmlns:adec="http://schemas.microsoft.com/office/drawing/2017/decorative" val="1"/>
              </a:ext>
            </a:extLst>
          </p:cNvPr>
          <p:cNvSpPr txBox="1"/>
          <p:nvPr/>
        </p:nvSpPr>
        <p:spPr>
          <a:xfrm>
            <a:off x="629387" y="5328708"/>
            <a:ext cx="3223522" cy="86534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Stand up critical capabilities</a:t>
            </a:r>
          </a:p>
        </p:txBody>
      </p:sp>
      <p:cxnSp>
        <p:nvCxnSpPr>
          <p:cNvPr id="14" name="Straight Connector 13">
            <a:extLst>
              <a:ext uri="{FF2B5EF4-FFF2-40B4-BE49-F238E27FC236}">
                <a16:creationId xmlns:a16="http://schemas.microsoft.com/office/drawing/2014/main" id="{34C61494-1A5E-D30B-EDF9-937476117E5F}"/>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53AE068-E1A7-B54A-B15F-F6A08BCACC8D}"/>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7BFAF28D-4275-4D46-7AA4-26320B489C51}"/>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17" name="Freeform: Shape 16">
              <a:extLst>
                <a:ext uri="{FF2B5EF4-FFF2-40B4-BE49-F238E27FC236}">
                  <a16:creationId xmlns:a16="http://schemas.microsoft.com/office/drawing/2014/main" id="{D38E5B9F-AF33-A5AF-E8AD-A5E9C6F9D6B9}"/>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Oval 17">
              <a:extLst>
                <a:ext uri="{FF2B5EF4-FFF2-40B4-BE49-F238E27FC236}">
                  <a16:creationId xmlns:a16="http://schemas.microsoft.com/office/drawing/2014/main" id="{623B60BB-4BD5-F68D-B641-8FB166AE0289}"/>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4293188-617B-D2F8-5BDE-B6F0B4125452}"/>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Content Placeholder 3">
            <a:extLst>
              <a:ext uri="{FF2B5EF4-FFF2-40B4-BE49-F238E27FC236}">
                <a16:creationId xmlns:a16="http://schemas.microsoft.com/office/drawing/2014/main" id="{20E2DC5B-5D72-DB08-3787-CB08510A842D}"/>
              </a:ext>
            </a:extLst>
          </p:cNvPr>
          <p:cNvSpPr txBox="1">
            <a:spLocks/>
          </p:cNvSpPr>
          <p:nvPr/>
        </p:nvSpPr>
        <p:spPr>
          <a:xfrm>
            <a:off x="4382650" y="5432583"/>
            <a:ext cx="3525149" cy="9529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800" b="1">
                <a:solidFill>
                  <a:srgbClr val="FFFFFF"/>
                </a:solidFill>
                <a:latin typeface="Segoe UI Semibold"/>
              </a:rPr>
              <a:t>Extend applications to interact with any system and</a:t>
            </a:r>
            <a:br>
              <a:rPr lang="en-US" sz="1800" b="1">
                <a:solidFill>
                  <a:srgbClr val="FFFFFF"/>
                </a:solidFill>
                <a:latin typeface="Segoe UI Semibold"/>
              </a:rPr>
            </a:br>
            <a:r>
              <a:rPr lang="en-US" sz="1800" b="1">
                <a:solidFill>
                  <a:srgbClr val="FFFFFF"/>
                </a:solidFill>
                <a:latin typeface="Segoe UI Semibold"/>
              </a:rPr>
              <a:t>evolve quickly</a:t>
            </a:r>
          </a:p>
        </p:txBody>
      </p:sp>
      <p:cxnSp>
        <p:nvCxnSpPr>
          <p:cNvPr id="21" name="Straight Connector 20">
            <a:extLst>
              <a:ext uri="{FF2B5EF4-FFF2-40B4-BE49-F238E27FC236}">
                <a16:creationId xmlns:a16="http://schemas.microsoft.com/office/drawing/2014/main" id="{C7BF8F13-AA81-5A8E-33D0-147E5B84E35C}"/>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0A595DF-3977-EB3A-62BB-DA85703D2CFE}"/>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23" name="Graphic 65">
            <a:extLst>
              <a:ext uri="{FF2B5EF4-FFF2-40B4-BE49-F238E27FC236}">
                <a16:creationId xmlns:a16="http://schemas.microsoft.com/office/drawing/2014/main" id="{2B0FC342-749B-34AF-A0B0-5C4F9F57923C}"/>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24" name="Freeform: Shape 23">
              <a:extLst>
                <a:ext uri="{FF2B5EF4-FFF2-40B4-BE49-F238E27FC236}">
                  <a16:creationId xmlns:a16="http://schemas.microsoft.com/office/drawing/2014/main" id="{7885FAF3-B222-2653-AC92-3ADA330DCA84}"/>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FEF534A-6221-8E04-89DF-E8C1A5492F55}"/>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471B8B0B-0A75-5D99-D3E8-B51EFEEFCDFB}"/>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339AA9-4879-4C9F-5295-390E580BF417}"/>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80889D7-4A60-70BA-03DB-9B0FBA67E8D8}"/>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91EFE305-5668-FF0C-D636-2B05A7A5B15F}"/>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A9EC575-4FCA-6B3A-0F3B-60B7C4CF5492}"/>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D5137B0-8C25-869C-F34F-433285F92A04}"/>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8B4947-2DC1-6776-0074-F6408ACDABDC}"/>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1B08F21-9DF0-7D4A-AD1D-34D24436F63A}"/>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34288C2-E298-AF36-B409-6596B651B407}"/>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4"/>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498E9BB8-E329-A240-17F4-512DF4185D63}"/>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36" name="Content Placeholder 4">
            <a:extLst>
              <a:ext uri="{FF2B5EF4-FFF2-40B4-BE49-F238E27FC236}">
                <a16:creationId xmlns:a16="http://schemas.microsoft.com/office/drawing/2014/main" id="{1D6DEFC7-F3B9-0ABA-9094-0AB0F0BBC958}"/>
              </a:ext>
            </a:extLst>
          </p:cNvPr>
          <p:cNvSpPr txBox="1">
            <a:spLocks/>
          </p:cNvSpPr>
          <p:nvPr/>
        </p:nvSpPr>
        <p:spPr>
          <a:xfrm>
            <a:off x="263761" y="6402918"/>
            <a:ext cx="2818822"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4"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8590579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B264-DB1D-E374-4C8C-0F11912681A3}"/>
              </a:ext>
            </a:extLst>
          </p:cNvPr>
          <p:cNvSpPr>
            <a:spLocks noGrp="1"/>
          </p:cNvSpPr>
          <p:nvPr>
            <p:ph type="title"/>
          </p:nvPr>
        </p:nvSpPr>
        <p:spPr>
          <a:xfrm>
            <a:off x="719056" y="968315"/>
            <a:ext cx="2879989" cy="1446550"/>
          </a:xfrm>
        </p:spPr>
        <p:txBody>
          <a:bodyPr/>
          <a:lstStyle/>
          <a:p>
            <a:pPr lvl="0" defTabSz="914367">
              <a:lnSpc>
                <a:spcPct val="100000"/>
              </a:lnSpc>
              <a:spcBef>
                <a:spcPts val="0"/>
              </a:spcBef>
              <a:defRPr/>
            </a:pPr>
            <a:r>
              <a:rPr lang="en-US" sz="2200">
                <a:solidFill>
                  <a:srgbClr val="0078D4"/>
                </a:solidFill>
                <a:latin typeface="Segoe UI Semibold" panose="020B0702040204020203" pitchFamily="34" charset="0"/>
                <a:ea typeface="+mn-ea"/>
                <a:cs typeface="Segoe UI Semibold" panose="020B0702040204020203" pitchFamily="34" charset="0"/>
              </a:rPr>
              <a:t>Innovate with confidence on a secure and trusted cloud platform </a:t>
            </a:r>
          </a:p>
        </p:txBody>
      </p:sp>
      <p:cxnSp>
        <p:nvCxnSpPr>
          <p:cNvPr id="3" name="Straight Connector 2">
            <a:extLst>
              <a:ext uri="{FF2B5EF4-FFF2-40B4-BE49-F238E27FC236}">
                <a16:creationId xmlns:a16="http://schemas.microsoft.com/office/drawing/2014/main" id="{24095DC3-79C3-D715-BB8C-A865D714079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0AB3BF1E-5D48-8AD6-5071-1199BFEA98C6}"/>
              </a:ext>
            </a:extLst>
          </p:cNvPr>
          <p:cNvSpPr txBox="1">
            <a:spLocks/>
          </p:cNvSpPr>
          <p:nvPr/>
        </p:nvSpPr>
        <p:spPr>
          <a:xfrm>
            <a:off x="3712973" y="648155"/>
            <a:ext cx="7005163" cy="324460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400">
              <a:spcBef>
                <a:spcPts val="0"/>
              </a:spcBef>
              <a:spcAft>
                <a:spcPts val="500"/>
              </a:spcAft>
              <a:buClr>
                <a:srgbClr val="000000"/>
              </a:buClr>
            </a:pPr>
            <a:r>
              <a:rPr lang="en-US" sz="1600" u="sng">
                <a:solidFill>
                  <a:srgbClr val="0070C0"/>
                </a:solidFill>
                <a:hlinkClick r:id="rId3">
                  <a:extLst>
                    <a:ext uri="{A12FA001-AC4F-418D-AE19-62706E023703}">
                      <ahyp:hlinkClr xmlns:ahyp="http://schemas.microsoft.com/office/drawing/2018/hyperlinkcolor" val="tx"/>
                    </a:ext>
                  </a:extLst>
                </a:hlinkClick>
              </a:rPr>
              <a:t>Built-in web app security</a:t>
            </a:r>
            <a:r>
              <a:rPr lang="en-US" sz="1600">
                <a:solidFill>
                  <a:prstClr val="black"/>
                </a:solidFill>
              </a:rPr>
              <a:t> controls for network, data, identity and logging allows you to scale without worrying about breaching customer confidence</a:t>
            </a:r>
          </a:p>
          <a:p>
            <a:pPr marL="285750" indent="-285750" defTabSz="914400">
              <a:spcBef>
                <a:spcPts val="0"/>
              </a:spcBef>
              <a:spcAft>
                <a:spcPts val="500"/>
              </a:spcAft>
            </a:pPr>
            <a:r>
              <a:rPr lang="en-US" sz="1600">
                <a:solidFill>
                  <a:prstClr val="black"/>
                </a:solidFill>
              </a:rPr>
              <a:t>Empower partners and employees to securely access web apps and data while working remote using Azure AD B2B</a:t>
            </a:r>
          </a:p>
          <a:p>
            <a:pPr marL="285750" indent="-285750" defTabSz="914400">
              <a:spcBef>
                <a:spcPts val="0"/>
              </a:spcBef>
              <a:spcAft>
                <a:spcPts val="500"/>
              </a:spcAft>
            </a:pPr>
            <a:r>
              <a:rPr lang="en-US" sz="1600">
                <a:solidFill>
                  <a:prstClr val="black"/>
                </a:solidFill>
              </a:rPr>
              <a:t>Increase website security </a:t>
            </a:r>
            <a:r>
              <a:rPr lang="en-US" sz="1600" u="sng">
                <a:solidFill>
                  <a:srgbClr val="0070C0"/>
                </a:solidFill>
                <a:hlinkClick r:id="rId4">
                  <a:extLst>
                    <a:ext uri="{A12FA001-AC4F-418D-AE19-62706E023703}">
                      <ahyp:hlinkClr xmlns:ahyp="http://schemas.microsoft.com/office/drawing/2018/hyperlinkcolor" val="tx"/>
                    </a:ext>
                  </a:extLst>
                </a:hlinkClick>
              </a:rPr>
              <a:t>Azure AD multi-factor authentication</a:t>
            </a:r>
            <a:r>
              <a:rPr lang="en-US" sz="1600">
                <a:solidFill>
                  <a:srgbClr val="0070C0"/>
                </a:solidFill>
              </a:rPr>
              <a:t> </a:t>
            </a:r>
          </a:p>
          <a:p>
            <a:pPr marL="285750" indent="-285750" defTabSz="914400">
              <a:spcBef>
                <a:spcPts val="0"/>
              </a:spcBef>
              <a:spcAft>
                <a:spcPts val="500"/>
              </a:spcAft>
            </a:pPr>
            <a:r>
              <a:rPr lang="en-US" sz="1600" u="sng">
                <a:solidFill>
                  <a:srgbClr val="0070C0"/>
                </a:solidFill>
                <a:hlinkClick r:id="rId5">
                  <a:extLst>
                    <a:ext uri="{A12FA001-AC4F-418D-AE19-62706E023703}">
                      <ahyp:hlinkClr xmlns:ahyp="http://schemas.microsoft.com/office/drawing/2018/hyperlinkcolor" val="tx"/>
                    </a:ext>
                  </a:extLst>
                </a:hlinkClick>
              </a:rPr>
              <a:t>Store secrets and credentials</a:t>
            </a:r>
            <a:r>
              <a:rPr lang="en-US" sz="1600">
                <a:solidFill>
                  <a:srgbClr val="0070C0"/>
                </a:solidFill>
              </a:rPr>
              <a:t> </a:t>
            </a:r>
            <a:r>
              <a:rPr lang="en-US" sz="1600">
                <a:solidFill>
                  <a:prstClr val="black"/>
                </a:solidFill>
              </a:rPr>
              <a:t>with no changes to .NET code</a:t>
            </a:r>
          </a:p>
          <a:p>
            <a:pPr marL="285750" indent="-285750" defTabSz="914400">
              <a:spcBef>
                <a:spcPts val="0"/>
              </a:spcBef>
              <a:spcAft>
                <a:spcPts val="500"/>
              </a:spcAft>
            </a:pPr>
            <a:r>
              <a:rPr lang="en-US" sz="1600">
                <a:solidFill>
                  <a:prstClr val="black"/>
                </a:solidFill>
              </a:rPr>
              <a:t>Securely expand sign-in options for end customers, including services like Facebook, Google and others for using Azure AD B2C </a:t>
            </a:r>
          </a:p>
          <a:p>
            <a:pPr marL="285750" indent="-285750" defTabSz="914400">
              <a:spcBef>
                <a:spcPts val="0"/>
              </a:spcBef>
              <a:spcAft>
                <a:spcPts val="500"/>
              </a:spcAft>
            </a:pPr>
            <a:r>
              <a:rPr lang="en-US" sz="1600">
                <a:solidFill>
                  <a:prstClr val="black"/>
                </a:solidFill>
              </a:rPr>
              <a:t>Maintain customer trust thanks to $1bn+ Azure has made in investments for security R&amp;D and 3,500 cyber security experts</a:t>
            </a:r>
          </a:p>
        </p:txBody>
      </p:sp>
      <p:sp>
        <p:nvSpPr>
          <p:cNvPr id="5" name="Rectangle 4">
            <a:extLst>
              <a:ext uri="{FF2B5EF4-FFF2-40B4-BE49-F238E27FC236}">
                <a16:creationId xmlns:a16="http://schemas.microsoft.com/office/drawing/2014/main" id="{5916C605-535E-D865-ABEC-5F54CE964B2B}"/>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C7BADA2-2F4E-A146-E041-CF6664C3265E}"/>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34526BC-16B4-6B22-36CD-33148C8BC11F}"/>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8" name="Freeform: Shape 7">
              <a:extLst>
                <a:ext uri="{FF2B5EF4-FFF2-40B4-BE49-F238E27FC236}">
                  <a16:creationId xmlns:a16="http://schemas.microsoft.com/office/drawing/2014/main" id="{763B115E-954B-F1B0-567B-1B5ED87D8729}"/>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AFB6D1E-B3B1-A94F-1E98-09F9076BAA9E}"/>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AC28AEE6-11DB-8703-31A5-E2F74B2EC9A7}"/>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B6EDD6EF-A43A-2F0B-C9F2-EE4705C8B75E}"/>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0F892E8-CDB5-553E-1D6B-F8822F4D0405}"/>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1DA3C953-C4ED-BB26-9D61-E5F99E810C99}"/>
              </a:ext>
              <a:ext uri="{C183D7F6-B498-43B3-948B-1728B52AA6E4}">
                <adec:decorative xmlns:adec="http://schemas.microsoft.com/office/drawing/2017/decorative" val="1"/>
              </a:ext>
            </a:extLst>
          </p:cNvPr>
          <p:cNvSpPr txBox="1"/>
          <p:nvPr/>
        </p:nvSpPr>
        <p:spPr>
          <a:xfrm>
            <a:off x="629387" y="5328708"/>
            <a:ext cx="3223522" cy="718031"/>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Stand up critical capabilities</a:t>
            </a:r>
          </a:p>
        </p:txBody>
      </p:sp>
      <p:cxnSp>
        <p:nvCxnSpPr>
          <p:cNvPr id="14" name="Straight Connector 13">
            <a:extLst>
              <a:ext uri="{FF2B5EF4-FFF2-40B4-BE49-F238E27FC236}">
                <a16:creationId xmlns:a16="http://schemas.microsoft.com/office/drawing/2014/main" id="{BCB5B684-F5BC-D581-9903-13056484E1F2}"/>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AEAFF93-EA38-BFD4-FF68-63FC8DC8DAE6}"/>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B7767760-0EC8-3C8A-7DA4-A63D761BC851}"/>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17" name="Freeform: Shape 16">
              <a:extLst>
                <a:ext uri="{FF2B5EF4-FFF2-40B4-BE49-F238E27FC236}">
                  <a16:creationId xmlns:a16="http://schemas.microsoft.com/office/drawing/2014/main" id="{2F9CA7CC-50EE-D757-9C29-F8B84AE849E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Oval 17">
              <a:extLst>
                <a:ext uri="{FF2B5EF4-FFF2-40B4-BE49-F238E27FC236}">
                  <a16:creationId xmlns:a16="http://schemas.microsoft.com/office/drawing/2014/main" id="{5519012A-5129-FE1E-1710-A3EB04A5D02D}"/>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51ABF15-7D6D-F911-E1C7-DB8F01C9F30A}"/>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1745B475-499E-8230-DDE4-51EB7A7E6CD0}"/>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Extend applications to interact with any system and</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evolve quickly</a:t>
            </a:r>
          </a:p>
        </p:txBody>
      </p:sp>
      <p:cxnSp>
        <p:nvCxnSpPr>
          <p:cNvPr id="21" name="Straight Connector 20">
            <a:extLst>
              <a:ext uri="{FF2B5EF4-FFF2-40B4-BE49-F238E27FC236}">
                <a16:creationId xmlns:a16="http://schemas.microsoft.com/office/drawing/2014/main" id="{9691567C-ED27-ED7A-5FA8-261568D9E9A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29B92E3-A56B-CA3A-B2E7-4AB3F066CC31}"/>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23" name="Graphic 65">
            <a:extLst>
              <a:ext uri="{FF2B5EF4-FFF2-40B4-BE49-F238E27FC236}">
                <a16:creationId xmlns:a16="http://schemas.microsoft.com/office/drawing/2014/main" id="{89C0BBFF-8617-CDF8-86FA-F37F620D0643}"/>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24" name="Freeform: Shape 23">
              <a:extLst>
                <a:ext uri="{FF2B5EF4-FFF2-40B4-BE49-F238E27FC236}">
                  <a16:creationId xmlns:a16="http://schemas.microsoft.com/office/drawing/2014/main" id="{7827CD83-A110-E38B-431B-BD2C25AAD7E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9E26820-F663-5DC4-98F1-FA151E54CD8E}"/>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584EBA-63A7-61C9-978D-EF8D895E2292}"/>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6D4771C-1B29-1E7C-CE98-6966B968878A}"/>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6A2DD113-6414-41BE-DE16-E0055B361D1E}"/>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F36656F2-51DF-7124-3BFA-F7794C74FB22}"/>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90C363-AF9D-2B1E-166B-2D81CDBC8E20}"/>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D31AE66E-1FA5-C115-EB85-B06753E339E7}"/>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3CFD6331-4DFA-3AED-E5A0-72B5B491EE06}"/>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8367D72-5EF5-98F9-60DA-7BE62CD81B97}"/>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B6C7ED6-666E-3410-3B01-CFF20B4E2A94}"/>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4"/>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Content Placeholder 3">
            <a:extLst>
              <a:ext uri="{FF2B5EF4-FFF2-40B4-BE49-F238E27FC236}">
                <a16:creationId xmlns:a16="http://schemas.microsoft.com/office/drawing/2014/main" id="{69534B00-6ECC-EE8C-5C8A-9CE2104AFA93}"/>
              </a:ext>
            </a:extLst>
          </p:cNvPr>
          <p:cNvSpPr txBox="1">
            <a:spLocks/>
          </p:cNvSpPr>
          <p:nvPr/>
        </p:nvSpPr>
        <p:spPr>
          <a:xfrm>
            <a:off x="8407681" y="5426343"/>
            <a:ext cx="3186113" cy="4429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0"/>
              </a:spcBef>
              <a:buFont typeface="Wingdings" panose="05000000000000000000" pitchFamily="2" charset="2"/>
              <a:buNone/>
              <a:defRPr/>
            </a:pPr>
            <a:r>
              <a:rPr lang="en-US" sz="1800" b="1">
                <a:solidFill>
                  <a:srgbClr val="FFFFFF"/>
                </a:solidFill>
                <a:latin typeface="Segoe UI Semibold"/>
              </a:rPr>
              <a:t>Innovate with confidence</a:t>
            </a:r>
          </a:p>
        </p:txBody>
      </p:sp>
      <p:sp>
        <p:nvSpPr>
          <p:cNvPr id="36" name="Content Placeholder 4">
            <a:extLst>
              <a:ext uri="{FF2B5EF4-FFF2-40B4-BE49-F238E27FC236}">
                <a16:creationId xmlns:a16="http://schemas.microsoft.com/office/drawing/2014/main" id="{AF312664-9F2B-C1B5-8925-DF1DA87CBA10}"/>
              </a:ext>
            </a:extLst>
          </p:cNvPr>
          <p:cNvSpPr txBox="1">
            <a:spLocks/>
          </p:cNvSpPr>
          <p:nvPr/>
        </p:nvSpPr>
        <p:spPr>
          <a:xfrm>
            <a:off x="263761" y="6404131"/>
            <a:ext cx="2750596" cy="2848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Font typeface="Wingdings" panose="05000000000000000000" pitchFamily="2" charset="2"/>
              <a:buNone/>
              <a:defRPr/>
            </a:pPr>
            <a:r>
              <a:rPr lang="en-US" sz="160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34648125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6">
            <a:extLst>
              <a:ext uri="{FF2B5EF4-FFF2-40B4-BE49-F238E27FC236}">
                <a16:creationId xmlns:a16="http://schemas.microsoft.com/office/drawing/2014/main" id="{37A841BF-D653-24E5-E694-D906D9C07FAA}"/>
              </a:ext>
            </a:extLst>
          </p:cNvPr>
          <p:cNvSpPr txBox="1">
            <a:spLocks/>
          </p:cNvSpPr>
          <p:nvPr/>
        </p:nvSpPr>
        <p:spPr>
          <a:xfrm>
            <a:off x="11211216" y="6396006"/>
            <a:ext cx="533400" cy="2619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Tx/>
              <a:buNone/>
              <a:defRPr/>
            </a:pPr>
            <a:r>
              <a:rPr lang="en-US" sz="800" baseline="30000">
                <a:solidFill>
                  <a:srgbClr val="4A4A4C"/>
                </a:solidFill>
                <a:latin typeface="Segoe UI"/>
                <a:cs typeface="+mn-cs"/>
              </a:rPr>
              <a:t>1 </a:t>
            </a:r>
            <a:r>
              <a:rPr lang="en-US" sz="800">
                <a:solidFill>
                  <a:srgbClr val="4A4A4C"/>
                </a:solidFill>
                <a:latin typeface="Segoe UI"/>
                <a:cs typeface="+mn-cs"/>
              </a:rPr>
              <a:t>Gartner</a:t>
            </a:r>
          </a:p>
        </p:txBody>
      </p:sp>
      <p:sp>
        <p:nvSpPr>
          <p:cNvPr id="77" name="Title 4">
            <a:extLst>
              <a:ext uri="{FF2B5EF4-FFF2-40B4-BE49-F238E27FC236}">
                <a16:creationId xmlns:a16="http://schemas.microsoft.com/office/drawing/2014/main" id="{CC88B788-0A16-814A-122B-B12725A0DEDB}"/>
              </a:ext>
            </a:extLst>
          </p:cNvPr>
          <p:cNvSpPr>
            <a:spLocks noGrp="1"/>
          </p:cNvSpPr>
          <p:nvPr>
            <p:ph type="title"/>
          </p:nvPr>
        </p:nvSpPr>
        <p:spPr>
          <a:xfrm>
            <a:off x="563369" y="473236"/>
            <a:ext cx="11081177" cy="605220"/>
          </a:xfrm>
        </p:spPr>
        <p:txBody>
          <a:bodyPr/>
          <a:lstStyle/>
          <a:p>
            <a:r>
              <a:rPr lang="en-US"/>
              <a:t>What is driving cloud adoption?</a:t>
            </a:r>
          </a:p>
        </p:txBody>
      </p:sp>
      <p:sp>
        <p:nvSpPr>
          <p:cNvPr id="78" name="Oval 41">
            <a:extLst>
              <a:ext uri="{FF2B5EF4-FFF2-40B4-BE49-F238E27FC236}">
                <a16:creationId xmlns:a16="http://schemas.microsoft.com/office/drawing/2014/main" id="{236BAAA9-107B-EC71-D711-BEFD21BC95B2}"/>
              </a:ext>
              <a:ext uri="{C183D7F6-B498-43B3-948B-1728B52AA6E4}">
                <adec:decorative xmlns:adec="http://schemas.microsoft.com/office/drawing/2017/decorative" val="1"/>
              </a:ext>
            </a:extLst>
          </p:cNvPr>
          <p:cNvSpPr/>
          <p:nvPr/>
        </p:nvSpPr>
        <p:spPr bwMode="auto">
          <a:xfrm>
            <a:off x="1192771" y="5108831"/>
            <a:ext cx="1613565" cy="1613565"/>
          </a:xfrm>
          <a:prstGeom prst="ellipse">
            <a:avLst/>
          </a:pr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prstClr val="white"/>
              </a:solidFill>
              <a:latin typeface="+mj-lt"/>
            </a:endParaRPr>
          </a:p>
        </p:txBody>
      </p:sp>
      <p:cxnSp>
        <p:nvCxnSpPr>
          <p:cNvPr id="79" name="Straight Connector 78">
            <a:extLst>
              <a:ext uri="{FF2B5EF4-FFF2-40B4-BE49-F238E27FC236}">
                <a16:creationId xmlns:a16="http://schemas.microsoft.com/office/drawing/2014/main" id="{21EC3240-3623-4DE4-F5F0-FBF1FC8779FE}"/>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80" name="Oval 79">
            <a:extLst>
              <a:ext uri="{FF2B5EF4-FFF2-40B4-BE49-F238E27FC236}">
                <a16:creationId xmlns:a16="http://schemas.microsoft.com/office/drawing/2014/main" id="{C0DB1231-01FC-282B-6E98-3BD959C6F172}"/>
              </a:ext>
              <a:ext uri="{C183D7F6-B498-43B3-948B-1728B52AA6E4}">
                <adec:decorative xmlns:adec="http://schemas.microsoft.com/office/drawing/2017/decorative" val="1"/>
              </a:ext>
            </a:extLst>
          </p:cNvPr>
          <p:cNvSpPr/>
          <p:nvPr/>
        </p:nvSpPr>
        <p:spPr bwMode="auto">
          <a:xfrm>
            <a:off x="1688096" y="3350466"/>
            <a:ext cx="1613565" cy="1613565"/>
          </a:xfrm>
          <a:prstGeom prst="ellipse">
            <a:avLst/>
          </a:pr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prstClr val="white"/>
              </a:solidFill>
              <a:latin typeface="+mj-lt"/>
            </a:endParaRPr>
          </a:p>
        </p:txBody>
      </p:sp>
      <p:cxnSp>
        <p:nvCxnSpPr>
          <p:cNvPr id="81" name="Straight Connector 80">
            <a:extLst>
              <a:ext uri="{FF2B5EF4-FFF2-40B4-BE49-F238E27FC236}">
                <a16:creationId xmlns:a16="http://schemas.microsoft.com/office/drawing/2014/main" id="{F9395028-DC48-1FF8-4569-EA03A69D5E8B}"/>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82" name="Oval 81">
            <a:extLst>
              <a:ext uri="{FF2B5EF4-FFF2-40B4-BE49-F238E27FC236}">
                <a16:creationId xmlns:a16="http://schemas.microsoft.com/office/drawing/2014/main" id="{C4CC310C-22AF-2F11-A1BE-5625E71BFC35}"/>
              </a:ext>
              <a:ext uri="{C183D7F6-B498-43B3-948B-1728B52AA6E4}">
                <adec:decorative xmlns:adec="http://schemas.microsoft.com/office/drawing/2017/decorative" val="1"/>
              </a:ext>
            </a:extLst>
          </p:cNvPr>
          <p:cNvSpPr/>
          <p:nvPr/>
        </p:nvSpPr>
        <p:spPr bwMode="auto">
          <a:xfrm>
            <a:off x="2824272" y="1973657"/>
            <a:ext cx="1613565" cy="1613565"/>
          </a:xfrm>
          <a:prstGeom prst="ellipse">
            <a:avLst/>
          </a:pr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prstClr val="white"/>
              </a:solidFill>
              <a:latin typeface="+mj-lt"/>
            </a:endParaRPr>
          </a:p>
        </p:txBody>
      </p:sp>
      <p:cxnSp>
        <p:nvCxnSpPr>
          <p:cNvPr id="83" name="Straight Connector 82">
            <a:extLst>
              <a:ext uri="{FF2B5EF4-FFF2-40B4-BE49-F238E27FC236}">
                <a16:creationId xmlns:a16="http://schemas.microsoft.com/office/drawing/2014/main" id="{3B3CFDC2-C70E-B6B4-7F28-26EAA3CEB7FA}"/>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84" name="Oval 83">
            <a:extLst>
              <a:ext uri="{FF2B5EF4-FFF2-40B4-BE49-F238E27FC236}">
                <a16:creationId xmlns:a16="http://schemas.microsoft.com/office/drawing/2014/main" id="{58733C53-2E18-4A1F-EF04-613A810B6FDB}"/>
              </a:ext>
              <a:ext uri="{C183D7F6-B498-43B3-948B-1728B52AA6E4}">
                <adec:decorative xmlns:adec="http://schemas.microsoft.com/office/drawing/2017/decorative" val="1"/>
              </a:ext>
            </a:extLst>
          </p:cNvPr>
          <p:cNvSpPr/>
          <p:nvPr/>
        </p:nvSpPr>
        <p:spPr bwMode="auto">
          <a:xfrm>
            <a:off x="4477673" y="1298467"/>
            <a:ext cx="1613565" cy="1613565"/>
          </a:xfrm>
          <a:prstGeom prst="ellipse">
            <a:avLst/>
          </a:pr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prstClr val="white"/>
              </a:solidFill>
              <a:latin typeface="+mj-lt"/>
            </a:endParaRPr>
          </a:p>
        </p:txBody>
      </p:sp>
      <p:cxnSp>
        <p:nvCxnSpPr>
          <p:cNvPr id="85" name="Straight Connector 84">
            <a:extLst>
              <a:ext uri="{FF2B5EF4-FFF2-40B4-BE49-F238E27FC236}">
                <a16:creationId xmlns:a16="http://schemas.microsoft.com/office/drawing/2014/main" id="{8F23A90F-00B8-0EF2-0E0D-34E68BB9F4A1}"/>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86" name="Oval 85">
            <a:extLst>
              <a:ext uri="{FF2B5EF4-FFF2-40B4-BE49-F238E27FC236}">
                <a16:creationId xmlns:a16="http://schemas.microsoft.com/office/drawing/2014/main" id="{2F35732D-A33A-C014-5001-1785B53D4C16}"/>
              </a:ext>
              <a:ext uri="{C183D7F6-B498-43B3-948B-1728B52AA6E4}">
                <adec:decorative xmlns:adec="http://schemas.microsoft.com/office/drawing/2017/decorative" val="1"/>
              </a:ext>
            </a:extLst>
          </p:cNvPr>
          <p:cNvSpPr/>
          <p:nvPr/>
        </p:nvSpPr>
        <p:spPr bwMode="auto">
          <a:xfrm>
            <a:off x="6227721" y="1268340"/>
            <a:ext cx="1613565" cy="1613565"/>
          </a:xfrm>
          <a:prstGeom prst="ellipse">
            <a:avLst/>
          </a:pr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prstClr val="white"/>
              </a:solidFill>
              <a:latin typeface="+mj-lt"/>
            </a:endParaRPr>
          </a:p>
        </p:txBody>
      </p:sp>
      <p:cxnSp>
        <p:nvCxnSpPr>
          <p:cNvPr id="87" name="Straight Connector 86">
            <a:extLst>
              <a:ext uri="{FF2B5EF4-FFF2-40B4-BE49-F238E27FC236}">
                <a16:creationId xmlns:a16="http://schemas.microsoft.com/office/drawing/2014/main" id="{F4027A61-4A4A-6C17-2CBB-7E97B6A63705}"/>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8" name="Straight Connector 87">
            <a:extLst>
              <a:ext uri="{FF2B5EF4-FFF2-40B4-BE49-F238E27FC236}">
                <a16:creationId xmlns:a16="http://schemas.microsoft.com/office/drawing/2014/main" id="{D2D1AC3E-DED5-A1A1-8D13-682AB2EEA1D6}"/>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0FC0DB7-AE6A-E09D-A662-C42240BF9486}"/>
              </a:ext>
              <a:ext uri="{C183D7F6-B498-43B3-948B-1728B52AA6E4}">
                <adec:decorative xmlns:adec="http://schemas.microsoft.com/office/drawing/2017/decorative" val="1"/>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cxnSp>
        <p:nvCxnSpPr>
          <p:cNvPr id="90" name="Straight Connector 89">
            <a:extLst>
              <a:ext uri="{FF2B5EF4-FFF2-40B4-BE49-F238E27FC236}">
                <a16:creationId xmlns:a16="http://schemas.microsoft.com/office/drawing/2014/main" id="{58B68A21-C9A1-0956-225C-9E9F9FA66361}"/>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3B954A88-AE97-E0D1-672B-5AC6DEB56DEA}"/>
              </a:ext>
              <a:ext uri="{C183D7F6-B498-43B3-948B-1728B52AA6E4}">
                <adec:decorative xmlns:adec="http://schemas.microsoft.com/office/drawing/2017/decorative" val="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cxnSp>
        <p:nvCxnSpPr>
          <p:cNvPr id="92" name="Straight Connector 91">
            <a:extLst>
              <a:ext uri="{FF2B5EF4-FFF2-40B4-BE49-F238E27FC236}">
                <a16:creationId xmlns:a16="http://schemas.microsoft.com/office/drawing/2014/main" id="{542F1797-C754-FE69-4530-6F94FA132F1F}"/>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711F0916-1343-38BB-E4A9-1828B279B721}"/>
              </a:ext>
              <a:ext uri="{C183D7F6-B498-43B3-948B-1728B52AA6E4}">
                <adec:decorative xmlns:adec="http://schemas.microsoft.com/office/drawing/2017/decorative" val="1"/>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sp>
        <p:nvSpPr>
          <p:cNvPr id="94" name="Oval 93">
            <a:extLst>
              <a:ext uri="{FF2B5EF4-FFF2-40B4-BE49-F238E27FC236}">
                <a16:creationId xmlns:a16="http://schemas.microsoft.com/office/drawing/2014/main" id="{043D3B4B-DFE9-5DC4-B0DA-EDE28855FEA8}"/>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5" name="Oval 94">
            <a:extLst>
              <a:ext uri="{FF2B5EF4-FFF2-40B4-BE49-F238E27FC236}">
                <a16:creationId xmlns:a16="http://schemas.microsoft.com/office/drawing/2014/main" id="{BC7B3B0C-89E8-D459-0F90-0D90E232AD3E}"/>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6" name="Oval 95">
            <a:extLst>
              <a:ext uri="{FF2B5EF4-FFF2-40B4-BE49-F238E27FC236}">
                <a16:creationId xmlns:a16="http://schemas.microsoft.com/office/drawing/2014/main" id="{33FE5FC9-763A-7FEB-3565-B3240DBCD915}"/>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7" name="Oval 96">
            <a:extLst>
              <a:ext uri="{FF2B5EF4-FFF2-40B4-BE49-F238E27FC236}">
                <a16:creationId xmlns:a16="http://schemas.microsoft.com/office/drawing/2014/main" id="{6DC7E586-CAA1-FA0D-B174-589C52F7A7D5}"/>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8" name="Oval 97">
            <a:extLst>
              <a:ext uri="{FF2B5EF4-FFF2-40B4-BE49-F238E27FC236}">
                <a16:creationId xmlns:a16="http://schemas.microsoft.com/office/drawing/2014/main" id="{94FA5D58-09E7-E085-CE48-0E70D6FEA970}"/>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9" name="Oval 98">
            <a:extLst>
              <a:ext uri="{FF2B5EF4-FFF2-40B4-BE49-F238E27FC236}">
                <a16:creationId xmlns:a16="http://schemas.microsoft.com/office/drawing/2014/main" id="{53DC05C5-80D4-779C-57B7-DFA87B84CCC7}"/>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100" name="Oval 99">
            <a:extLst>
              <a:ext uri="{FF2B5EF4-FFF2-40B4-BE49-F238E27FC236}">
                <a16:creationId xmlns:a16="http://schemas.microsoft.com/office/drawing/2014/main" id="{6D064D41-E69C-3A00-F1CA-0DD1F2BE6B38}"/>
              </a:ext>
              <a:ext uri="{C183D7F6-B498-43B3-948B-1728B52AA6E4}">
                <adec:decorative xmlns:adec="http://schemas.microsoft.com/office/drawing/2017/decorative" val="1"/>
              </a:ext>
            </a:extLst>
          </p:cNvPr>
          <p:cNvSpPr/>
          <p:nvPr/>
        </p:nvSpPr>
        <p:spPr>
          <a:xfrm>
            <a:off x="3427099" y="4249108"/>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nvGrpSpPr>
          <p:cNvPr id="101" name="Group 100" descr="Diagram of Migration and innovation triggers.">
            <a:extLst>
              <a:ext uri="{FF2B5EF4-FFF2-40B4-BE49-F238E27FC236}">
                <a16:creationId xmlns:a16="http://schemas.microsoft.com/office/drawing/2014/main" id="{0F8FA0CE-EDC8-052F-2AA5-CE6FB6E8276E}"/>
              </a:ext>
            </a:extLst>
          </p:cNvPr>
          <p:cNvGrpSpPr/>
          <p:nvPr/>
        </p:nvGrpSpPr>
        <p:grpSpPr>
          <a:xfrm>
            <a:off x="3126593" y="3673436"/>
            <a:ext cx="5938814" cy="6213940"/>
            <a:chOff x="3126593" y="3673436"/>
            <a:chExt cx="5938814" cy="6213940"/>
          </a:xfrm>
        </p:grpSpPr>
        <p:pic>
          <p:nvPicPr>
            <p:cNvPr id="102" name="Picture 101">
              <a:extLst>
                <a:ext uri="{FF2B5EF4-FFF2-40B4-BE49-F238E27FC236}">
                  <a16:creationId xmlns:a16="http://schemas.microsoft.com/office/drawing/2014/main" id="{7D326DE9-5388-1826-C594-59718637D24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sp>
          <p:nvSpPr>
            <p:cNvPr id="103" name="Rectangle 102">
              <a:extLst>
                <a:ext uri="{FF2B5EF4-FFF2-40B4-BE49-F238E27FC236}">
                  <a16:creationId xmlns:a16="http://schemas.microsoft.com/office/drawing/2014/main" id="{2080BFE1-A548-0341-73EC-46FB83F2C1E9}"/>
                </a:ext>
                <a:ext uri="{C183D7F6-B498-43B3-948B-1728B52AA6E4}">
                  <adec:decorative xmlns:adec="http://schemas.microsoft.com/office/drawing/2017/decorative" val="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a:solidFill>
                    <a:schemeClr val="tx1"/>
                  </a:solidFill>
                  <a:latin typeface="+mj-lt"/>
                </a:rPr>
                <a:t>Migration and innovation triggers </a:t>
              </a:r>
            </a:p>
          </p:txBody>
        </p:sp>
        <p:sp>
          <p:nvSpPr>
            <p:cNvPr id="104" name="Oval 103">
              <a:extLst>
                <a:ext uri="{FF2B5EF4-FFF2-40B4-BE49-F238E27FC236}">
                  <a16:creationId xmlns:a16="http://schemas.microsoft.com/office/drawing/2014/main" id="{FA266777-62B3-7443-9DB9-106923A28044}"/>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sz="1765">
                <a:solidFill>
                  <a:prstClr val="white"/>
                </a:solidFill>
                <a:latin typeface="Segoe UI"/>
              </a:endParaRPr>
            </a:p>
          </p:txBody>
        </p:sp>
        <p:sp>
          <p:nvSpPr>
            <p:cNvPr id="105" name="Oval 104">
              <a:extLst>
                <a:ext uri="{FF2B5EF4-FFF2-40B4-BE49-F238E27FC236}">
                  <a16:creationId xmlns:a16="http://schemas.microsoft.com/office/drawing/2014/main" id="{570BF01D-EBA6-9EE5-93D2-10B066E231A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sp>
        <p:nvSpPr>
          <p:cNvPr id="106" name="Content Placeholder 13">
            <a:extLst>
              <a:ext uri="{FF2B5EF4-FFF2-40B4-BE49-F238E27FC236}">
                <a16:creationId xmlns:a16="http://schemas.microsoft.com/office/drawing/2014/main" id="{F989801D-2497-6FF1-3063-0F9D5BE4DCF8}"/>
              </a:ext>
            </a:extLst>
          </p:cNvPr>
          <p:cNvSpPr txBox="1">
            <a:spLocks/>
          </p:cNvSpPr>
          <p:nvPr/>
        </p:nvSpPr>
        <p:spPr>
          <a:xfrm>
            <a:off x="596797" y="1431169"/>
            <a:ext cx="2387216" cy="7482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Tx/>
              <a:buNone/>
              <a:defRPr/>
            </a:pPr>
            <a:r>
              <a:rPr lang="en-US" sz="2000">
                <a:solidFill>
                  <a:schemeClr val="accent4"/>
                </a:solidFill>
                <a:latin typeface="Segoe UI Semibold"/>
                <a:cs typeface="+mn-cs"/>
              </a:rPr>
              <a:t>Infrastructure oriented drivers</a:t>
            </a:r>
          </a:p>
        </p:txBody>
      </p:sp>
      <p:sp>
        <p:nvSpPr>
          <p:cNvPr id="107" name="Content Placeholder 3">
            <a:extLst>
              <a:ext uri="{FF2B5EF4-FFF2-40B4-BE49-F238E27FC236}">
                <a16:creationId xmlns:a16="http://schemas.microsoft.com/office/drawing/2014/main" id="{0B8FD55A-FDF7-83F5-EDBA-AFC4D09D8C56}"/>
              </a:ext>
            </a:extLst>
          </p:cNvPr>
          <p:cNvSpPr txBox="1">
            <a:spLocks/>
          </p:cNvSpPr>
          <p:nvPr/>
        </p:nvSpPr>
        <p:spPr>
          <a:xfrm>
            <a:off x="1456816" y="5505835"/>
            <a:ext cx="1178151" cy="7826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white"/>
                </a:solidFill>
                <a:latin typeface="Segoe UI Semibold"/>
                <a:cs typeface="+mn-cs"/>
              </a:rPr>
              <a:t>Datacenter contract expiry</a:t>
            </a:r>
          </a:p>
        </p:txBody>
      </p:sp>
      <p:sp>
        <p:nvSpPr>
          <p:cNvPr id="108" name="Content Placeholder 5">
            <a:extLst>
              <a:ext uri="{FF2B5EF4-FFF2-40B4-BE49-F238E27FC236}">
                <a16:creationId xmlns:a16="http://schemas.microsoft.com/office/drawing/2014/main" id="{4C4AB90A-9CC1-FEA0-DCAE-85EF82F81A2D}"/>
              </a:ext>
            </a:extLst>
          </p:cNvPr>
          <p:cNvSpPr txBox="1">
            <a:spLocks/>
          </p:cNvSpPr>
          <p:nvPr/>
        </p:nvSpPr>
        <p:spPr>
          <a:xfrm>
            <a:off x="2004652" y="3744686"/>
            <a:ext cx="1072604" cy="8135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white"/>
                </a:solidFill>
                <a:latin typeface="Segoe UI Semibold"/>
                <a:cs typeface="+mn-cs"/>
              </a:rPr>
              <a:t>Software end of support</a:t>
            </a:r>
          </a:p>
        </p:txBody>
      </p:sp>
      <p:sp>
        <p:nvSpPr>
          <p:cNvPr id="109" name="Content Placeholder 6">
            <a:extLst>
              <a:ext uri="{FF2B5EF4-FFF2-40B4-BE49-F238E27FC236}">
                <a16:creationId xmlns:a16="http://schemas.microsoft.com/office/drawing/2014/main" id="{04E9C5D5-6416-F4D3-7F7F-A9EB1D4A6826}"/>
              </a:ext>
            </a:extLst>
          </p:cNvPr>
          <p:cNvSpPr txBox="1">
            <a:spLocks/>
          </p:cNvSpPr>
          <p:nvPr/>
        </p:nvSpPr>
        <p:spPr>
          <a:xfrm>
            <a:off x="2934360" y="2368608"/>
            <a:ext cx="1484596" cy="8659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white"/>
                </a:solidFill>
                <a:latin typeface="Segoe UI Semibold"/>
                <a:cs typeface="+mn-cs"/>
              </a:rPr>
              <a:t>Quickly integrate acquisitions</a:t>
            </a:r>
          </a:p>
        </p:txBody>
      </p:sp>
      <p:sp>
        <p:nvSpPr>
          <p:cNvPr id="110" name="Content Placeholder 10">
            <a:extLst>
              <a:ext uri="{FF2B5EF4-FFF2-40B4-BE49-F238E27FC236}">
                <a16:creationId xmlns:a16="http://schemas.microsoft.com/office/drawing/2014/main" id="{EC635E1A-257A-5FB7-79D9-B76BDD3B412F}"/>
              </a:ext>
            </a:extLst>
          </p:cNvPr>
          <p:cNvSpPr txBox="1">
            <a:spLocks/>
          </p:cNvSpPr>
          <p:nvPr/>
        </p:nvSpPr>
        <p:spPr>
          <a:xfrm>
            <a:off x="4673587" y="1694083"/>
            <a:ext cx="1315062" cy="7966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white"/>
                </a:solidFill>
                <a:latin typeface="Segoe UI Semibold"/>
                <a:cs typeface="+mn-cs"/>
              </a:rPr>
              <a:t>Urgent capacity needs</a:t>
            </a:r>
          </a:p>
        </p:txBody>
      </p:sp>
      <p:sp>
        <p:nvSpPr>
          <p:cNvPr id="111" name="Content Placeholder 12">
            <a:extLst>
              <a:ext uri="{FF2B5EF4-FFF2-40B4-BE49-F238E27FC236}">
                <a16:creationId xmlns:a16="http://schemas.microsoft.com/office/drawing/2014/main" id="{E33D543D-232A-D50B-3788-F56817453F07}"/>
              </a:ext>
            </a:extLst>
          </p:cNvPr>
          <p:cNvSpPr txBox="1">
            <a:spLocks/>
          </p:cNvSpPr>
          <p:nvPr/>
        </p:nvSpPr>
        <p:spPr>
          <a:xfrm>
            <a:off x="6349645" y="1662829"/>
            <a:ext cx="1460553" cy="8765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white"/>
                </a:solidFill>
                <a:latin typeface="Segoe UI Semibold"/>
                <a:cs typeface="+mn-cs"/>
              </a:rPr>
              <a:t>Software &amp; hardware refresh</a:t>
            </a:r>
          </a:p>
        </p:txBody>
      </p:sp>
      <p:sp>
        <p:nvSpPr>
          <p:cNvPr id="112" name="Content Placeholder 17">
            <a:extLst>
              <a:ext uri="{FF2B5EF4-FFF2-40B4-BE49-F238E27FC236}">
                <a16:creationId xmlns:a16="http://schemas.microsoft.com/office/drawing/2014/main" id="{DA289B96-13E5-BE92-BA90-F7F6ADE23D25}"/>
              </a:ext>
            </a:extLst>
          </p:cNvPr>
          <p:cNvSpPr txBox="1">
            <a:spLocks/>
          </p:cNvSpPr>
          <p:nvPr/>
        </p:nvSpPr>
        <p:spPr>
          <a:xfrm>
            <a:off x="9202020" y="1431525"/>
            <a:ext cx="2814429" cy="7163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r" defTabSz="914367">
              <a:spcBef>
                <a:spcPts val="0"/>
              </a:spcBef>
              <a:buSzTx/>
              <a:buFontTx/>
              <a:buNone/>
              <a:defRPr/>
            </a:pPr>
            <a:r>
              <a:rPr lang="en-US" sz="2000">
                <a:solidFill>
                  <a:schemeClr val="accent4"/>
                </a:solidFill>
                <a:latin typeface="+mj-lt"/>
              </a:rPr>
              <a:t>App oriented modernization drivers</a:t>
            </a:r>
          </a:p>
        </p:txBody>
      </p:sp>
      <p:sp>
        <p:nvSpPr>
          <p:cNvPr id="113" name="Content Placeholder 14">
            <a:extLst>
              <a:ext uri="{FF2B5EF4-FFF2-40B4-BE49-F238E27FC236}">
                <a16:creationId xmlns:a16="http://schemas.microsoft.com/office/drawing/2014/main" id="{EA25A2B9-BE8C-E245-54F7-E792300816A3}"/>
              </a:ext>
            </a:extLst>
          </p:cNvPr>
          <p:cNvSpPr txBox="1">
            <a:spLocks/>
          </p:cNvSpPr>
          <p:nvPr/>
        </p:nvSpPr>
        <p:spPr>
          <a:xfrm>
            <a:off x="7909875" y="2402514"/>
            <a:ext cx="1454415" cy="93151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black"/>
                </a:solidFill>
                <a:latin typeface="Segoe UI Semibold"/>
                <a:cs typeface="+mn-cs"/>
              </a:rPr>
              <a:t>Compliance and security threats</a:t>
            </a:r>
          </a:p>
        </p:txBody>
      </p:sp>
      <p:sp>
        <p:nvSpPr>
          <p:cNvPr id="114" name="Content Placeholder 15">
            <a:extLst>
              <a:ext uri="{FF2B5EF4-FFF2-40B4-BE49-F238E27FC236}">
                <a16:creationId xmlns:a16="http://schemas.microsoft.com/office/drawing/2014/main" id="{2741CB95-8AB7-5E2C-4E30-67B4E25EF446}"/>
              </a:ext>
            </a:extLst>
          </p:cNvPr>
          <p:cNvSpPr txBox="1">
            <a:spLocks/>
          </p:cNvSpPr>
          <p:nvPr/>
        </p:nvSpPr>
        <p:spPr>
          <a:xfrm>
            <a:off x="9212796" y="4040657"/>
            <a:ext cx="978094" cy="5534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black"/>
                </a:solidFill>
                <a:latin typeface="Segoe UI Semibold"/>
                <a:cs typeface="+mn-cs"/>
              </a:rPr>
              <a:t>Cost savings</a:t>
            </a:r>
          </a:p>
        </p:txBody>
      </p:sp>
      <p:sp>
        <p:nvSpPr>
          <p:cNvPr id="115" name="Content Placeholder 16">
            <a:extLst>
              <a:ext uri="{FF2B5EF4-FFF2-40B4-BE49-F238E27FC236}">
                <a16:creationId xmlns:a16="http://schemas.microsoft.com/office/drawing/2014/main" id="{C2DEC0A4-BE1A-5104-6422-48577B8F07D2}"/>
              </a:ext>
            </a:extLst>
          </p:cNvPr>
          <p:cNvSpPr txBox="1">
            <a:spLocks/>
          </p:cNvSpPr>
          <p:nvPr/>
        </p:nvSpPr>
        <p:spPr>
          <a:xfrm>
            <a:off x="9663744" y="5625229"/>
            <a:ext cx="1721035" cy="60575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SzTx/>
              <a:buFontTx/>
              <a:buNone/>
              <a:defRPr/>
            </a:pPr>
            <a:r>
              <a:rPr lang="en-US" sz="1600" b="1">
                <a:solidFill>
                  <a:prstClr val="black"/>
                </a:solidFill>
                <a:latin typeface="Segoe UI Semibold"/>
                <a:cs typeface="+mn-cs"/>
              </a:rPr>
              <a:t>Application innovation</a:t>
            </a:r>
          </a:p>
        </p:txBody>
      </p:sp>
    </p:spTree>
    <p:extLst>
      <p:ext uri="{BB962C8B-B14F-4D97-AF65-F5344CB8AC3E}">
        <p14:creationId xmlns:p14="http://schemas.microsoft.com/office/powerpoint/2010/main" val="1265931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down)">
                                      <p:cBhvr>
                                        <p:cTn id="16" dur="500"/>
                                        <p:tgtEl>
                                          <p:spTgt spid="81"/>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down)">
                                      <p:cBhvr>
                                        <p:cTn id="25" dur="500"/>
                                        <p:tgtEl>
                                          <p:spTgt spid="83"/>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8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0"/>
                                        </p:tgtEl>
                                        <p:attrNameLst>
                                          <p:attrName>style.visibility</p:attrName>
                                        </p:attrNameLst>
                                      </p:cBhvr>
                                      <p:to>
                                        <p:strVal val="visible"/>
                                      </p:to>
                                    </p:se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wipe(down)">
                                      <p:cBhvr>
                                        <p:cTn id="43" dur="500"/>
                                        <p:tgtEl>
                                          <p:spTgt spid="87"/>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1000"/>
                                        <p:tgtEl>
                                          <p:spTgt spid="106"/>
                                        </p:tgtEl>
                                      </p:cBhvr>
                                    </p:animEffect>
                                    <p:anim calcmode="lin" valueType="num">
                                      <p:cBhvr>
                                        <p:cTn id="53" dur="1000" fill="hold"/>
                                        <p:tgtEl>
                                          <p:spTgt spid="106"/>
                                        </p:tgtEl>
                                        <p:attrNameLst>
                                          <p:attrName>ppt_x</p:attrName>
                                        </p:attrNameLst>
                                      </p:cBhvr>
                                      <p:tavLst>
                                        <p:tav tm="0">
                                          <p:val>
                                            <p:strVal val="#ppt_x"/>
                                          </p:val>
                                        </p:tav>
                                        <p:tav tm="100000">
                                          <p:val>
                                            <p:strVal val="#ppt_x"/>
                                          </p:val>
                                        </p:tav>
                                      </p:tavLst>
                                    </p:anim>
                                    <p:anim calcmode="lin" valueType="num">
                                      <p:cBhvr>
                                        <p:cTn id="5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down)">
                                      <p:cBhvr>
                                        <p:cTn id="59" dur="500"/>
                                        <p:tgtEl>
                                          <p:spTgt spid="88"/>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down)">
                                      <p:cBhvr>
                                        <p:cTn id="68" dur="500"/>
                                        <p:tgtEl>
                                          <p:spTgt spid="90"/>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14"/>
                                        </p:tgtEl>
                                        <p:attrNameLst>
                                          <p:attrName>style.visibility</p:attrName>
                                        </p:attrNameLst>
                                      </p:cBhvr>
                                      <p:to>
                                        <p:strVal val="visible"/>
                                      </p:to>
                                    </p:se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wipe(down)">
                                      <p:cBhvr>
                                        <p:cTn id="77" dur="500"/>
                                        <p:tgtEl>
                                          <p:spTgt spid="92"/>
                                        </p:tgtEl>
                                      </p:cBhvr>
                                    </p:animEffec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childTnLst>
                          </p:cTn>
                        </p:par>
                        <p:par>
                          <p:cTn id="81" fill="hold">
                            <p:stCondLst>
                              <p:cond delay="1500"/>
                            </p:stCondLst>
                            <p:childTnLst>
                              <p:par>
                                <p:cTn id="82" presetID="1" presetClass="entr" presetSubtype="0" fill="hold" grpId="0" nodeType="afterEffect">
                                  <p:stCondLst>
                                    <p:cond delay="0"/>
                                  </p:stCondLst>
                                  <p:childTnLst>
                                    <p:set>
                                      <p:cBhvr>
                                        <p:cTn id="83" dur="1" fill="hold">
                                          <p:stCondLst>
                                            <p:cond delay="0"/>
                                          </p:stCondLst>
                                        </p:cTn>
                                        <p:tgtEl>
                                          <p:spTgt spid="115"/>
                                        </p:tgtEl>
                                        <p:attrNameLst>
                                          <p:attrName>style.visibility</p:attrName>
                                        </p:attrNameLst>
                                      </p:cBhvr>
                                      <p:to>
                                        <p:strVal val="visible"/>
                                      </p:to>
                                    </p:set>
                                  </p:childTnLst>
                                </p:cTn>
                              </p:par>
                              <p:par>
                                <p:cTn id="84" presetID="42"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1000"/>
                                        <p:tgtEl>
                                          <p:spTgt spid="112"/>
                                        </p:tgtEl>
                                      </p:cBhvr>
                                    </p:animEffect>
                                    <p:anim calcmode="lin" valueType="num">
                                      <p:cBhvr>
                                        <p:cTn id="87" dur="1000" fill="hold"/>
                                        <p:tgtEl>
                                          <p:spTgt spid="112"/>
                                        </p:tgtEl>
                                        <p:attrNameLst>
                                          <p:attrName>ppt_x</p:attrName>
                                        </p:attrNameLst>
                                      </p:cBhvr>
                                      <p:tavLst>
                                        <p:tav tm="0">
                                          <p:val>
                                            <p:strVal val="#ppt_x"/>
                                          </p:val>
                                        </p:tav>
                                        <p:tav tm="100000">
                                          <p:val>
                                            <p:strVal val="#ppt_x"/>
                                          </p:val>
                                        </p:tav>
                                      </p:tavLst>
                                    </p:anim>
                                    <p:anim calcmode="lin" valueType="num">
                                      <p:cBhvr>
                                        <p:cTn id="88"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P spid="82" grpId="0" animBg="1"/>
      <p:bldP spid="84" grpId="0" animBg="1"/>
      <p:bldP spid="86" grpId="0" animBg="1"/>
      <p:bldP spid="89" grpId="0" animBg="1"/>
      <p:bldP spid="91" grpId="0" animBg="1"/>
      <p:bldP spid="93" grpId="0" animBg="1"/>
      <p:bldP spid="106" grpId="0"/>
      <p:bldP spid="107" grpId="0"/>
      <p:bldP spid="108" grpId="0"/>
      <p:bldP spid="109" grpId="0"/>
      <p:bldP spid="110" grpId="0"/>
      <p:bldP spid="111" grpId="0"/>
      <p:bldP spid="112" grpId="0"/>
      <p:bldP spid="113" grpId="0"/>
      <p:bldP spid="114" grpId="0"/>
      <p:bldP spid="1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39E35D-882C-C96F-43D8-786CCC0FF5EC}"/>
              </a:ext>
            </a:extLst>
          </p:cNvPr>
          <p:cNvSpPr>
            <a:spLocks noGrp="1"/>
          </p:cNvSpPr>
          <p:nvPr>
            <p:ph type="title"/>
          </p:nvPr>
        </p:nvSpPr>
        <p:spPr>
          <a:xfrm>
            <a:off x="563369" y="473236"/>
            <a:ext cx="11081177" cy="1020602"/>
          </a:xfrm>
        </p:spPr>
        <p:txBody>
          <a:bodyPr/>
          <a:lstStyle/>
          <a:p>
            <a:r>
              <a:rPr lang="en-US"/>
              <a:t>Why modernize with Azure?</a:t>
            </a:r>
          </a:p>
        </p:txBody>
      </p:sp>
      <p:sp>
        <p:nvSpPr>
          <p:cNvPr id="5" name="Content Placeholder 2">
            <a:extLst>
              <a:ext uri="{FF2B5EF4-FFF2-40B4-BE49-F238E27FC236}">
                <a16:creationId xmlns:a16="http://schemas.microsoft.com/office/drawing/2014/main" id="{EC44EF82-2226-93C3-9BC8-9D9D6E0BC84F}"/>
              </a:ext>
            </a:extLst>
          </p:cNvPr>
          <p:cNvSpPr txBox="1">
            <a:spLocks/>
          </p:cNvSpPr>
          <p:nvPr/>
        </p:nvSpPr>
        <p:spPr>
          <a:xfrm>
            <a:off x="516539" y="1608251"/>
            <a:ext cx="355525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2400">
                <a:solidFill>
                  <a:srgbClr val="000000"/>
                </a:solidFill>
                <a:latin typeface="Segoe UI Semibold"/>
                <a:cs typeface="+mn-cs"/>
              </a:rPr>
              <a:t>Peerless Innovation</a:t>
            </a:r>
          </a:p>
        </p:txBody>
      </p:sp>
      <p:sp>
        <p:nvSpPr>
          <p:cNvPr id="6" name="Content Placeholder 4">
            <a:extLst>
              <a:ext uri="{FF2B5EF4-FFF2-40B4-BE49-F238E27FC236}">
                <a16:creationId xmlns:a16="http://schemas.microsoft.com/office/drawing/2014/main" id="{306E1172-9FAD-E363-D05E-EEA954D99036}"/>
              </a:ext>
            </a:extLst>
          </p:cNvPr>
          <p:cNvSpPr txBox="1">
            <a:spLocks/>
          </p:cNvSpPr>
          <p:nvPr/>
        </p:nvSpPr>
        <p:spPr>
          <a:xfrm>
            <a:off x="516539" y="2055021"/>
            <a:ext cx="3118210" cy="3859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500">
                <a:solidFill>
                  <a:srgbClr val="0078D4"/>
                </a:solidFill>
                <a:latin typeface="Segoe UI Semibold"/>
                <a:cs typeface="+mn-cs"/>
              </a:rPr>
              <a:t>Two decades of investment</a:t>
            </a:r>
          </a:p>
        </p:txBody>
      </p:sp>
      <p:pic>
        <p:nvPicPr>
          <p:cNvPr id="7" name="Picture 6">
            <a:extLst>
              <a:ext uri="{FF2B5EF4-FFF2-40B4-BE49-F238E27FC236}">
                <a16:creationId xmlns:a16="http://schemas.microsoft.com/office/drawing/2014/main" id="{0FB5FC75-2EED-1120-ADF6-479A3E8F249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69737" y="1907215"/>
            <a:ext cx="535183" cy="535183"/>
          </a:xfrm>
          <a:prstGeom prst="rect">
            <a:avLst/>
          </a:prstGeom>
        </p:spPr>
      </p:pic>
      <p:sp>
        <p:nvSpPr>
          <p:cNvPr id="8" name="Content Placeholder 14">
            <a:extLst>
              <a:ext uri="{FF2B5EF4-FFF2-40B4-BE49-F238E27FC236}">
                <a16:creationId xmlns:a16="http://schemas.microsoft.com/office/drawing/2014/main" id="{697AC93F-78E7-C624-5842-33B85BE8380C}"/>
              </a:ext>
            </a:extLst>
          </p:cNvPr>
          <p:cNvSpPr txBox="1">
            <a:spLocks/>
          </p:cNvSpPr>
          <p:nvPr/>
        </p:nvSpPr>
        <p:spPr>
          <a:xfrm>
            <a:off x="5734845" y="1629616"/>
            <a:ext cx="5211762" cy="11934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600">
                <a:solidFill>
                  <a:prstClr val="black"/>
                </a:solidFill>
                <a:latin typeface="Segoe UI"/>
                <a:cs typeface="+mn-cs"/>
              </a:rPr>
              <a:t>25+ years of SQL innovation</a:t>
            </a:r>
          </a:p>
          <a:p>
            <a:pPr marL="0" indent="0" defTabSz="911764">
              <a:spcBef>
                <a:spcPts val="998"/>
              </a:spcBef>
              <a:buSzTx/>
              <a:buFontTx/>
              <a:buNone/>
              <a:defRPr/>
            </a:pPr>
            <a:r>
              <a:rPr lang="en-US" sz="1600">
                <a:solidFill>
                  <a:prstClr val="black"/>
                </a:solidFill>
                <a:latin typeface="Segoe UI"/>
                <a:cs typeface="+mn-cs"/>
              </a:rPr>
              <a:t>The only managed app hosting platform for .NET</a:t>
            </a:r>
          </a:p>
          <a:p>
            <a:pPr marL="0" indent="0" defTabSz="911764">
              <a:spcBef>
                <a:spcPts val="998"/>
              </a:spcBef>
              <a:buSzTx/>
              <a:buFontTx/>
              <a:buNone/>
              <a:defRPr/>
            </a:pPr>
            <a:r>
              <a:rPr lang="en-US" sz="1600">
                <a:solidFill>
                  <a:prstClr val="black"/>
                </a:solidFill>
                <a:latin typeface="Segoe UI"/>
                <a:cs typeface="+mn-cs"/>
              </a:rPr>
              <a:t>Native Visual Studio integrations for live-site debugging</a:t>
            </a:r>
          </a:p>
        </p:txBody>
      </p:sp>
      <p:sp>
        <p:nvSpPr>
          <p:cNvPr id="9" name="Content Placeholder 19">
            <a:extLst>
              <a:ext uri="{FF2B5EF4-FFF2-40B4-BE49-F238E27FC236}">
                <a16:creationId xmlns:a16="http://schemas.microsoft.com/office/drawing/2014/main" id="{F41C2EAD-378F-923B-5586-B259E7E65211}"/>
              </a:ext>
            </a:extLst>
          </p:cNvPr>
          <p:cNvSpPr txBox="1">
            <a:spLocks/>
          </p:cNvSpPr>
          <p:nvPr/>
        </p:nvSpPr>
        <p:spPr>
          <a:xfrm>
            <a:off x="516539" y="2927349"/>
            <a:ext cx="4191087" cy="406400"/>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2400">
                <a:solidFill>
                  <a:srgbClr val="000000"/>
                </a:solidFill>
                <a:latin typeface="Segoe UI Semibold"/>
                <a:cs typeface="+mn-cs"/>
              </a:rPr>
              <a:t>Unmatched Experience</a:t>
            </a:r>
          </a:p>
        </p:txBody>
      </p:sp>
      <p:sp>
        <p:nvSpPr>
          <p:cNvPr id="10" name="Content Placeholder 20">
            <a:extLst>
              <a:ext uri="{FF2B5EF4-FFF2-40B4-BE49-F238E27FC236}">
                <a16:creationId xmlns:a16="http://schemas.microsoft.com/office/drawing/2014/main" id="{B63E57D2-2893-12F0-B889-033FD758C586}"/>
              </a:ext>
            </a:extLst>
          </p:cNvPr>
          <p:cNvSpPr txBox="1">
            <a:spLocks/>
          </p:cNvSpPr>
          <p:nvPr/>
        </p:nvSpPr>
        <p:spPr>
          <a:xfrm>
            <a:off x="516539" y="3336924"/>
            <a:ext cx="2640012" cy="3859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500">
                <a:solidFill>
                  <a:srgbClr val="0078D4"/>
                </a:solidFill>
                <a:latin typeface="Segoe UI Semibold"/>
                <a:cs typeface="+mn-cs"/>
              </a:rPr>
              <a:t>Globally managed offerings</a:t>
            </a:r>
          </a:p>
        </p:txBody>
      </p:sp>
      <p:pic>
        <p:nvPicPr>
          <p:cNvPr id="11" name="Picture 10">
            <a:extLst>
              <a:ext uri="{FF2B5EF4-FFF2-40B4-BE49-F238E27FC236}">
                <a16:creationId xmlns:a16="http://schemas.microsoft.com/office/drawing/2014/main" id="{E7B837A7-C1F9-3E4C-BE99-6262B672730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71535" y="3231840"/>
            <a:ext cx="535183" cy="525626"/>
          </a:xfrm>
          <a:prstGeom prst="rect">
            <a:avLst/>
          </a:prstGeom>
        </p:spPr>
      </p:pic>
      <p:sp>
        <p:nvSpPr>
          <p:cNvPr id="12" name="Content Placeholder 22">
            <a:extLst>
              <a:ext uri="{FF2B5EF4-FFF2-40B4-BE49-F238E27FC236}">
                <a16:creationId xmlns:a16="http://schemas.microsoft.com/office/drawing/2014/main" id="{7664D3BB-13B6-F2C3-43F4-6DCDABB00DAB}"/>
              </a:ext>
            </a:extLst>
          </p:cNvPr>
          <p:cNvSpPr txBox="1">
            <a:spLocks/>
          </p:cNvSpPr>
          <p:nvPr/>
        </p:nvSpPr>
        <p:spPr>
          <a:xfrm>
            <a:off x="5737227" y="2958809"/>
            <a:ext cx="5900543" cy="12504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600">
                <a:solidFill>
                  <a:prstClr val="black"/>
                </a:solidFill>
                <a:latin typeface="Segoe UI"/>
                <a:cs typeface="+mn-cs"/>
              </a:rPr>
              <a:t>Shared code base ensures full parity with SQL Server</a:t>
            </a:r>
          </a:p>
          <a:p>
            <a:pPr marL="0" indent="0" defTabSz="911764">
              <a:spcBef>
                <a:spcPts val="998"/>
              </a:spcBef>
              <a:buSzTx/>
              <a:buFontTx/>
              <a:buNone/>
              <a:defRPr/>
            </a:pPr>
            <a:r>
              <a:rPr lang="en-US" sz="1600">
                <a:solidFill>
                  <a:prstClr val="black"/>
                </a:solidFill>
                <a:latin typeface="Segoe UI"/>
                <a:cs typeface="+mn-cs"/>
              </a:rPr>
              <a:t>Industry leading performance and security for 9T queries daily</a:t>
            </a:r>
            <a:r>
              <a:rPr lang="en-US" sz="1400">
                <a:solidFill>
                  <a:prstClr val="black"/>
                </a:solidFill>
                <a:latin typeface="Segoe UI"/>
                <a:cs typeface="+mn-cs"/>
              </a:rPr>
              <a:t>¹</a:t>
            </a:r>
            <a:endParaRPr lang="en-US" sz="1600">
              <a:solidFill>
                <a:prstClr val="black"/>
              </a:solidFill>
              <a:latin typeface="Segoe UI"/>
              <a:cs typeface="+mn-cs"/>
            </a:endParaRPr>
          </a:p>
          <a:p>
            <a:pPr marL="0" indent="0" defTabSz="911764">
              <a:spcBef>
                <a:spcPts val="998"/>
              </a:spcBef>
              <a:buSzTx/>
              <a:buFontTx/>
              <a:buNone/>
              <a:defRPr/>
            </a:pPr>
            <a:r>
              <a:rPr lang="en-US" sz="1600">
                <a:solidFill>
                  <a:prstClr val="black"/>
                </a:solidFill>
                <a:latin typeface="Segoe UI"/>
                <a:cs typeface="+mn-cs"/>
              </a:rPr>
              <a:t>Host 2M apps and 41B daily requests with 99.95% SLA</a:t>
            </a:r>
            <a:r>
              <a:rPr lang="en-US" sz="1400">
                <a:solidFill>
                  <a:prstClr val="black"/>
                </a:solidFill>
                <a:latin typeface="Segoe UI"/>
                <a:cs typeface="+mn-cs"/>
              </a:rPr>
              <a:t>²</a:t>
            </a:r>
            <a:endParaRPr lang="en-US" sz="1600">
              <a:solidFill>
                <a:prstClr val="black"/>
              </a:solidFill>
              <a:latin typeface="Segoe UI"/>
              <a:cs typeface="+mn-cs"/>
            </a:endParaRPr>
          </a:p>
        </p:txBody>
      </p:sp>
      <p:sp>
        <p:nvSpPr>
          <p:cNvPr id="13" name="Content Placeholder 23">
            <a:extLst>
              <a:ext uri="{FF2B5EF4-FFF2-40B4-BE49-F238E27FC236}">
                <a16:creationId xmlns:a16="http://schemas.microsoft.com/office/drawing/2014/main" id="{D0EC00A3-F164-59F3-98D6-82A1A26ED4B6}"/>
              </a:ext>
            </a:extLst>
          </p:cNvPr>
          <p:cNvSpPr txBox="1">
            <a:spLocks/>
          </p:cNvSpPr>
          <p:nvPr/>
        </p:nvSpPr>
        <p:spPr>
          <a:xfrm>
            <a:off x="516539" y="4256834"/>
            <a:ext cx="3555253" cy="472168"/>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2400">
                <a:solidFill>
                  <a:srgbClr val="000000"/>
                </a:solidFill>
                <a:latin typeface="Segoe UI Semibold"/>
                <a:cs typeface="+mn-cs"/>
              </a:rPr>
              <a:t>Seamless Migration</a:t>
            </a:r>
          </a:p>
        </p:txBody>
      </p:sp>
      <p:sp>
        <p:nvSpPr>
          <p:cNvPr id="14" name="Content Placeholder 24">
            <a:extLst>
              <a:ext uri="{FF2B5EF4-FFF2-40B4-BE49-F238E27FC236}">
                <a16:creationId xmlns:a16="http://schemas.microsoft.com/office/drawing/2014/main" id="{86553FE7-2FA1-F7C4-B50F-61C88BBF7A9A}"/>
              </a:ext>
            </a:extLst>
          </p:cNvPr>
          <p:cNvSpPr txBox="1">
            <a:spLocks/>
          </p:cNvSpPr>
          <p:nvPr/>
        </p:nvSpPr>
        <p:spPr>
          <a:xfrm>
            <a:off x="516539" y="4658063"/>
            <a:ext cx="2678112" cy="32021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500">
                <a:solidFill>
                  <a:srgbClr val="0078D4"/>
                </a:solidFill>
                <a:latin typeface="Segoe UI Semibold"/>
                <a:cs typeface="+mn-cs"/>
              </a:rPr>
              <a:t>Tailored tools and programs</a:t>
            </a:r>
          </a:p>
        </p:txBody>
      </p:sp>
      <p:pic>
        <p:nvPicPr>
          <p:cNvPr id="15" name="Picture 14">
            <a:extLst>
              <a:ext uri="{FF2B5EF4-FFF2-40B4-BE49-F238E27FC236}">
                <a16:creationId xmlns:a16="http://schemas.microsoft.com/office/drawing/2014/main" id="{4F0196D3-C119-B178-D848-8491902922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1535" y="4565372"/>
            <a:ext cx="539680" cy="535183"/>
          </a:xfrm>
          <a:prstGeom prst="rect">
            <a:avLst/>
          </a:prstGeom>
        </p:spPr>
      </p:pic>
      <p:sp>
        <p:nvSpPr>
          <p:cNvPr id="16" name="Content Placeholder 25">
            <a:extLst>
              <a:ext uri="{FF2B5EF4-FFF2-40B4-BE49-F238E27FC236}">
                <a16:creationId xmlns:a16="http://schemas.microsoft.com/office/drawing/2014/main" id="{9E434B07-2DCE-BBC7-5DE5-DD2D997D21A1}"/>
              </a:ext>
            </a:extLst>
          </p:cNvPr>
          <p:cNvSpPr txBox="1">
            <a:spLocks/>
          </p:cNvSpPr>
          <p:nvPr/>
        </p:nvSpPr>
        <p:spPr>
          <a:xfrm>
            <a:off x="5737728" y="4299172"/>
            <a:ext cx="6449510" cy="10206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600">
                <a:solidFill>
                  <a:prstClr val="black"/>
                </a:solidFill>
                <a:latin typeface="Segoe UI"/>
                <a:cs typeface="+mn-cs"/>
              </a:rPr>
              <a:t>Support &amp; funding from Azure Migration and Modernization Program</a:t>
            </a:r>
          </a:p>
          <a:p>
            <a:pPr marL="0" indent="0" defTabSz="911764">
              <a:spcBef>
                <a:spcPts val="998"/>
              </a:spcBef>
              <a:buSzTx/>
              <a:buFontTx/>
              <a:buNone/>
              <a:defRPr/>
            </a:pPr>
            <a:r>
              <a:rPr lang="en-US" sz="1600">
                <a:solidFill>
                  <a:prstClr val="black"/>
                </a:solidFill>
                <a:latin typeface="Segoe UI"/>
                <a:cs typeface="+mn-cs"/>
              </a:rPr>
              <a:t>Free App and Database Migration &amp; Containerization Assistants</a:t>
            </a:r>
            <a:endParaRPr lang="en-US" sz="1600">
              <a:solidFill>
                <a:prstClr val="black"/>
              </a:solidFill>
              <a:latin typeface="Segoe UI"/>
              <a:cs typeface="Segoe UI"/>
            </a:endParaRPr>
          </a:p>
          <a:p>
            <a:pPr marL="0" indent="0" defTabSz="911764">
              <a:spcBef>
                <a:spcPts val="998"/>
              </a:spcBef>
              <a:buSzTx/>
              <a:buFontTx/>
              <a:buNone/>
              <a:defRPr/>
            </a:pPr>
            <a:r>
              <a:rPr lang="en-US" sz="1600">
                <a:solidFill>
                  <a:prstClr val="black"/>
                </a:solidFill>
                <a:latin typeface="Segoe UI"/>
                <a:cs typeface="+mn-cs"/>
              </a:rPr>
              <a:t>.NET Upgrade Assistant</a:t>
            </a:r>
            <a:endParaRPr lang="en-US" sz="1600">
              <a:solidFill>
                <a:prstClr val="black"/>
              </a:solidFill>
              <a:latin typeface="Segoe UI"/>
              <a:cs typeface="Segoe UI"/>
            </a:endParaRPr>
          </a:p>
        </p:txBody>
      </p:sp>
      <p:sp>
        <p:nvSpPr>
          <p:cNvPr id="17" name="Content Placeholder 26">
            <a:extLst>
              <a:ext uri="{FF2B5EF4-FFF2-40B4-BE49-F238E27FC236}">
                <a16:creationId xmlns:a16="http://schemas.microsoft.com/office/drawing/2014/main" id="{6D0C0B45-C7EF-F490-0A3F-E2E97389D76A}"/>
              </a:ext>
            </a:extLst>
          </p:cNvPr>
          <p:cNvSpPr txBox="1">
            <a:spLocks/>
          </p:cNvSpPr>
          <p:nvPr/>
        </p:nvSpPr>
        <p:spPr>
          <a:xfrm>
            <a:off x="516539" y="5557878"/>
            <a:ext cx="3555253" cy="340632"/>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2400">
                <a:solidFill>
                  <a:srgbClr val="000000"/>
                </a:solidFill>
                <a:latin typeface="Segoe UI Semibold"/>
                <a:cs typeface="+mn-cs"/>
              </a:rPr>
              <a:t>Unbeatable Offers</a:t>
            </a:r>
          </a:p>
        </p:txBody>
      </p:sp>
      <p:sp>
        <p:nvSpPr>
          <p:cNvPr id="18" name="Content Placeholder 27">
            <a:extLst>
              <a:ext uri="{FF2B5EF4-FFF2-40B4-BE49-F238E27FC236}">
                <a16:creationId xmlns:a16="http://schemas.microsoft.com/office/drawing/2014/main" id="{A9FFFBAF-D133-7DD6-654F-B9C740B643A3}"/>
              </a:ext>
            </a:extLst>
          </p:cNvPr>
          <p:cNvSpPr txBox="1">
            <a:spLocks/>
          </p:cNvSpPr>
          <p:nvPr/>
        </p:nvSpPr>
        <p:spPr>
          <a:xfrm>
            <a:off x="516539" y="5975344"/>
            <a:ext cx="2563812" cy="2612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500">
                <a:solidFill>
                  <a:srgbClr val="0078D4"/>
                </a:solidFill>
                <a:latin typeface="Segoe UI Semibold"/>
                <a:cs typeface="+mn-cs"/>
              </a:rPr>
              <a:t>Unique for .NET and SQL </a:t>
            </a:r>
          </a:p>
        </p:txBody>
      </p:sp>
      <p:pic>
        <p:nvPicPr>
          <p:cNvPr id="19" name="Picture 18">
            <a:extLst>
              <a:ext uri="{FF2B5EF4-FFF2-40B4-BE49-F238E27FC236}">
                <a16:creationId xmlns:a16="http://schemas.microsoft.com/office/drawing/2014/main" id="{5B3AE84C-C4D3-A798-F361-332E536F28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39712" y="5913376"/>
            <a:ext cx="403326" cy="464294"/>
          </a:xfrm>
          <a:prstGeom prst="rect">
            <a:avLst/>
          </a:prstGeom>
        </p:spPr>
      </p:pic>
      <p:sp>
        <p:nvSpPr>
          <p:cNvPr id="20" name="Content Placeholder 28">
            <a:extLst>
              <a:ext uri="{FF2B5EF4-FFF2-40B4-BE49-F238E27FC236}">
                <a16:creationId xmlns:a16="http://schemas.microsoft.com/office/drawing/2014/main" id="{829A2419-1BF9-1A95-B063-358D9D14CA80}"/>
              </a:ext>
            </a:extLst>
          </p:cNvPr>
          <p:cNvSpPr txBox="1">
            <a:spLocks/>
          </p:cNvSpPr>
          <p:nvPr/>
        </p:nvSpPr>
        <p:spPr>
          <a:xfrm>
            <a:off x="5735983" y="5466263"/>
            <a:ext cx="6449510" cy="13815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1764">
              <a:spcBef>
                <a:spcPts val="998"/>
              </a:spcBef>
              <a:buSzTx/>
              <a:buFontTx/>
              <a:buNone/>
              <a:defRPr/>
            </a:pPr>
            <a:r>
              <a:rPr lang="en-US" sz="1600">
                <a:solidFill>
                  <a:prstClr val="black"/>
                </a:solidFill>
                <a:latin typeface="Segoe UI"/>
                <a:cs typeface="+mn-cs"/>
              </a:rPr>
              <a:t>Use SQL licenses and save 59% vs. AWS with Azure Hybrid Benefit</a:t>
            </a:r>
          </a:p>
          <a:p>
            <a:pPr marL="0" indent="0" defTabSz="911764">
              <a:spcBef>
                <a:spcPts val="998"/>
              </a:spcBef>
              <a:buSzTx/>
              <a:buFontTx/>
              <a:buNone/>
              <a:defRPr/>
            </a:pPr>
            <a:r>
              <a:rPr lang="en-US" sz="1600">
                <a:solidFill>
                  <a:prstClr val="black"/>
                </a:solidFill>
                <a:latin typeface="Segoe UI"/>
                <a:cs typeface="+mn-cs"/>
              </a:rPr>
              <a:t>Visual Studio subscribers save up to 55% off PAYG rates with Enterprise Dev/Test for non-production workloads</a:t>
            </a:r>
          </a:p>
          <a:p>
            <a:pPr marL="0" indent="0" defTabSz="911764">
              <a:spcBef>
                <a:spcPts val="998"/>
              </a:spcBef>
              <a:buSzTx/>
              <a:buFontTx/>
              <a:buNone/>
              <a:defRPr/>
            </a:pPr>
            <a:r>
              <a:rPr lang="en-US" sz="1600">
                <a:solidFill>
                  <a:prstClr val="black"/>
                </a:solidFill>
                <a:latin typeface="Segoe UI"/>
                <a:cs typeface="+mn-cs"/>
              </a:rPr>
              <a:t>Reserved Instances offer up to 55% saving for production workloads</a:t>
            </a:r>
          </a:p>
        </p:txBody>
      </p:sp>
      <p:cxnSp>
        <p:nvCxnSpPr>
          <p:cNvPr id="21" name="Straight Connector 20">
            <a:extLst>
              <a:ext uri="{FF2B5EF4-FFF2-40B4-BE49-F238E27FC236}">
                <a16:creationId xmlns:a16="http://schemas.microsoft.com/office/drawing/2014/main" id="{E70E2540-5877-5E13-5235-90CAEAD87358}"/>
              </a:ext>
              <a:ext uri="{C183D7F6-B498-43B3-948B-1728B52AA6E4}">
                <adec:decorative xmlns:adec="http://schemas.microsoft.com/office/drawing/2017/decorative" val="1"/>
              </a:ext>
            </a:extLst>
          </p:cNvPr>
          <p:cNvCxnSpPr>
            <a:cxnSpLocks/>
          </p:cNvCxnSpPr>
          <p:nvPr/>
        </p:nvCxnSpPr>
        <p:spPr>
          <a:xfrm>
            <a:off x="563369" y="2832666"/>
            <a:ext cx="10972800" cy="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CAE80A0C-399C-B2EE-2EB9-B6AF516FF530}"/>
              </a:ext>
              <a:ext uri="{C183D7F6-B498-43B3-948B-1728B52AA6E4}">
                <adec:decorative xmlns:adec="http://schemas.microsoft.com/office/drawing/2017/decorative" val="1"/>
              </a:ext>
            </a:extLst>
          </p:cNvPr>
          <p:cNvCxnSpPr>
            <a:cxnSpLocks/>
          </p:cNvCxnSpPr>
          <p:nvPr/>
        </p:nvCxnSpPr>
        <p:spPr>
          <a:xfrm>
            <a:off x="563369" y="4166198"/>
            <a:ext cx="10972800" cy="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3" name="Straight Connector 22">
            <a:extLst>
              <a:ext uri="{FF2B5EF4-FFF2-40B4-BE49-F238E27FC236}">
                <a16:creationId xmlns:a16="http://schemas.microsoft.com/office/drawing/2014/main" id="{A6454F75-5255-EA82-50DB-70F4F0D94601}"/>
              </a:ext>
              <a:ext uri="{C183D7F6-B498-43B3-948B-1728B52AA6E4}">
                <adec:decorative xmlns:adec="http://schemas.microsoft.com/office/drawing/2017/decorative" val="1"/>
              </a:ext>
            </a:extLst>
          </p:cNvPr>
          <p:cNvCxnSpPr>
            <a:cxnSpLocks/>
          </p:cNvCxnSpPr>
          <p:nvPr/>
        </p:nvCxnSpPr>
        <p:spPr>
          <a:xfrm>
            <a:off x="563369" y="5499729"/>
            <a:ext cx="10972800" cy="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ADC9F526-9541-E7A0-400B-140B85260505}"/>
              </a:ext>
              <a:ext uri="{C183D7F6-B498-43B3-948B-1728B52AA6E4}">
                <adec:decorative xmlns:adec="http://schemas.microsoft.com/office/drawing/2017/decorative" val="1"/>
              </a:ext>
            </a:extLst>
          </p:cNvPr>
          <p:cNvCxnSpPr>
            <a:cxnSpLocks/>
          </p:cNvCxnSpPr>
          <p:nvPr/>
        </p:nvCxnSpPr>
        <p:spPr>
          <a:xfrm>
            <a:off x="563369" y="1509767"/>
            <a:ext cx="10972800" cy="0"/>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517279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8755A9-4BA1-8E8B-47CD-61B5C71FBEF6}"/>
              </a:ext>
            </a:extLst>
          </p:cNvPr>
          <p:cNvSpPr>
            <a:spLocks noGrp="1"/>
          </p:cNvSpPr>
          <p:nvPr>
            <p:ph type="title"/>
          </p:nvPr>
        </p:nvSpPr>
        <p:spPr/>
        <p:txBody>
          <a:bodyPr/>
          <a:lstStyle/>
          <a:p>
            <a:r>
              <a:rPr lang="en-US"/>
              <a:t>.NET on Azure</a:t>
            </a:r>
          </a:p>
        </p:txBody>
      </p:sp>
    </p:spTree>
    <p:extLst>
      <p:ext uri="{BB962C8B-B14F-4D97-AF65-F5344CB8AC3E}">
        <p14:creationId xmlns:p14="http://schemas.microsoft.com/office/powerpoint/2010/main" val="152029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4CA4BCCC-F36F-C945-64D1-33C5F8746FCD}"/>
              </a:ext>
            </a:extLst>
          </p:cNvPr>
          <p:cNvSpPr>
            <a:spLocks noGrp="1"/>
          </p:cNvSpPr>
          <p:nvPr>
            <p:ph type="title"/>
          </p:nvPr>
        </p:nvSpPr>
        <p:spPr>
          <a:xfrm>
            <a:off x="590665" y="459588"/>
            <a:ext cx="11081177" cy="564081"/>
          </a:xfrm>
        </p:spPr>
        <p:txBody>
          <a:bodyPr/>
          <a:lstStyle/>
          <a:p>
            <a:r>
              <a:rPr lang="en-US" noProof="0"/>
              <a:t>ASP.NET modernization patterns</a:t>
            </a:r>
            <a:endParaRPr lang="en-US"/>
          </a:p>
        </p:txBody>
      </p:sp>
      <p:sp>
        <p:nvSpPr>
          <p:cNvPr id="22" name="Content Placeholder 1">
            <a:extLst>
              <a:ext uri="{FF2B5EF4-FFF2-40B4-BE49-F238E27FC236}">
                <a16:creationId xmlns:a16="http://schemas.microsoft.com/office/drawing/2014/main" id="{29F3C9C3-4E36-272A-3D49-2DCE6B3DE0C8}"/>
              </a:ext>
            </a:extLst>
          </p:cNvPr>
          <p:cNvSpPr txBox="1">
            <a:spLocks/>
          </p:cNvSpPr>
          <p:nvPr/>
        </p:nvSpPr>
        <p:spPr>
          <a:xfrm>
            <a:off x="480533" y="1273777"/>
            <a:ext cx="2739336" cy="34685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Clr>
                <a:srgbClr val="FFFFFF"/>
              </a:buClr>
              <a:buFont typeface="Wingdings" panose="05000000000000000000" pitchFamily="2" charset="2"/>
              <a:buNone/>
              <a:defRPr/>
            </a:pPr>
            <a:r>
              <a:rPr lang="en-US" sz="1200" b="1">
                <a:solidFill>
                  <a:prstClr val="black"/>
                </a:solidFill>
                <a:latin typeface="Segoe UI Semibold" panose="020B0702040204020203" pitchFamily="34" charset="0"/>
                <a:cs typeface="Segoe UI Semibold" panose="020B0702040204020203" pitchFamily="34" charset="0"/>
              </a:rPr>
              <a:t>Application Stack—Sample Scenario</a:t>
            </a:r>
          </a:p>
        </p:txBody>
      </p:sp>
      <p:sp>
        <p:nvSpPr>
          <p:cNvPr id="23" name="Content Placeholder 24">
            <a:extLst>
              <a:ext uri="{FF2B5EF4-FFF2-40B4-BE49-F238E27FC236}">
                <a16:creationId xmlns:a16="http://schemas.microsoft.com/office/drawing/2014/main" id="{8AE548E0-B696-F47E-D503-D882CD981904}"/>
              </a:ext>
            </a:extLst>
          </p:cNvPr>
          <p:cNvSpPr txBox="1">
            <a:spLocks/>
          </p:cNvSpPr>
          <p:nvPr/>
        </p:nvSpPr>
        <p:spPr>
          <a:xfrm>
            <a:off x="5307457" y="1281054"/>
            <a:ext cx="2014446" cy="2763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Clr>
                <a:srgbClr val="FFFFFF"/>
              </a:buClr>
              <a:buFont typeface="Wingdings" panose="05000000000000000000" pitchFamily="2" charset="2"/>
              <a:buNone/>
              <a:defRPr/>
            </a:pPr>
            <a:r>
              <a:rPr lang="en-US" sz="1200" b="1">
                <a:solidFill>
                  <a:prstClr val="black"/>
                </a:solidFill>
                <a:latin typeface="Segoe UI Semibold" panose="020B0702040204020203" pitchFamily="34" charset="0"/>
                <a:cs typeface="Segoe UI Semibold" panose="020B0702040204020203" pitchFamily="34" charset="0"/>
              </a:rPr>
              <a:t>Modernization Objectives</a:t>
            </a:r>
          </a:p>
        </p:txBody>
      </p:sp>
      <p:sp>
        <p:nvSpPr>
          <p:cNvPr id="24" name="Content Placeholder 4">
            <a:extLst>
              <a:ext uri="{FF2B5EF4-FFF2-40B4-BE49-F238E27FC236}">
                <a16:creationId xmlns:a16="http://schemas.microsoft.com/office/drawing/2014/main" id="{EF28C665-64B8-3F28-49D9-8A338217A452}"/>
              </a:ext>
            </a:extLst>
          </p:cNvPr>
          <p:cNvSpPr txBox="1">
            <a:spLocks/>
          </p:cNvSpPr>
          <p:nvPr/>
        </p:nvSpPr>
        <p:spPr>
          <a:xfrm>
            <a:off x="2002002" y="1763272"/>
            <a:ext cx="720036" cy="2047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800" b="1">
                <a:solidFill>
                  <a:prstClr val="black"/>
                </a:solidFill>
                <a:latin typeface="Segoe UI Semibold"/>
              </a:rPr>
              <a:t>Platform</a:t>
            </a:r>
          </a:p>
        </p:txBody>
      </p:sp>
      <p:sp>
        <p:nvSpPr>
          <p:cNvPr id="25" name="Content Placeholder 6">
            <a:extLst>
              <a:ext uri="{FF2B5EF4-FFF2-40B4-BE49-F238E27FC236}">
                <a16:creationId xmlns:a16="http://schemas.microsoft.com/office/drawing/2014/main" id="{385F13FC-B083-1A16-0793-6AB6B8A9E676}"/>
              </a:ext>
            </a:extLst>
          </p:cNvPr>
          <p:cNvSpPr txBox="1">
            <a:spLocks/>
          </p:cNvSpPr>
          <p:nvPr/>
        </p:nvSpPr>
        <p:spPr>
          <a:xfrm>
            <a:off x="3021394" y="1764334"/>
            <a:ext cx="801569" cy="2448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800" b="1">
                <a:solidFill>
                  <a:prstClr val="black"/>
                </a:solidFill>
                <a:latin typeface="Segoe UI Semibold"/>
              </a:rPr>
              <a:t>Apps</a:t>
            </a:r>
          </a:p>
        </p:txBody>
      </p:sp>
      <p:sp>
        <p:nvSpPr>
          <p:cNvPr id="26" name="Content Placeholder 8">
            <a:extLst>
              <a:ext uri="{FF2B5EF4-FFF2-40B4-BE49-F238E27FC236}">
                <a16:creationId xmlns:a16="http://schemas.microsoft.com/office/drawing/2014/main" id="{7488CE9A-33B5-CAB0-6568-21FC28491F39}"/>
              </a:ext>
            </a:extLst>
          </p:cNvPr>
          <p:cNvSpPr txBox="1">
            <a:spLocks/>
          </p:cNvSpPr>
          <p:nvPr/>
        </p:nvSpPr>
        <p:spPr>
          <a:xfrm>
            <a:off x="4121936" y="1764302"/>
            <a:ext cx="720036" cy="2816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800" b="1">
                <a:solidFill>
                  <a:prstClr val="black"/>
                </a:solidFill>
                <a:latin typeface="Segoe UI Semibold"/>
              </a:rPr>
              <a:t>Data</a:t>
            </a:r>
          </a:p>
        </p:txBody>
      </p:sp>
      <p:sp>
        <p:nvSpPr>
          <p:cNvPr id="27" name="Content Placeholder 3">
            <a:extLst>
              <a:ext uri="{FF2B5EF4-FFF2-40B4-BE49-F238E27FC236}">
                <a16:creationId xmlns:a16="http://schemas.microsoft.com/office/drawing/2014/main" id="{ED2F6646-B63D-56AC-BEE0-14EB6B0CE96C}"/>
              </a:ext>
            </a:extLst>
          </p:cNvPr>
          <p:cNvSpPr txBox="1">
            <a:spLocks/>
          </p:cNvSpPr>
          <p:nvPr/>
        </p:nvSpPr>
        <p:spPr>
          <a:xfrm>
            <a:off x="485231" y="2183884"/>
            <a:ext cx="1223204" cy="65087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24"/>
              </a:spcBef>
              <a:buClr>
                <a:srgbClr val="FFFFFF"/>
              </a:buClr>
              <a:buFont typeface="Wingdings" panose="05000000000000000000" pitchFamily="2" charset="2"/>
              <a:buNone/>
              <a:defRPr/>
            </a:pPr>
            <a:r>
              <a:rPr lang="en-US" sz="1200">
                <a:solidFill>
                  <a:prstClr val="black"/>
                </a:solidFill>
                <a:latin typeface="Segoe UI Semibold" panose="020B0702040204020203" pitchFamily="34" charset="0"/>
                <a:cs typeface="Segoe UI Semibold" panose="020B0702040204020203" pitchFamily="34" charset="0"/>
              </a:rPr>
              <a:t>.NET Framework 4.x web apps</a:t>
            </a:r>
          </a:p>
        </p:txBody>
      </p:sp>
      <p:sp>
        <p:nvSpPr>
          <p:cNvPr id="28" name="Content Placeholder 9">
            <a:extLst>
              <a:ext uri="{FF2B5EF4-FFF2-40B4-BE49-F238E27FC236}">
                <a16:creationId xmlns:a16="http://schemas.microsoft.com/office/drawing/2014/main" id="{E595A286-A71B-BE70-F28F-634ACE9791ED}"/>
              </a:ext>
            </a:extLst>
          </p:cNvPr>
          <p:cNvSpPr txBox="1">
            <a:spLocks/>
          </p:cNvSpPr>
          <p:nvPr/>
        </p:nvSpPr>
        <p:spPr>
          <a:xfrm>
            <a:off x="1908244" y="2562122"/>
            <a:ext cx="1025608" cy="3688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900" b="1" kern="0">
                <a:solidFill>
                  <a:prstClr val="black"/>
                </a:solidFill>
                <a:latin typeface="Segoe UI Semibold"/>
              </a:rPr>
              <a:t>App Service</a:t>
            </a:r>
          </a:p>
        </p:txBody>
      </p:sp>
      <p:pic>
        <p:nvPicPr>
          <p:cNvPr id="29" name="Picture 2" descr="App Service logo">
            <a:extLst>
              <a:ext uri="{FF2B5EF4-FFF2-40B4-BE49-F238E27FC236}">
                <a16:creationId xmlns:a16="http://schemas.microsoft.com/office/drawing/2014/main" id="{2A1D6801-912C-8A3E-5553-2686BEDB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167" y="2197557"/>
            <a:ext cx="329431" cy="329431"/>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10">
            <a:extLst>
              <a:ext uri="{FF2B5EF4-FFF2-40B4-BE49-F238E27FC236}">
                <a16:creationId xmlns:a16="http://schemas.microsoft.com/office/drawing/2014/main" id="{87217522-5797-2E4E-0551-288947B49488}"/>
              </a:ext>
            </a:extLst>
          </p:cNvPr>
          <p:cNvSpPr txBox="1">
            <a:spLocks/>
          </p:cNvSpPr>
          <p:nvPr/>
        </p:nvSpPr>
        <p:spPr>
          <a:xfrm>
            <a:off x="3008882" y="2593116"/>
            <a:ext cx="995727" cy="2749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900" b="1" kern="0">
                <a:solidFill>
                  <a:prstClr val="black"/>
                </a:solidFill>
                <a:latin typeface="Segoe UI Semibold"/>
              </a:rPr>
              <a:t>ASP.NET</a:t>
            </a:r>
          </a:p>
        </p:txBody>
      </p:sp>
      <p:grpSp>
        <p:nvGrpSpPr>
          <p:cNvPr id="31" name="Group 30" descr=".NET logo">
            <a:extLst>
              <a:ext uri="{FF2B5EF4-FFF2-40B4-BE49-F238E27FC236}">
                <a16:creationId xmlns:a16="http://schemas.microsoft.com/office/drawing/2014/main" id="{9D01BD75-1AD4-3E44-69DD-19611382F9C0}"/>
              </a:ext>
            </a:extLst>
          </p:cNvPr>
          <p:cNvGrpSpPr/>
          <p:nvPr/>
        </p:nvGrpSpPr>
        <p:grpSpPr>
          <a:xfrm>
            <a:off x="3090410" y="2051050"/>
            <a:ext cx="906184" cy="908500"/>
            <a:chOff x="3090410" y="2051050"/>
            <a:chExt cx="906184" cy="908500"/>
          </a:xfrm>
        </p:grpSpPr>
        <p:grpSp>
          <p:nvGrpSpPr>
            <p:cNvPr id="32" name="Group 31">
              <a:extLst>
                <a:ext uri="{FF2B5EF4-FFF2-40B4-BE49-F238E27FC236}">
                  <a16:creationId xmlns:a16="http://schemas.microsoft.com/office/drawing/2014/main" id="{60AD721F-9E87-CA1C-778E-DECA6420C7B1}"/>
                </a:ext>
              </a:extLst>
            </p:cNvPr>
            <p:cNvGrpSpPr/>
            <p:nvPr/>
          </p:nvGrpSpPr>
          <p:grpSpPr>
            <a:xfrm>
              <a:off x="3297304" y="2185845"/>
              <a:ext cx="325907" cy="333000"/>
              <a:chOff x="3297304" y="2092335"/>
              <a:chExt cx="325907" cy="333000"/>
            </a:xfrm>
          </p:grpSpPr>
          <p:sp>
            <p:nvSpPr>
              <p:cNvPr id="34" name="Rectangle 33">
                <a:extLst>
                  <a:ext uri="{FF2B5EF4-FFF2-40B4-BE49-F238E27FC236}">
                    <a16:creationId xmlns:a16="http://schemas.microsoft.com/office/drawing/2014/main" id="{F5E0E3D5-9DF8-DAEE-A6C1-F8AE9D6335EC}"/>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5" name="TextBox 34">
                <a:extLst>
                  <a:ext uri="{FF2B5EF4-FFF2-40B4-BE49-F238E27FC236}">
                    <a16:creationId xmlns:a16="http://schemas.microsoft.com/office/drawing/2014/main" id="{C0867E74-EE9E-AAFA-FD85-3681AE4DBE7E}"/>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33" name="Rectangle 32">
              <a:extLst>
                <a:ext uri="{FF2B5EF4-FFF2-40B4-BE49-F238E27FC236}">
                  <a16:creationId xmlns:a16="http://schemas.microsoft.com/office/drawing/2014/main" id="{13FA5F65-81F3-C5C2-5D87-E2448A0111C2}"/>
                </a:ext>
                <a:ext uri="{C183D7F6-B498-43B3-948B-1728B52AA6E4}">
                  <adec:decorative xmlns:adec="http://schemas.microsoft.com/office/drawing/2017/decorative" val="1"/>
                </a:ext>
              </a:extLst>
            </p:cNvPr>
            <p:cNvSpPr/>
            <p:nvPr/>
          </p:nvSpPr>
          <p:spPr bwMode="auto">
            <a:xfrm>
              <a:off x="3090410" y="2051050"/>
              <a:ext cx="906184" cy="90850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36" name="Content Placeholder 11">
            <a:extLst>
              <a:ext uri="{FF2B5EF4-FFF2-40B4-BE49-F238E27FC236}">
                <a16:creationId xmlns:a16="http://schemas.microsoft.com/office/drawing/2014/main" id="{C55DA25C-D316-8012-6529-710445E6E20A}"/>
              </a:ext>
            </a:extLst>
          </p:cNvPr>
          <p:cNvSpPr txBox="1">
            <a:spLocks/>
          </p:cNvSpPr>
          <p:nvPr/>
        </p:nvSpPr>
        <p:spPr>
          <a:xfrm>
            <a:off x="4180639" y="2596495"/>
            <a:ext cx="647240" cy="2749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900" b="1" kern="0">
                <a:solidFill>
                  <a:prstClr val="black"/>
                </a:solidFill>
                <a:latin typeface="Segoe UI Semibold"/>
              </a:rPr>
              <a:t>Azure SQL</a:t>
            </a:r>
          </a:p>
        </p:txBody>
      </p:sp>
      <p:pic>
        <p:nvPicPr>
          <p:cNvPr id="37" name="Graphic 36" descr="Azure SQL Database logo">
            <a:extLst>
              <a:ext uri="{FF2B5EF4-FFF2-40B4-BE49-F238E27FC236}">
                <a16:creationId xmlns:a16="http://schemas.microsoft.com/office/drawing/2014/main" id="{E94A44FA-721A-CB3E-0CC9-40F6AF326C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2163445"/>
            <a:ext cx="377801" cy="377800"/>
          </a:xfrm>
          <a:prstGeom prst="rect">
            <a:avLst/>
          </a:prstGeom>
        </p:spPr>
      </p:pic>
      <p:sp>
        <p:nvSpPr>
          <p:cNvPr id="38" name="Content Placeholder 25">
            <a:extLst>
              <a:ext uri="{FF2B5EF4-FFF2-40B4-BE49-F238E27FC236}">
                <a16:creationId xmlns:a16="http://schemas.microsoft.com/office/drawing/2014/main" id="{5CA12891-3F42-DAA0-E614-43EED3E0AC0A}"/>
              </a:ext>
            </a:extLst>
          </p:cNvPr>
          <p:cNvSpPr txBox="1">
            <a:spLocks/>
          </p:cNvSpPr>
          <p:nvPr/>
        </p:nvSpPr>
        <p:spPr>
          <a:xfrm>
            <a:off x="5244655" y="2048559"/>
            <a:ext cx="3059799" cy="792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Bef>
                <a:spcPts val="0"/>
              </a:spcBef>
              <a:buSzTx/>
              <a:buFontTx/>
              <a:buNone/>
              <a:defRPr/>
            </a:pPr>
            <a:r>
              <a:rPr lang="en-US" sz="1100">
                <a:solidFill>
                  <a:prstClr val="black"/>
                </a:solidFill>
                <a:latin typeface="Segoe UI"/>
                <a:cs typeface="+mn-cs"/>
              </a:rPr>
              <a:t>Greater cloud efficiency (resources, speed, cost, managed operations).</a:t>
            </a:r>
          </a:p>
          <a:p>
            <a:pPr marL="0" indent="0" defTabSz="457200">
              <a:spcBef>
                <a:spcPts val="0"/>
              </a:spcBef>
              <a:buSzTx/>
              <a:buFontTx/>
              <a:buNone/>
              <a:defRPr/>
            </a:pPr>
            <a:r>
              <a:rPr lang="en-US" sz="1100">
                <a:solidFill>
                  <a:prstClr val="black"/>
                </a:solidFill>
                <a:latin typeface="Segoe UI"/>
                <a:cs typeface="+mn-cs"/>
              </a:rPr>
              <a:t>Meet scalability needs with minimal changes.</a:t>
            </a:r>
          </a:p>
          <a:p>
            <a:pPr marL="0" indent="0" defTabSz="457200">
              <a:spcBef>
                <a:spcPts val="0"/>
              </a:spcBef>
              <a:buSzTx/>
              <a:buFontTx/>
              <a:buNone/>
              <a:defRPr/>
            </a:pPr>
            <a:r>
              <a:rPr lang="en-US" sz="1100">
                <a:solidFill>
                  <a:prstClr val="black"/>
                </a:solidFill>
                <a:latin typeface="Segoe UI"/>
                <a:cs typeface="+mn-cs"/>
              </a:rPr>
              <a:t>Leveraging existing dev investments.</a:t>
            </a:r>
          </a:p>
        </p:txBody>
      </p:sp>
      <p:pic>
        <p:nvPicPr>
          <p:cNvPr id="39" name="Picture 2" descr="Academy of Motion Picture Arts and Sciences logo">
            <a:extLst>
              <a:ext uri="{FF2B5EF4-FFF2-40B4-BE49-F238E27FC236}">
                <a16:creationId xmlns:a16="http://schemas.microsoft.com/office/drawing/2014/main" id="{227541FF-0496-AED1-326B-2F2D31DDA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614" y="1834464"/>
            <a:ext cx="519611" cy="842613"/>
          </a:xfrm>
          <a:prstGeom prst="rect">
            <a:avLst/>
          </a:prstGeom>
          <a:noFill/>
          <a:extLst>
            <a:ext uri="{909E8E84-426E-40DD-AFC4-6F175D3DCCD1}">
              <a14:hiddenFill xmlns:a14="http://schemas.microsoft.com/office/drawing/2010/main">
                <a:solidFill>
                  <a:srgbClr val="FFFFFF"/>
                </a:solidFill>
              </a14:hiddenFill>
            </a:ext>
          </a:extLst>
        </p:spPr>
      </p:pic>
      <p:sp>
        <p:nvSpPr>
          <p:cNvPr id="40" name="Content Placeholder 29">
            <a:extLst>
              <a:ext uri="{FF2B5EF4-FFF2-40B4-BE49-F238E27FC236}">
                <a16:creationId xmlns:a16="http://schemas.microsoft.com/office/drawing/2014/main" id="{5DF43B99-E225-B113-39EB-8E17674AAE4F}"/>
              </a:ext>
            </a:extLst>
          </p:cNvPr>
          <p:cNvSpPr txBox="1">
            <a:spLocks/>
          </p:cNvSpPr>
          <p:nvPr/>
        </p:nvSpPr>
        <p:spPr>
          <a:xfrm>
            <a:off x="9441689" y="2002910"/>
            <a:ext cx="2653075" cy="95729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Clr>
                <a:srgbClr val="FFFFFF"/>
              </a:buClr>
              <a:buFont typeface="Wingdings" panose="05000000000000000000" pitchFamily="2" charset="2"/>
              <a:buNone/>
              <a:defRPr/>
            </a:pPr>
            <a:r>
              <a:rPr lang="en-US" sz="1100" b="1">
                <a:solidFill>
                  <a:prstClr val="black"/>
                </a:solidFill>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Academy Awards </a:t>
            </a:r>
            <a:r>
              <a:rPr lang="en-US" sz="1100" b="1">
                <a:solidFill>
                  <a:prstClr val="black"/>
                </a:solidFill>
                <a:latin typeface="Segoe UI Semibold" panose="020B0702040204020203" pitchFamily="34" charset="0"/>
                <a:cs typeface="Segoe UI Semibold" panose="020B0702040204020203" pitchFamily="34" charset="0"/>
              </a:rPr>
              <a:t>migrated their .NET Framework-based member portal to App Service &amp; Azure SQL</a:t>
            </a:r>
          </a:p>
          <a:p>
            <a:pPr marL="0" indent="0">
              <a:spcBef>
                <a:spcPts val="1224"/>
              </a:spcBef>
              <a:buClr>
                <a:srgbClr val="FFFFFF"/>
              </a:buClr>
              <a:buFont typeface="Wingdings" panose="05000000000000000000" pitchFamily="2" charset="2"/>
              <a:buNone/>
              <a:defRPr/>
            </a:pPr>
            <a:r>
              <a:rPr lang="en-US" sz="1100" b="1">
                <a:solidFill>
                  <a:prstClr val="black"/>
                </a:solidFill>
                <a:latin typeface="Segoe UI Semibold" panose="020B0702040204020203" pitchFamily="34" charset="0"/>
                <a:cs typeface="Segoe UI Semibold" panose="020B0702040204020203" pitchFamily="34" charset="0"/>
              </a:rPr>
              <a:t>ACR: </a:t>
            </a:r>
          </a:p>
        </p:txBody>
      </p:sp>
      <p:sp>
        <p:nvSpPr>
          <p:cNvPr id="41" name="Content Placeholder 12">
            <a:extLst>
              <a:ext uri="{FF2B5EF4-FFF2-40B4-BE49-F238E27FC236}">
                <a16:creationId xmlns:a16="http://schemas.microsoft.com/office/drawing/2014/main" id="{9977191F-762E-B349-5CAF-845499D5755F}"/>
              </a:ext>
            </a:extLst>
          </p:cNvPr>
          <p:cNvSpPr txBox="1">
            <a:spLocks/>
          </p:cNvSpPr>
          <p:nvPr/>
        </p:nvSpPr>
        <p:spPr>
          <a:xfrm>
            <a:off x="599545" y="3181661"/>
            <a:ext cx="963268" cy="3827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24"/>
              </a:spcBef>
              <a:buClr>
                <a:srgbClr val="FFFFFF"/>
              </a:buClr>
              <a:buFont typeface="Wingdings" panose="05000000000000000000" pitchFamily="2" charset="2"/>
              <a:buNone/>
              <a:defRPr/>
            </a:pPr>
            <a:r>
              <a:rPr lang="en-US" sz="1200">
                <a:solidFill>
                  <a:prstClr val="black"/>
                </a:solidFill>
                <a:latin typeface="Segoe UI Semibold" panose="020B0702040204020203" pitchFamily="34" charset="0"/>
                <a:cs typeface="Segoe UI Semibold" panose="020B0702040204020203" pitchFamily="34" charset="0"/>
              </a:rPr>
              <a:t>.NET 5+ web apps</a:t>
            </a:r>
          </a:p>
        </p:txBody>
      </p:sp>
      <p:sp>
        <p:nvSpPr>
          <p:cNvPr id="42" name="Content Placeholder 13">
            <a:extLst>
              <a:ext uri="{FF2B5EF4-FFF2-40B4-BE49-F238E27FC236}">
                <a16:creationId xmlns:a16="http://schemas.microsoft.com/office/drawing/2014/main" id="{2994BECE-5C02-778F-EE59-2A32AB07698C}"/>
              </a:ext>
            </a:extLst>
          </p:cNvPr>
          <p:cNvSpPr txBox="1">
            <a:spLocks/>
          </p:cNvSpPr>
          <p:nvPr/>
        </p:nvSpPr>
        <p:spPr>
          <a:xfrm>
            <a:off x="1934775" y="3546692"/>
            <a:ext cx="995727" cy="30298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900" b="1" kern="0">
                <a:solidFill>
                  <a:prstClr val="black"/>
                </a:solidFill>
                <a:latin typeface="Segoe UI Semibold"/>
              </a:rPr>
              <a:t>App Service</a:t>
            </a:r>
          </a:p>
        </p:txBody>
      </p:sp>
      <p:pic>
        <p:nvPicPr>
          <p:cNvPr id="43" name="Picture 2" descr="App Service logo">
            <a:extLst>
              <a:ext uri="{FF2B5EF4-FFF2-40B4-BE49-F238E27FC236}">
                <a16:creationId xmlns:a16="http://schemas.microsoft.com/office/drawing/2014/main" id="{BA0D530E-E93C-86F3-60EA-3F0EFB276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64" y="3201079"/>
            <a:ext cx="349795" cy="349795"/>
          </a:xfrm>
          <a:prstGeom prst="rect">
            <a:avLst/>
          </a:prstGeom>
          <a:noFill/>
          <a:extLst>
            <a:ext uri="{909E8E84-426E-40DD-AFC4-6F175D3DCCD1}">
              <a14:hiddenFill xmlns:a14="http://schemas.microsoft.com/office/drawing/2010/main">
                <a:solidFill>
                  <a:srgbClr val="FFFFFF"/>
                </a:solidFill>
              </a14:hiddenFill>
            </a:ext>
          </a:extLst>
        </p:spPr>
      </p:pic>
      <p:sp>
        <p:nvSpPr>
          <p:cNvPr id="44" name="Content Placeholder 14">
            <a:extLst>
              <a:ext uri="{FF2B5EF4-FFF2-40B4-BE49-F238E27FC236}">
                <a16:creationId xmlns:a16="http://schemas.microsoft.com/office/drawing/2014/main" id="{70A08793-3F78-AFAA-25FD-F93DE7765463}"/>
              </a:ext>
            </a:extLst>
          </p:cNvPr>
          <p:cNvSpPr txBox="1">
            <a:spLocks/>
          </p:cNvSpPr>
          <p:nvPr/>
        </p:nvSpPr>
        <p:spPr>
          <a:xfrm>
            <a:off x="3103920" y="3601173"/>
            <a:ext cx="956834" cy="2688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b="1" kern="0">
                <a:solidFill>
                  <a:prstClr val="black"/>
                </a:solidFill>
                <a:latin typeface="Segoe UI Semibold"/>
              </a:rPr>
              <a:t>ASP.NET Core</a:t>
            </a:r>
            <a:endParaRPr lang="en-GB"/>
          </a:p>
        </p:txBody>
      </p:sp>
      <p:grpSp>
        <p:nvGrpSpPr>
          <p:cNvPr id="45" name="Group 44" descr=".NET logo">
            <a:extLst>
              <a:ext uri="{FF2B5EF4-FFF2-40B4-BE49-F238E27FC236}">
                <a16:creationId xmlns:a16="http://schemas.microsoft.com/office/drawing/2014/main" id="{1CEC6D80-D78E-5903-37AD-211F968CB5CB}"/>
              </a:ext>
            </a:extLst>
          </p:cNvPr>
          <p:cNvGrpSpPr/>
          <p:nvPr/>
        </p:nvGrpSpPr>
        <p:grpSpPr>
          <a:xfrm>
            <a:off x="3085287" y="3076575"/>
            <a:ext cx="906184" cy="905950"/>
            <a:chOff x="3085287" y="3076575"/>
            <a:chExt cx="906184" cy="905950"/>
          </a:xfrm>
        </p:grpSpPr>
        <p:grpSp>
          <p:nvGrpSpPr>
            <p:cNvPr id="46" name="Group 45">
              <a:extLst>
                <a:ext uri="{FF2B5EF4-FFF2-40B4-BE49-F238E27FC236}">
                  <a16:creationId xmlns:a16="http://schemas.microsoft.com/office/drawing/2014/main" id="{86F57685-5956-5C03-9EEB-C236B484B686}"/>
                </a:ext>
              </a:extLst>
            </p:cNvPr>
            <p:cNvGrpSpPr/>
            <p:nvPr/>
          </p:nvGrpSpPr>
          <p:grpSpPr>
            <a:xfrm>
              <a:off x="3298358" y="3211196"/>
              <a:ext cx="325907" cy="333000"/>
              <a:chOff x="3297304" y="2092335"/>
              <a:chExt cx="325907" cy="333000"/>
            </a:xfrm>
          </p:grpSpPr>
          <p:sp>
            <p:nvSpPr>
              <p:cNvPr id="48" name="Rectangle 47">
                <a:extLst>
                  <a:ext uri="{FF2B5EF4-FFF2-40B4-BE49-F238E27FC236}">
                    <a16:creationId xmlns:a16="http://schemas.microsoft.com/office/drawing/2014/main" id="{813EC79C-DFF6-E693-4DCC-BB2211901D45}"/>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848D1FDA-32DA-56D8-2B13-A04D446FE9D9}"/>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47" name="Rectangle 46">
              <a:extLst>
                <a:ext uri="{FF2B5EF4-FFF2-40B4-BE49-F238E27FC236}">
                  <a16:creationId xmlns:a16="http://schemas.microsoft.com/office/drawing/2014/main" id="{37821F72-216B-0E3A-C554-1E5BCA93C579}"/>
                </a:ext>
                <a:ext uri="{C183D7F6-B498-43B3-948B-1728B52AA6E4}">
                  <adec:decorative xmlns:adec="http://schemas.microsoft.com/office/drawing/2017/decorative" val="1"/>
                </a:ext>
              </a:extLst>
            </p:cNvPr>
            <p:cNvSpPr/>
            <p:nvPr/>
          </p:nvSpPr>
          <p:spPr bwMode="auto">
            <a:xfrm>
              <a:off x="3085287" y="3076575"/>
              <a:ext cx="906184" cy="90595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50" name="Content Placeholder 15">
            <a:extLst>
              <a:ext uri="{FF2B5EF4-FFF2-40B4-BE49-F238E27FC236}">
                <a16:creationId xmlns:a16="http://schemas.microsoft.com/office/drawing/2014/main" id="{B4781A9A-6D23-A7FD-A666-C2EB313612D0}"/>
              </a:ext>
            </a:extLst>
          </p:cNvPr>
          <p:cNvSpPr txBox="1">
            <a:spLocks/>
          </p:cNvSpPr>
          <p:nvPr/>
        </p:nvSpPr>
        <p:spPr>
          <a:xfrm>
            <a:off x="4194949" y="3587467"/>
            <a:ext cx="663539" cy="30298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b="1" kern="0">
                <a:solidFill>
                  <a:prstClr val="black"/>
                </a:solidFill>
                <a:latin typeface="Segoe UI Semibold"/>
              </a:rPr>
              <a:t>Azure SQL</a:t>
            </a:r>
            <a:endParaRPr lang="en-GB"/>
          </a:p>
        </p:txBody>
      </p:sp>
      <p:pic>
        <p:nvPicPr>
          <p:cNvPr id="51" name="Graphic 50" descr="Azure SQL Database logo">
            <a:extLst>
              <a:ext uri="{FF2B5EF4-FFF2-40B4-BE49-F238E27FC236}">
                <a16:creationId xmlns:a16="http://schemas.microsoft.com/office/drawing/2014/main" id="{D25F3C73-AD4F-11F2-9E08-6FEBC32CB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3159669"/>
            <a:ext cx="377801" cy="377800"/>
          </a:xfrm>
          <a:prstGeom prst="rect">
            <a:avLst/>
          </a:prstGeom>
        </p:spPr>
      </p:pic>
      <p:sp>
        <p:nvSpPr>
          <p:cNvPr id="52" name="Content Placeholder 26">
            <a:extLst>
              <a:ext uri="{FF2B5EF4-FFF2-40B4-BE49-F238E27FC236}">
                <a16:creationId xmlns:a16="http://schemas.microsoft.com/office/drawing/2014/main" id="{21B99EF5-E317-078F-F611-0F84C042C6BA}"/>
              </a:ext>
            </a:extLst>
          </p:cNvPr>
          <p:cNvSpPr txBox="1">
            <a:spLocks/>
          </p:cNvSpPr>
          <p:nvPr/>
        </p:nvSpPr>
        <p:spPr>
          <a:xfrm>
            <a:off x="5245904" y="3007563"/>
            <a:ext cx="2866346" cy="9023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Bef>
                <a:spcPts val="0"/>
              </a:spcBef>
              <a:buSzTx/>
              <a:buFontTx/>
              <a:buNone/>
              <a:defRPr/>
            </a:pPr>
            <a:r>
              <a:rPr lang="en-US" sz="1100">
                <a:solidFill>
                  <a:prstClr val="black"/>
                </a:solidFill>
                <a:latin typeface="Segoe UI"/>
                <a:cs typeface="+mn-cs"/>
              </a:rPr>
              <a:t>Modern development at scale.</a:t>
            </a:r>
          </a:p>
          <a:p>
            <a:pPr marL="0" indent="0" defTabSz="457200">
              <a:spcBef>
                <a:spcPts val="0"/>
              </a:spcBef>
              <a:buSzTx/>
              <a:buFontTx/>
              <a:buNone/>
              <a:defRPr/>
            </a:pPr>
            <a:r>
              <a:rPr lang="en-US" sz="1100">
                <a:solidFill>
                  <a:prstClr val="black"/>
                </a:solidFill>
                <a:latin typeface="Segoe UI"/>
                <a:cs typeface="+mn-cs"/>
              </a:rPr>
              <a:t>Better performance, less compute.</a:t>
            </a:r>
          </a:p>
          <a:p>
            <a:pPr marL="0" indent="0" defTabSz="457200">
              <a:spcBef>
                <a:spcPts val="0"/>
              </a:spcBef>
              <a:buSzTx/>
              <a:buFontTx/>
              <a:buNone/>
              <a:defRPr/>
            </a:pPr>
            <a:r>
              <a:rPr lang="en-US" sz="1100">
                <a:solidFill>
                  <a:prstClr val="black"/>
                </a:solidFill>
                <a:latin typeface="Segoe UI"/>
                <a:cs typeface="+mn-cs"/>
              </a:rPr>
              <a:t>Lower costs with Linux.</a:t>
            </a:r>
          </a:p>
          <a:p>
            <a:pPr marL="0" indent="0" defTabSz="457200">
              <a:spcBef>
                <a:spcPts val="0"/>
              </a:spcBef>
              <a:buSzTx/>
              <a:buFontTx/>
              <a:buNone/>
              <a:defRPr/>
            </a:pPr>
            <a:r>
              <a:rPr lang="en-US" sz="1100">
                <a:solidFill>
                  <a:prstClr val="black"/>
                </a:solidFill>
                <a:latin typeface="Segoe UI"/>
                <a:cs typeface="+mn-cs"/>
              </a:rPr>
              <a:t>Easier adoption of new cloud capabilities.</a:t>
            </a:r>
          </a:p>
        </p:txBody>
      </p:sp>
      <p:pic>
        <p:nvPicPr>
          <p:cNvPr id="53" name="Picture 52" descr="Optimizely EpiServer logo">
            <a:extLst>
              <a:ext uri="{FF2B5EF4-FFF2-40B4-BE49-F238E27FC236}">
                <a16:creationId xmlns:a16="http://schemas.microsoft.com/office/drawing/2014/main" id="{FEA28FC7-6D8E-4986-EC14-BA59829254F5}"/>
              </a:ext>
            </a:extLst>
          </p:cNvPr>
          <p:cNvPicPr>
            <a:picLocks noChangeAspect="1"/>
          </p:cNvPicPr>
          <p:nvPr/>
        </p:nvPicPr>
        <p:blipFill>
          <a:blip r:embed="rId8"/>
          <a:stretch>
            <a:fillRect/>
          </a:stretch>
        </p:blipFill>
        <p:spPr>
          <a:xfrm>
            <a:off x="8557390" y="3219700"/>
            <a:ext cx="782266" cy="492711"/>
          </a:xfrm>
          <a:prstGeom prst="flowChartAlternateProcess">
            <a:avLst/>
          </a:prstGeom>
        </p:spPr>
      </p:pic>
      <p:sp>
        <p:nvSpPr>
          <p:cNvPr id="54" name="Content Placeholder 30">
            <a:extLst>
              <a:ext uri="{FF2B5EF4-FFF2-40B4-BE49-F238E27FC236}">
                <a16:creationId xmlns:a16="http://schemas.microsoft.com/office/drawing/2014/main" id="{EA1FF9E9-353D-FF59-73EF-010B28F2A313}"/>
              </a:ext>
            </a:extLst>
          </p:cNvPr>
          <p:cNvSpPr txBox="1">
            <a:spLocks/>
          </p:cNvSpPr>
          <p:nvPr/>
        </p:nvSpPr>
        <p:spPr>
          <a:xfrm>
            <a:off x="9443496" y="3089213"/>
            <a:ext cx="2536453" cy="83935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Clr>
                <a:srgbClr val="FFFFFF"/>
              </a:buClr>
              <a:buFont typeface="Wingdings" panose="05000000000000000000" pitchFamily="2" charset="2"/>
              <a:buNone/>
              <a:defRPr/>
            </a:pPr>
            <a:r>
              <a:rPr lang="en-US" sz="1100" b="1">
                <a:solidFill>
                  <a:prstClr val="black"/>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Optimizely </a:t>
            </a:r>
            <a:r>
              <a:rPr lang="en-US" sz="1100" b="1" err="1">
                <a:solidFill>
                  <a:prstClr val="black"/>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EpiServer</a:t>
            </a:r>
            <a:r>
              <a:rPr lang="en-US" sz="1100" b="1">
                <a:solidFill>
                  <a:prstClr val="black"/>
                </a:solidFill>
                <a:latin typeface="Segoe UI Semibold" panose="020B0702040204020203" pitchFamily="34" charset="0"/>
                <a:cs typeface="Segoe UI Semibold" panose="020B0702040204020203" pitchFamily="34" charset="0"/>
              </a:rPr>
              <a:t> upgraded their web application portfolio to .NET 5 to take advantage of cost savings running on Linux in Azure</a:t>
            </a:r>
          </a:p>
        </p:txBody>
      </p:sp>
      <p:sp>
        <p:nvSpPr>
          <p:cNvPr id="55" name="Content Placeholder 16">
            <a:extLst>
              <a:ext uri="{FF2B5EF4-FFF2-40B4-BE49-F238E27FC236}">
                <a16:creationId xmlns:a16="http://schemas.microsoft.com/office/drawing/2014/main" id="{8829A39E-C15F-3B1C-CACA-0293ABD7E719}"/>
              </a:ext>
            </a:extLst>
          </p:cNvPr>
          <p:cNvSpPr txBox="1">
            <a:spLocks/>
          </p:cNvSpPr>
          <p:nvPr/>
        </p:nvSpPr>
        <p:spPr>
          <a:xfrm>
            <a:off x="333487" y="4297711"/>
            <a:ext cx="1474788" cy="4095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24"/>
              </a:spcBef>
              <a:buClr>
                <a:srgbClr val="FFFFFF"/>
              </a:buClr>
              <a:buFont typeface="Wingdings" panose="05000000000000000000" pitchFamily="2" charset="2"/>
              <a:buNone/>
              <a:defRPr/>
            </a:pPr>
            <a:r>
              <a:rPr lang="en-US" sz="1200">
                <a:solidFill>
                  <a:prstClr val="black"/>
                </a:solidFill>
                <a:latin typeface="Segoe UI Semibold" panose="020B0702040204020203" pitchFamily="34" charset="0"/>
                <a:cs typeface="Segoe UI Semibold" panose="020B0702040204020203" pitchFamily="34" charset="0"/>
              </a:rPr>
              <a:t>.NET 5+ microservices</a:t>
            </a:r>
          </a:p>
        </p:txBody>
      </p:sp>
      <p:sp>
        <p:nvSpPr>
          <p:cNvPr id="56" name="Content Placeholder 17">
            <a:extLst>
              <a:ext uri="{FF2B5EF4-FFF2-40B4-BE49-F238E27FC236}">
                <a16:creationId xmlns:a16="http://schemas.microsoft.com/office/drawing/2014/main" id="{B9055FB2-4F58-D772-C864-DA019FDAE6EF}"/>
              </a:ext>
            </a:extLst>
          </p:cNvPr>
          <p:cNvSpPr txBox="1">
            <a:spLocks/>
          </p:cNvSpPr>
          <p:nvPr/>
        </p:nvSpPr>
        <p:spPr>
          <a:xfrm>
            <a:off x="2240800" y="4638541"/>
            <a:ext cx="478416" cy="2466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b="1" kern="0">
                <a:solidFill>
                  <a:prstClr val="black"/>
                </a:solidFill>
                <a:latin typeface="Segoe UI Semibold"/>
              </a:rPr>
              <a:t>AKS</a:t>
            </a:r>
            <a:endParaRPr lang="en-GB"/>
          </a:p>
        </p:txBody>
      </p:sp>
      <p:pic>
        <p:nvPicPr>
          <p:cNvPr id="57" name="Picture 2" descr="AKS logo">
            <a:extLst>
              <a:ext uri="{FF2B5EF4-FFF2-40B4-BE49-F238E27FC236}">
                <a16:creationId xmlns:a16="http://schemas.microsoft.com/office/drawing/2014/main" id="{E8159A42-7ACE-9130-AF7B-BD226A3D91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718" y="4143133"/>
            <a:ext cx="523980" cy="523980"/>
          </a:xfrm>
          <a:prstGeom prst="rect">
            <a:avLst/>
          </a:prstGeom>
          <a:noFill/>
          <a:extLst>
            <a:ext uri="{909E8E84-426E-40DD-AFC4-6F175D3DCCD1}">
              <a14:hiddenFill xmlns:a14="http://schemas.microsoft.com/office/drawing/2010/main">
                <a:solidFill>
                  <a:srgbClr val="FFFFFF"/>
                </a:solidFill>
              </a14:hiddenFill>
            </a:ext>
          </a:extLst>
        </p:spPr>
      </p:pic>
      <p:sp>
        <p:nvSpPr>
          <p:cNvPr id="58" name="Content Placeholder 18">
            <a:extLst>
              <a:ext uri="{FF2B5EF4-FFF2-40B4-BE49-F238E27FC236}">
                <a16:creationId xmlns:a16="http://schemas.microsoft.com/office/drawing/2014/main" id="{8743FD7C-542F-6D4B-F681-966F4F6A5A3E}"/>
              </a:ext>
            </a:extLst>
          </p:cNvPr>
          <p:cNvSpPr txBox="1">
            <a:spLocks/>
          </p:cNvSpPr>
          <p:nvPr/>
        </p:nvSpPr>
        <p:spPr>
          <a:xfrm>
            <a:off x="2845637" y="4616226"/>
            <a:ext cx="1314678" cy="3332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900" b="1" kern="0">
                <a:solidFill>
                  <a:prstClr val="black"/>
                </a:solidFill>
                <a:latin typeface="Segoe UI Semibold"/>
              </a:rPr>
              <a:t>ASP.NET Core</a:t>
            </a:r>
          </a:p>
        </p:txBody>
      </p:sp>
      <p:grpSp>
        <p:nvGrpSpPr>
          <p:cNvPr id="59" name="Group 58" descr=".NET logo">
            <a:extLst>
              <a:ext uri="{FF2B5EF4-FFF2-40B4-BE49-F238E27FC236}">
                <a16:creationId xmlns:a16="http://schemas.microsoft.com/office/drawing/2014/main" id="{209F2BC7-F215-4E19-A0F6-F8B197E77A14}"/>
              </a:ext>
            </a:extLst>
          </p:cNvPr>
          <p:cNvGrpSpPr/>
          <p:nvPr/>
        </p:nvGrpSpPr>
        <p:grpSpPr>
          <a:xfrm>
            <a:off x="3064933" y="4086501"/>
            <a:ext cx="910618" cy="897024"/>
            <a:chOff x="3064933" y="4086501"/>
            <a:chExt cx="910618" cy="897024"/>
          </a:xfrm>
        </p:grpSpPr>
        <p:grpSp>
          <p:nvGrpSpPr>
            <p:cNvPr id="60" name="Group 59">
              <a:extLst>
                <a:ext uri="{FF2B5EF4-FFF2-40B4-BE49-F238E27FC236}">
                  <a16:creationId xmlns:a16="http://schemas.microsoft.com/office/drawing/2014/main" id="{2CE478FA-E8B8-31ED-57BC-8C1970A6F5F7}"/>
                </a:ext>
              </a:extLst>
            </p:cNvPr>
            <p:cNvGrpSpPr/>
            <p:nvPr/>
          </p:nvGrpSpPr>
          <p:grpSpPr>
            <a:xfrm>
              <a:off x="3293822" y="4239314"/>
              <a:ext cx="325907" cy="333000"/>
              <a:chOff x="3297304" y="2092335"/>
              <a:chExt cx="325907" cy="333000"/>
            </a:xfrm>
          </p:grpSpPr>
          <p:sp>
            <p:nvSpPr>
              <p:cNvPr id="62" name="Rectangle 61">
                <a:extLst>
                  <a:ext uri="{FF2B5EF4-FFF2-40B4-BE49-F238E27FC236}">
                    <a16:creationId xmlns:a16="http://schemas.microsoft.com/office/drawing/2014/main" id="{A97ED90C-E639-927F-AEA2-DE99CD8FF15E}"/>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tx1"/>
                  </a:solidFill>
                  <a:effectLst/>
                  <a:uLnTx/>
                  <a:uFillTx/>
                  <a:latin typeface="+mj-lt"/>
                  <a:ea typeface="Segoe UI"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BB5CC8CC-08F3-37DC-101F-5D153EC6E756}"/>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61" name="Rectangle 60">
              <a:extLst>
                <a:ext uri="{FF2B5EF4-FFF2-40B4-BE49-F238E27FC236}">
                  <a16:creationId xmlns:a16="http://schemas.microsoft.com/office/drawing/2014/main" id="{5BCAD541-CD47-C0DD-6846-9BCE33D72DD1}"/>
                </a:ext>
                <a:ext uri="{C183D7F6-B498-43B3-948B-1728B52AA6E4}">
                  <adec:decorative xmlns:adec="http://schemas.microsoft.com/office/drawing/2017/decorative" val="1"/>
                </a:ext>
              </a:extLst>
            </p:cNvPr>
            <p:cNvSpPr/>
            <p:nvPr/>
          </p:nvSpPr>
          <p:spPr bwMode="auto">
            <a:xfrm>
              <a:off x="3064933" y="4086501"/>
              <a:ext cx="910618" cy="897024"/>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64" name="Content Placeholder 19">
            <a:extLst>
              <a:ext uri="{FF2B5EF4-FFF2-40B4-BE49-F238E27FC236}">
                <a16:creationId xmlns:a16="http://schemas.microsoft.com/office/drawing/2014/main" id="{AF5C8BEB-282B-7B3C-53D3-4A6E365E8A9B}"/>
              </a:ext>
            </a:extLst>
          </p:cNvPr>
          <p:cNvSpPr txBox="1">
            <a:spLocks/>
          </p:cNvSpPr>
          <p:nvPr/>
        </p:nvSpPr>
        <p:spPr>
          <a:xfrm>
            <a:off x="4022797" y="4624253"/>
            <a:ext cx="983760" cy="2688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Tx/>
              <a:buNone/>
              <a:defRPr/>
            </a:pPr>
            <a:r>
              <a:rPr lang="en-US" sz="900" b="1" kern="0">
                <a:solidFill>
                  <a:prstClr val="black"/>
                </a:solidFill>
                <a:latin typeface="Segoe UI Semibold"/>
              </a:rPr>
              <a:t>Multiple DB</a:t>
            </a:r>
          </a:p>
        </p:txBody>
      </p:sp>
      <p:grpSp>
        <p:nvGrpSpPr>
          <p:cNvPr id="65" name="Group 64" descr="Multiple DB - Azure Database for MySQL, Azure Database for PostgreSQL, Azure Database for MariaDB, and Azure SQL Database.">
            <a:extLst>
              <a:ext uri="{FF2B5EF4-FFF2-40B4-BE49-F238E27FC236}">
                <a16:creationId xmlns:a16="http://schemas.microsoft.com/office/drawing/2014/main" id="{FB3E64D9-91B9-3B27-EE22-B2781EE25BD6}"/>
              </a:ext>
            </a:extLst>
          </p:cNvPr>
          <p:cNvGrpSpPr/>
          <p:nvPr/>
        </p:nvGrpSpPr>
        <p:grpSpPr>
          <a:xfrm>
            <a:off x="3975551" y="4082771"/>
            <a:ext cx="968064" cy="902517"/>
            <a:chOff x="3975551" y="4082771"/>
            <a:chExt cx="968064" cy="902517"/>
          </a:xfrm>
        </p:grpSpPr>
        <p:grpSp>
          <p:nvGrpSpPr>
            <p:cNvPr id="66" name="Group 65">
              <a:extLst>
                <a:ext uri="{FF2B5EF4-FFF2-40B4-BE49-F238E27FC236}">
                  <a16:creationId xmlns:a16="http://schemas.microsoft.com/office/drawing/2014/main" id="{78390231-369D-8EC1-134D-A55292DE99F7}"/>
                </a:ext>
              </a:extLst>
            </p:cNvPr>
            <p:cNvGrpSpPr/>
            <p:nvPr/>
          </p:nvGrpSpPr>
          <p:grpSpPr>
            <a:xfrm>
              <a:off x="4130589" y="4236880"/>
              <a:ext cx="675266" cy="444500"/>
              <a:chOff x="4432300" y="5530850"/>
              <a:chExt cx="675266" cy="444500"/>
            </a:xfrm>
          </p:grpSpPr>
          <p:pic>
            <p:nvPicPr>
              <p:cNvPr id="68" name="Picture 67">
                <a:extLst>
                  <a:ext uri="{FF2B5EF4-FFF2-40B4-BE49-F238E27FC236}">
                    <a16:creationId xmlns:a16="http://schemas.microsoft.com/office/drawing/2014/main" id="{9D927516-C817-79BC-9777-39D91A72A3CA}"/>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69" name="Picture 68">
                <a:extLst>
                  <a:ext uri="{FF2B5EF4-FFF2-40B4-BE49-F238E27FC236}">
                    <a16:creationId xmlns:a16="http://schemas.microsoft.com/office/drawing/2014/main" id="{9AB4D839-90E2-C065-957F-F297FE8456EB}"/>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67" name="Rectangle 66">
              <a:extLst>
                <a:ext uri="{FF2B5EF4-FFF2-40B4-BE49-F238E27FC236}">
                  <a16:creationId xmlns:a16="http://schemas.microsoft.com/office/drawing/2014/main" id="{1C66D15B-B7EB-B0F9-D174-56FD05E85C85}"/>
                </a:ext>
                <a:ext uri="{C183D7F6-B498-43B3-948B-1728B52AA6E4}">
                  <adec:decorative xmlns:adec="http://schemas.microsoft.com/office/drawing/2017/decorative" val="1"/>
                </a:ext>
              </a:extLst>
            </p:cNvPr>
            <p:cNvSpPr/>
            <p:nvPr/>
          </p:nvSpPr>
          <p:spPr bwMode="auto">
            <a:xfrm>
              <a:off x="3975551" y="4082771"/>
              <a:ext cx="968064" cy="902517"/>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70" name="Content Placeholder 27">
            <a:extLst>
              <a:ext uri="{FF2B5EF4-FFF2-40B4-BE49-F238E27FC236}">
                <a16:creationId xmlns:a16="http://schemas.microsoft.com/office/drawing/2014/main" id="{D6DC71AF-1505-745E-9F17-1EEC62D4E4AC}"/>
              </a:ext>
            </a:extLst>
          </p:cNvPr>
          <p:cNvSpPr txBox="1">
            <a:spLocks/>
          </p:cNvSpPr>
          <p:nvPr/>
        </p:nvSpPr>
        <p:spPr>
          <a:xfrm>
            <a:off x="5245276" y="4047813"/>
            <a:ext cx="2653075" cy="7698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Bef>
                <a:spcPts val="0"/>
              </a:spcBef>
              <a:buSzTx/>
              <a:buFontTx/>
              <a:buNone/>
              <a:defRPr/>
            </a:pPr>
            <a:r>
              <a:rPr lang="en-US" sz="1100">
                <a:solidFill>
                  <a:prstClr val="black"/>
                </a:solidFill>
                <a:latin typeface="Segoe UI"/>
                <a:cs typeface="+mn-cs"/>
              </a:rPr>
              <a:t>Fully managed microservice experience.</a:t>
            </a:r>
          </a:p>
          <a:p>
            <a:pPr marL="0" indent="0" defTabSz="457200">
              <a:spcBef>
                <a:spcPts val="0"/>
              </a:spcBef>
              <a:buSzTx/>
              <a:buFontTx/>
              <a:buNone/>
              <a:defRPr/>
            </a:pPr>
            <a:r>
              <a:rPr lang="en-US" sz="1100">
                <a:solidFill>
                  <a:prstClr val="black"/>
                </a:solidFill>
                <a:latin typeface="Segoe UI"/>
                <a:cs typeface="+mn-cs"/>
              </a:rPr>
              <a:t>Application scale and agility.</a:t>
            </a:r>
          </a:p>
          <a:p>
            <a:pPr marL="0" indent="0" defTabSz="457200">
              <a:spcBef>
                <a:spcPts val="0"/>
              </a:spcBef>
              <a:buSzTx/>
              <a:buFontTx/>
              <a:buNone/>
              <a:defRPr/>
            </a:pPr>
            <a:r>
              <a:rPr lang="en-US" sz="1100">
                <a:solidFill>
                  <a:prstClr val="black"/>
                </a:solidFill>
                <a:latin typeface="Segoe UI"/>
                <a:cs typeface="+mn-cs"/>
              </a:rPr>
              <a:t>Increase efficiency.</a:t>
            </a:r>
          </a:p>
          <a:p>
            <a:pPr marL="0" indent="0" defTabSz="457200">
              <a:spcBef>
                <a:spcPts val="0"/>
              </a:spcBef>
              <a:buSzTx/>
              <a:buFontTx/>
              <a:buNone/>
              <a:defRPr/>
            </a:pPr>
            <a:r>
              <a:rPr lang="en-US" sz="1100">
                <a:solidFill>
                  <a:prstClr val="black"/>
                </a:solidFill>
                <a:latin typeface="Segoe UI"/>
                <a:cs typeface="+mn-cs"/>
              </a:rPr>
              <a:t>Mix of technology stacks.</a:t>
            </a:r>
          </a:p>
        </p:txBody>
      </p:sp>
      <p:pic>
        <p:nvPicPr>
          <p:cNvPr id="71" name="Picture 2" descr="Siemens Healthineers logo">
            <a:extLst>
              <a:ext uri="{FF2B5EF4-FFF2-40B4-BE49-F238E27FC236}">
                <a16:creationId xmlns:a16="http://schemas.microsoft.com/office/drawing/2014/main" id="{8E713709-F5EE-F39F-5348-DE6F99A988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4420" y="4389279"/>
            <a:ext cx="815301" cy="191617"/>
          </a:xfrm>
          <a:prstGeom prst="rect">
            <a:avLst/>
          </a:prstGeom>
          <a:noFill/>
          <a:extLst>
            <a:ext uri="{909E8E84-426E-40DD-AFC4-6F175D3DCCD1}">
              <a14:hiddenFill xmlns:a14="http://schemas.microsoft.com/office/drawing/2010/main">
                <a:solidFill>
                  <a:srgbClr val="FFFFFF"/>
                </a:solidFill>
              </a14:hiddenFill>
            </a:ext>
          </a:extLst>
        </p:spPr>
      </p:pic>
      <p:sp>
        <p:nvSpPr>
          <p:cNvPr id="72" name="Content Placeholder 31">
            <a:extLst>
              <a:ext uri="{FF2B5EF4-FFF2-40B4-BE49-F238E27FC236}">
                <a16:creationId xmlns:a16="http://schemas.microsoft.com/office/drawing/2014/main" id="{537D2C61-44FC-84FF-E381-5AE8BD6AE9B2}"/>
              </a:ext>
            </a:extLst>
          </p:cNvPr>
          <p:cNvSpPr txBox="1">
            <a:spLocks/>
          </p:cNvSpPr>
          <p:nvPr/>
        </p:nvSpPr>
        <p:spPr>
          <a:xfrm>
            <a:off x="9442576" y="4178594"/>
            <a:ext cx="2536452" cy="8347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Clr>
                <a:srgbClr val="FFFFFF"/>
              </a:buClr>
              <a:buFont typeface="Wingdings" panose="05000000000000000000" pitchFamily="2" charset="2"/>
              <a:buNone/>
              <a:defRPr/>
            </a:pPr>
            <a:r>
              <a:rPr lang="en-US" sz="1100" b="1">
                <a:solidFill>
                  <a:prstClr val="black"/>
                </a:solidFill>
                <a:latin typeface="Segoe UI Semibold" panose="020B0702040204020203" pitchFamily="34" charset="0"/>
                <a:cs typeface="Segoe UI Semibold" panose="020B0702040204020203" pitchFamily="34" charset="0"/>
                <a:hlinkClick r:id="rId15">
                  <a:extLst>
                    <a:ext uri="{A12FA001-AC4F-418D-AE19-62706E023703}">
                      <ahyp:hlinkClr xmlns:ahyp="http://schemas.microsoft.com/office/drawing/2018/hyperlinkcolor" val="tx"/>
                    </a:ext>
                  </a:extLst>
                </a:hlinkClick>
              </a:rPr>
              <a:t>Siemens </a:t>
            </a:r>
            <a:r>
              <a:rPr lang="en-US" sz="1100" b="1" err="1">
                <a:solidFill>
                  <a:prstClr val="black"/>
                </a:solidFill>
                <a:latin typeface="Segoe UI Semibold" panose="020B0702040204020203" pitchFamily="34" charset="0"/>
                <a:cs typeface="Segoe UI Semibold" panose="020B0702040204020203" pitchFamily="34" charset="0"/>
                <a:hlinkClick r:id="rId15">
                  <a:extLst>
                    <a:ext uri="{A12FA001-AC4F-418D-AE19-62706E023703}">
                      <ahyp:hlinkClr xmlns:ahyp="http://schemas.microsoft.com/office/drawing/2018/hyperlinkcolor" val="tx"/>
                    </a:ext>
                  </a:extLst>
                </a:hlinkClick>
              </a:rPr>
              <a:t>Healthineers</a:t>
            </a:r>
            <a:r>
              <a:rPr lang="en-US" sz="1100" b="1">
                <a:solidFill>
                  <a:prstClr val="black"/>
                </a:solidFill>
                <a:latin typeface="Segoe UI Semibold" panose="020B0702040204020203" pitchFamily="34" charset="0"/>
                <a:cs typeface="Segoe UI Semibold" panose="020B0702040204020203" pitchFamily="34" charset="0"/>
              </a:rPr>
              <a:t> moves more computing to the cloud with highly scalable .NET microservices and AKS</a:t>
            </a:r>
          </a:p>
        </p:txBody>
      </p:sp>
      <p:sp>
        <p:nvSpPr>
          <p:cNvPr id="73" name="Content Placeholder 20">
            <a:extLst>
              <a:ext uri="{FF2B5EF4-FFF2-40B4-BE49-F238E27FC236}">
                <a16:creationId xmlns:a16="http://schemas.microsoft.com/office/drawing/2014/main" id="{7D138699-7EE6-58E7-0ADA-3B556CFB0F8C}"/>
              </a:ext>
            </a:extLst>
          </p:cNvPr>
          <p:cNvSpPr txBox="1">
            <a:spLocks/>
          </p:cNvSpPr>
          <p:nvPr/>
        </p:nvSpPr>
        <p:spPr>
          <a:xfrm>
            <a:off x="551340" y="5300090"/>
            <a:ext cx="1038389" cy="6385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24"/>
              </a:spcBef>
              <a:buClr>
                <a:srgbClr val="FFFFFF"/>
              </a:buClr>
              <a:buFont typeface="Wingdings" panose="05000000000000000000" pitchFamily="2" charset="2"/>
              <a:buNone/>
              <a:defRPr/>
            </a:pPr>
            <a:r>
              <a:rPr lang="en-US" sz="1100">
                <a:solidFill>
                  <a:prstClr val="black"/>
                </a:solidFill>
                <a:latin typeface="Segoe UI Semibold" panose="020B0702040204020203" pitchFamily="34" charset="0"/>
                <a:cs typeface="Segoe UI Semibold" panose="020B0702040204020203" pitchFamily="34" charset="0"/>
              </a:rPr>
              <a:t>Multi framework / multi-DB apps</a:t>
            </a:r>
          </a:p>
        </p:txBody>
      </p:sp>
      <p:sp>
        <p:nvSpPr>
          <p:cNvPr id="74" name="Content Placeholder 21">
            <a:extLst>
              <a:ext uri="{FF2B5EF4-FFF2-40B4-BE49-F238E27FC236}">
                <a16:creationId xmlns:a16="http://schemas.microsoft.com/office/drawing/2014/main" id="{5B5B3FBE-5417-C123-CCCB-07367EC972A8}"/>
              </a:ext>
            </a:extLst>
          </p:cNvPr>
          <p:cNvSpPr txBox="1">
            <a:spLocks/>
          </p:cNvSpPr>
          <p:nvPr/>
        </p:nvSpPr>
        <p:spPr>
          <a:xfrm>
            <a:off x="1841508" y="5686442"/>
            <a:ext cx="1198100" cy="30298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a:spcBef>
                <a:spcPts val="0"/>
              </a:spcBef>
              <a:buSzTx/>
              <a:buFontTx/>
              <a:buNone/>
              <a:defRPr/>
            </a:pPr>
            <a:r>
              <a:rPr lang="en-US" sz="900" b="1" kern="0">
                <a:solidFill>
                  <a:prstClr val="black"/>
                </a:solidFill>
                <a:latin typeface="Segoe UI Semibold"/>
              </a:rPr>
              <a:t>App Service/AKS</a:t>
            </a:r>
          </a:p>
        </p:txBody>
      </p:sp>
      <p:grpSp>
        <p:nvGrpSpPr>
          <p:cNvPr id="75" name="Group 74" descr="App Service and AKS.">
            <a:extLst>
              <a:ext uri="{FF2B5EF4-FFF2-40B4-BE49-F238E27FC236}">
                <a16:creationId xmlns:a16="http://schemas.microsoft.com/office/drawing/2014/main" id="{E2063A3F-8A17-935C-9ECD-297CBF4FC564}"/>
              </a:ext>
            </a:extLst>
          </p:cNvPr>
          <p:cNvGrpSpPr/>
          <p:nvPr/>
        </p:nvGrpSpPr>
        <p:grpSpPr>
          <a:xfrm>
            <a:off x="2177709" y="5250797"/>
            <a:ext cx="474651" cy="435707"/>
            <a:chOff x="2138899" y="4138657"/>
            <a:chExt cx="474651" cy="435707"/>
          </a:xfrm>
        </p:grpSpPr>
        <p:pic>
          <p:nvPicPr>
            <p:cNvPr id="76" name="Picture 2">
              <a:extLst>
                <a:ext uri="{FF2B5EF4-FFF2-40B4-BE49-F238E27FC236}">
                  <a16:creationId xmlns:a16="http://schemas.microsoft.com/office/drawing/2014/main" id="{7D10C87B-919C-F26C-94DD-DFBF655C40C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899" y="4138657"/>
              <a:ext cx="213332" cy="21333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7BD3EE08-31FF-1479-B22E-3ABD40CDB1B6}"/>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8623" y="4279437"/>
              <a:ext cx="294927" cy="294927"/>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Content Placeholder 22">
            <a:extLst>
              <a:ext uri="{FF2B5EF4-FFF2-40B4-BE49-F238E27FC236}">
                <a16:creationId xmlns:a16="http://schemas.microsoft.com/office/drawing/2014/main" id="{8E3771AB-F455-D86D-B3B4-9CA0CF3F0083}"/>
              </a:ext>
            </a:extLst>
          </p:cNvPr>
          <p:cNvSpPr txBox="1">
            <a:spLocks/>
          </p:cNvSpPr>
          <p:nvPr/>
        </p:nvSpPr>
        <p:spPr>
          <a:xfrm>
            <a:off x="3031746" y="5645779"/>
            <a:ext cx="941768" cy="4095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Tx/>
              <a:buNone/>
              <a:defRPr/>
            </a:pPr>
            <a:r>
              <a:rPr lang="en-US" sz="900" b="1" kern="0">
                <a:solidFill>
                  <a:prstClr val="black"/>
                </a:solidFill>
                <a:latin typeface="Segoe UI Semibold"/>
              </a:rPr>
              <a:t>Multiple Frameworks</a:t>
            </a:r>
          </a:p>
        </p:txBody>
      </p:sp>
      <p:grpSp>
        <p:nvGrpSpPr>
          <p:cNvPr id="79" name="Group 78" descr=".NET, Python, Java Script, and Java.">
            <a:extLst>
              <a:ext uri="{FF2B5EF4-FFF2-40B4-BE49-F238E27FC236}">
                <a16:creationId xmlns:a16="http://schemas.microsoft.com/office/drawing/2014/main" id="{D7098DA5-BADC-1B61-4781-A2DF7E26EA00}"/>
              </a:ext>
            </a:extLst>
          </p:cNvPr>
          <p:cNvGrpSpPr/>
          <p:nvPr/>
        </p:nvGrpSpPr>
        <p:grpSpPr>
          <a:xfrm>
            <a:off x="3085287" y="5109392"/>
            <a:ext cx="908863" cy="904502"/>
            <a:chOff x="3085287" y="5109392"/>
            <a:chExt cx="908863" cy="904502"/>
          </a:xfrm>
        </p:grpSpPr>
        <p:grpSp>
          <p:nvGrpSpPr>
            <p:cNvPr id="80" name="Group 79">
              <a:extLst>
                <a:ext uri="{FF2B5EF4-FFF2-40B4-BE49-F238E27FC236}">
                  <a16:creationId xmlns:a16="http://schemas.microsoft.com/office/drawing/2014/main" id="{B000D74F-7749-D3F2-A4AD-BB3AF318A471}"/>
                </a:ext>
              </a:extLst>
            </p:cNvPr>
            <p:cNvGrpSpPr/>
            <p:nvPr/>
          </p:nvGrpSpPr>
          <p:grpSpPr>
            <a:xfrm>
              <a:off x="3104930" y="5171323"/>
              <a:ext cx="728672" cy="544891"/>
              <a:chOff x="3094803" y="5004847"/>
              <a:chExt cx="728672" cy="544891"/>
            </a:xfrm>
          </p:grpSpPr>
          <p:cxnSp>
            <p:nvCxnSpPr>
              <p:cNvPr id="82" name="Straight Connector 81">
                <a:extLst>
                  <a:ext uri="{FF2B5EF4-FFF2-40B4-BE49-F238E27FC236}">
                    <a16:creationId xmlns:a16="http://schemas.microsoft.com/office/drawing/2014/main" id="{F9BFC9C8-9BFE-64A8-0694-0465153C1265}"/>
                  </a:ext>
                  <a:ext uri="{C183D7F6-B498-43B3-948B-1728B52AA6E4}">
                    <adec:decorative xmlns:adec="http://schemas.microsoft.com/office/drawing/2017/decorative" val="1"/>
                  </a:ext>
                </a:extLst>
              </p:cNvPr>
              <p:cNvCxnSpPr>
                <a:cxnSpLocks/>
                <a:endCxn id="92" idx="4"/>
              </p:cNvCxnSpPr>
              <p:nvPr/>
            </p:nvCxnSpPr>
            <p:spPr>
              <a:xfrm flipH="1" flipV="1">
                <a:off x="3545385" y="5237839"/>
                <a:ext cx="113079" cy="20738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61288C6F-DDD6-98CD-9590-76AE57E38055}"/>
                  </a:ext>
                  <a:ext uri="{C183D7F6-B498-43B3-948B-1728B52AA6E4}">
                    <adec:decorative xmlns:adec="http://schemas.microsoft.com/office/drawing/2017/decorative" val="1"/>
                  </a:ext>
                </a:extLst>
              </p:cNvPr>
              <p:cNvPicPr>
                <a:picLocks noChangeAspect="1"/>
              </p:cNvPicPr>
              <p:nvPr/>
            </p:nvPicPr>
            <p:blipFill rotWithShape="1">
              <a:blip r:embed="rId16">
                <a:extLst>
                  <a:ext uri="{BEBA8EAE-BF5A-486C-A8C5-ECC9F3942E4B}">
                    <a14:imgProps xmlns:a14="http://schemas.microsoft.com/office/drawing/2010/main">
                      <a14:imgLayer r:embed="rId12">
                        <a14:imgEffect>
                          <a14:backgroundRemoval t="31262" b="43883" l="29742" r="37486">
                            <a14:foregroundMark x1="33446" y1="31456" x2="33446" y2="31456"/>
                            <a14:foregroundMark x1="32884" y1="43883" x2="32884" y2="43883"/>
                          </a14:backgroundRemoval>
                        </a14:imgEffect>
                      </a14:imgLayer>
                    </a14:imgProps>
                  </a:ext>
                </a:extLst>
              </a:blip>
              <a:srcRect l="28935" t="30119" r="61421" b="54409"/>
              <a:stretch/>
            </p:blipFill>
            <p:spPr>
              <a:xfrm>
                <a:off x="3514034" y="5262801"/>
                <a:ext cx="309441" cy="286937"/>
              </a:xfrm>
              <a:prstGeom prst="rect">
                <a:avLst/>
              </a:prstGeom>
            </p:spPr>
          </p:pic>
          <p:grpSp>
            <p:nvGrpSpPr>
              <p:cNvPr id="84" name="Group 83">
                <a:extLst>
                  <a:ext uri="{FF2B5EF4-FFF2-40B4-BE49-F238E27FC236}">
                    <a16:creationId xmlns:a16="http://schemas.microsoft.com/office/drawing/2014/main" id="{A450A92F-EE5E-699B-EB4A-2E12A9F2482A}"/>
                  </a:ext>
                </a:extLst>
              </p:cNvPr>
              <p:cNvGrpSpPr/>
              <p:nvPr/>
            </p:nvGrpSpPr>
            <p:grpSpPr>
              <a:xfrm>
                <a:off x="3428889" y="5004847"/>
                <a:ext cx="232992" cy="232992"/>
                <a:chOff x="3412051" y="2636925"/>
                <a:chExt cx="394450" cy="394450"/>
              </a:xfrm>
            </p:grpSpPr>
            <p:sp>
              <p:nvSpPr>
                <p:cNvPr id="92" name="Oval 91">
                  <a:extLst>
                    <a:ext uri="{FF2B5EF4-FFF2-40B4-BE49-F238E27FC236}">
                      <a16:creationId xmlns:a16="http://schemas.microsoft.com/office/drawing/2014/main" id="{6878BF76-A451-C4B0-BC7E-C846E933E4FD}"/>
                    </a:ext>
                    <a:ext uri="{C183D7F6-B498-43B3-948B-1728B52AA6E4}">
                      <adec:decorative xmlns:adec="http://schemas.microsoft.com/office/drawing/2017/decorative" val="1"/>
                    </a:ext>
                  </a:extLst>
                </p:cNvPr>
                <p:cNvSpPr/>
                <p:nvPr/>
              </p:nvSpPr>
              <p:spPr>
                <a:xfrm>
                  <a:off x="3412051" y="2636925"/>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93" name="Picture 92">
                  <a:extLst>
                    <a:ext uri="{FF2B5EF4-FFF2-40B4-BE49-F238E27FC236}">
                      <a16:creationId xmlns:a16="http://schemas.microsoft.com/office/drawing/2014/main" id="{172B04B3-BA19-69E1-4789-DFEC9EB47FC4}"/>
                    </a:ext>
                    <a:ext uri="{C183D7F6-B498-43B3-948B-1728B52AA6E4}">
                      <adec:decorative xmlns:adec="http://schemas.microsoft.com/office/drawing/2017/decorative" val="1"/>
                    </a:ext>
                  </a:extLst>
                </p:cNvPr>
                <p:cNvPicPr>
                  <a:picLocks noChangeAspect="1"/>
                </p:cNvPicPr>
                <p:nvPr/>
              </p:nvPicPr>
              <p:blipFill>
                <a:blip r:embed="rId17">
                  <a:biLevel thresh="25000"/>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74584" y="2697385"/>
                  <a:ext cx="268946" cy="268944"/>
                </a:xfrm>
                <a:prstGeom prst="rect">
                  <a:avLst/>
                </a:prstGeom>
              </p:spPr>
            </p:pic>
          </p:grpSp>
          <p:pic>
            <p:nvPicPr>
              <p:cNvPr id="85" name="Picture 84">
                <a:extLst>
                  <a:ext uri="{FF2B5EF4-FFF2-40B4-BE49-F238E27FC236}">
                    <a16:creationId xmlns:a16="http://schemas.microsoft.com/office/drawing/2014/main" id="{1DB4A073-4968-029D-0AC0-C4792A741E80}"/>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3094803" y="5046440"/>
                <a:ext cx="233593" cy="234050"/>
              </a:xfrm>
              <a:prstGeom prst="rect">
                <a:avLst/>
              </a:prstGeom>
            </p:spPr>
          </p:pic>
          <p:grpSp>
            <p:nvGrpSpPr>
              <p:cNvPr id="86" name="Group 85">
                <a:extLst>
                  <a:ext uri="{FF2B5EF4-FFF2-40B4-BE49-F238E27FC236}">
                    <a16:creationId xmlns:a16="http://schemas.microsoft.com/office/drawing/2014/main" id="{D9B86D48-3EB1-9EC6-E275-96B8CF419552}"/>
                  </a:ext>
                </a:extLst>
              </p:cNvPr>
              <p:cNvGrpSpPr/>
              <p:nvPr/>
            </p:nvGrpSpPr>
            <p:grpSpPr>
              <a:xfrm>
                <a:off x="3232834" y="5285239"/>
                <a:ext cx="232992" cy="232992"/>
                <a:chOff x="-1014307" y="7772587"/>
                <a:chExt cx="394450" cy="394450"/>
              </a:xfrm>
            </p:grpSpPr>
            <p:sp>
              <p:nvSpPr>
                <p:cNvPr id="90" name="Oval 89">
                  <a:extLst>
                    <a:ext uri="{FF2B5EF4-FFF2-40B4-BE49-F238E27FC236}">
                      <a16:creationId xmlns:a16="http://schemas.microsoft.com/office/drawing/2014/main" id="{C5DA9626-AC1F-E18F-242E-28A1C33DA5A0}"/>
                    </a:ext>
                    <a:ext uri="{C183D7F6-B498-43B3-948B-1728B52AA6E4}">
                      <adec:decorative xmlns:adec="http://schemas.microsoft.com/office/drawing/2017/decorative" val="1"/>
                    </a:ext>
                  </a:extLst>
                </p:cNvPr>
                <p:cNvSpPr/>
                <p:nvPr/>
              </p:nvSpPr>
              <p:spPr>
                <a:xfrm>
                  <a:off x="-1014307" y="7772587"/>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91" name="Picture 90">
                  <a:extLst>
                    <a:ext uri="{FF2B5EF4-FFF2-40B4-BE49-F238E27FC236}">
                      <a16:creationId xmlns:a16="http://schemas.microsoft.com/office/drawing/2014/main" id="{00963FA9-8B10-C3A0-6607-C1FBE0229269}"/>
                    </a:ext>
                    <a:ext uri="{C183D7F6-B498-43B3-948B-1728B52AA6E4}">
                      <adec:decorative xmlns:adec="http://schemas.microsoft.com/office/drawing/2017/decorative" val="1"/>
                    </a:ext>
                  </a:extLst>
                </p:cNvPr>
                <p:cNvPicPr>
                  <a:picLocks noChangeAspect="1"/>
                </p:cNvPicPr>
                <p:nvPr/>
              </p:nvPicPr>
              <p:blipFill rotWithShape="1">
                <a:blip r:embed="rId20">
                  <a:lum bright="70000" contrast="-70000"/>
                  <a:extLst>
                    <a:ext uri="{BEBA8EAE-BF5A-486C-A8C5-ECC9F3942E4B}">
                      <a14:imgProps xmlns:a14="http://schemas.microsoft.com/office/drawing/2010/main">
                        <a14:imgLayer r:embed="rId21">
                          <a14:imgEffect>
                            <a14:backgroundRemoval t="9951" b="96411" l="10000" r="90000">
                              <a14:foregroundMark x1="53150" y1="63703" x2="53150" y2="63703"/>
                              <a14:foregroundMark x1="51550" y1="79282" x2="51550" y2="79282"/>
                              <a14:foregroundMark x1="50600" y1="96411" x2="50600" y2="96411"/>
                              <a14:foregroundMark x1="63350" y1="70392" x2="63350" y2="70392"/>
                              <a14:backgroundMark x1="60500" y1="32463" x2="66850" y2="55383"/>
                              <a14:backgroundMark x1="71950" y1="15824" x2="70050" y2="55873"/>
                              <a14:backgroundMark x1="58550" y1="34584" x2="63350" y2="56362"/>
                              <a14:backgroundMark x1="53800" y1="47553" x2="61450" y2="53752"/>
                              <a14:backgroundMark x1="55400" y1="44454" x2="64300" y2="29853"/>
                            </a14:backgroundRemoval>
                          </a14:imgEffect>
                        </a14:imgLayer>
                      </a14:imgProps>
                    </a:ext>
                    <a:ext uri="{28A0092B-C50C-407E-A947-70E740481C1C}">
                      <a14:useLocalDpi xmlns:a14="http://schemas.microsoft.com/office/drawing/2010/main" val="0"/>
                    </a:ext>
                  </a:extLst>
                </a:blip>
                <a:srcRect l="37219" t="55869" r="38243"/>
                <a:stretch/>
              </p:blipFill>
              <p:spPr>
                <a:xfrm>
                  <a:off x="-946569" y="7817179"/>
                  <a:ext cx="276904" cy="305267"/>
                </a:xfrm>
                <a:prstGeom prst="rect">
                  <a:avLst/>
                </a:prstGeom>
                <a:ln>
                  <a:noFill/>
                </a:ln>
              </p:spPr>
            </p:pic>
          </p:grpSp>
          <p:cxnSp>
            <p:nvCxnSpPr>
              <p:cNvPr id="87" name="Straight Connector 86">
                <a:extLst>
                  <a:ext uri="{FF2B5EF4-FFF2-40B4-BE49-F238E27FC236}">
                    <a16:creationId xmlns:a16="http://schemas.microsoft.com/office/drawing/2014/main" id="{79EC9C5A-C8E1-DBBC-B510-27B8B026C80E}"/>
                  </a:ext>
                  <a:ext uri="{C183D7F6-B498-43B3-948B-1728B52AA6E4}">
                    <adec:decorative xmlns:adec="http://schemas.microsoft.com/office/drawing/2017/decorative" val="1"/>
                  </a:ext>
                </a:extLst>
              </p:cNvPr>
              <p:cNvCxnSpPr>
                <a:cxnSpLocks/>
                <a:stCxn id="85" idx="3"/>
                <a:endCxn id="92" idx="2"/>
              </p:cNvCxnSpPr>
              <p:nvPr/>
            </p:nvCxnSpPr>
            <p:spPr>
              <a:xfrm flipV="1">
                <a:off x="3328396" y="5121343"/>
                <a:ext cx="100493" cy="42122"/>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F8F2E2-E88A-4497-1FEF-3B2631D40610}"/>
                  </a:ext>
                  <a:ext uri="{C183D7F6-B498-43B3-948B-1728B52AA6E4}">
                    <adec:decorative xmlns:adec="http://schemas.microsoft.com/office/drawing/2017/decorative" val="1"/>
                  </a:ext>
                </a:extLst>
              </p:cNvPr>
              <p:cNvCxnSpPr/>
              <p:nvPr/>
            </p:nvCxnSpPr>
            <p:spPr>
              <a:xfrm flipV="1">
                <a:off x="3473405" y="5399156"/>
                <a:ext cx="59970" cy="52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8C9BE8F-F454-5EE8-4746-84D4162E2E67}"/>
                  </a:ext>
                  <a:ext uri="{C183D7F6-B498-43B3-948B-1728B52AA6E4}">
                    <adec:decorative xmlns:adec="http://schemas.microsoft.com/office/drawing/2017/decorative" val="1"/>
                  </a:ext>
                </a:extLst>
              </p:cNvPr>
              <p:cNvCxnSpPr>
                <a:cxnSpLocks/>
                <a:stCxn id="90" idx="1"/>
              </p:cNvCxnSpPr>
              <p:nvPr/>
            </p:nvCxnSpPr>
            <p:spPr>
              <a:xfrm flipH="1" flipV="1">
                <a:off x="3251091" y="5266732"/>
                <a:ext cx="15864" cy="5262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FE8F7CFF-1E06-04C1-3D00-B9EB48D7DA03}"/>
                </a:ext>
                <a:ext uri="{C183D7F6-B498-43B3-948B-1728B52AA6E4}">
                  <adec:decorative xmlns:adec="http://schemas.microsoft.com/office/drawing/2017/decorative" val="1"/>
                </a:ext>
              </a:extLst>
            </p:cNvPr>
            <p:cNvSpPr/>
            <p:nvPr/>
          </p:nvSpPr>
          <p:spPr bwMode="auto">
            <a:xfrm>
              <a:off x="3085287" y="5109392"/>
              <a:ext cx="908863"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94" name="Content Placeholder 23">
            <a:extLst>
              <a:ext uri="{FF2B5EF4-FFF2-40B4-BE49-F238E27FC236}">
                <a16:creationId xmlns:a16="http://schemas.microsoft.com/office/drawing/2014/main" id="{63AAD53C-B5F3-8ACE-2BCC-2567DDD2AC15}"/>
              </a:ext>
            </a:extLst>
          </p:cNvPr>
          <p:cNvSpPr txBox="1">
            <a:spLocks/>
          </p:cNvSpPr>
          <p:nvPr/>
        </p:nvSpPr>
        <p:spPr>
          <a:xfrm>
            <a:off x="3795620" y="5631653"/>
            <a:ext cx="1303246" cy="3029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SzTx/>
              <a:buFontTx/>
              <a:buNone/>
              <a:defRPr/>
            </a:pPr>
            <a:r>
              <a:rPr lang="en-US" sz="900" b="1" kern="0">
                <a:solidFill>
                  <a:prstClr val="black"/>
                </a:solidFill>
                <a:latin typeface="Segoe UI Semibold"/>
              </a:rPr>
              <a:t>Multiple DB</a:t>
            </a:r>
          </a:p>
        </p:txBody>
      </p:sp>
      <p:grpSp>
        <p:nvGrpSpPr>
          <p:cNvPr id="95" name="Group 94" descr="Multiple DB - Azure Database for MySQL, Azure Database for PostgreSQL, Azure Database for MariaDB, and Azure SQL Database.">
            <a:extLst>
              <a:ext uri="{FF2B5EF4-FFF2-40B4-BE49-F238E27FC236}">
                <a16:creationId xmlns:a16="http://schemas.microsoft.com/office/drawing/2014/main" id="{393123B9-65E8-84C7-AD19-4BE45C172A89}"/>
              </a:ext>
            </a:extLst>
          </p:cNvPr>
          <p:cNvGrpSpPr/>
          <p:nvPr/>
        </p:nvGrpSpPr>
        <p:grpSpPr>
          <a:xfrm>
            <a:off x="3992361" y="5109392"/>
            <a:ext cx="956406" cy="904502"/>
            <a:chOff x="3992361" y="5109392"/>
            <a:chExt cx="956406" cy="904502"/>
          </a:xfrm>
        </p:grpSpPr>
        <p:grpSp>
          <p:nvGrpSpPr>
            <p:cNvPr id="96" name="Group 95">
              <a:extLst>
                <a:ext uri="{FF2B5EF4-FFF2-40B4-BE49-F238E27FC236}">
                  <a16:creationId xmlns:a16="http://schemas.microsoft.com/office/drawing/2014/main" id="{1BFE7841-26EA-A2AE-7F6B-FD39FA562AB8}"/>
                </a:ext>
              </a:extLst>
            </p:cNvPr>
            <p:cNvGrpSpPr/>
            <p:nvPr/>
          </p:nvGrpSpPr>
          <p:grpSpPr>
            <a:xfrm>
              <a:off x="4064554" y="5242098"/>
              <a:ext cx="675266" cy="444500"/>
              <a:chOff x="4432300" y="5530850"/>
              <a:chExt cx="675266" cy="444500"/>
            </a:xfrm>
          </p:grpSpPr>
          <p:pic>
            <p:nvPicPr>
              <p:cNvPr id="98" name="Picture 97">
                <a:extLst>
                  <a:ext uri="{FF2B5EF4-FFF2-40B4-BE49-F238E27FC236}">
                    <a16:creationId xmlns:a16="http://schemas.microsoft.com/office/drawing/2014/main" id="{CC334AF4-1B41-769D-516A-04A6574B9CA8}"/>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99" name="Picture 98">
                <a:extLst>
                  <a:ext uri="{FF2B5EF4-FFF2-40B4-BE49-F238E27FC236}">
                    <a16:creationId xmlns:a16="http://schemas.microsoft.com/office/drawing/2014/main" id="{ED9512E6-8AA9-E412-10A4-AEFBF29DE48F}"/>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97" name="Rectangle 96">
              <a:extLst>
                <a:ext uri="{FF2B5EF4-FFF2-40B4-BE49-F238E27FC236}">
                  <a16:creationId xmlns:a16="http://schemas.microsoft.com/office/drawing/2014/main" id="{5C87103D-CA29-9FF7-9A9F-7B93C5440BFF}"/>
                </a:ext>
                <a:ext uri="{C183D7F6-B498-43B3-948B-1728B52AA6E4}">
                  <adec:decorative xmlns:adec="http://schemas.microsoft.com/office/drawing/2017/decorative" val="1"/>
                </a:ext>
              </a:extLst>
            </p:cNvPr>
            <p:cNvSpPr/>
            <p:nvPr/>
          </p:nvSpPr>
          <p:spPr bwMode="auto">
            <a:xfrm>
              <a:off x="3992361" y="5109392"/>
              <a:ext cx="956406"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00" name="Content Placeholder 28">
            <a:extLst>
              <a:ext uri="{FF2B5EF4-FFF2-40B4-BE49-F238E27FC236}">
                <a16:creationId xmlns:a16="http://schemas.microsoft.com/office/drawing/2014/main" id="{EAE3AAEC-8AC2-2D72-F445-89A4AD325F90}"/>
              </a:ext>
            </a:extLst>
          </p:cNvPr>
          <p:cNvSpPr txBox="1">
            <a:spLocks/>
          </p:cNvSpPr>
          <p:nvPr/>
        </p:nvSpPr>
        <p:spPr>
          <a:xfrm>
            <a:off x="5245713" y="5224169"/>
            <a:ext cx="3237127" cy="102060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Bef>
                <a:spcPts val="0"/>
              </a:spcBef>
              <a:buSzTx/>
              <a:buFontTx/>
              <a:buNone/>
              <a:defRPr/>
            </a:pPr>
            <a:r>
              <a:rPr lang="en-US" sz="1100">
                <a:solidFill>
                  <a:prstClr val="black"/>
                </a:solidFill>
                <a:latin typeface="Segoe UI"/>
                <a:cs typeface="+mn-cs"/>
              </a:rPr>
              <a:t>Accelerating innovation with technology of choice.</a:t>
            </a:r>
          </a:p>
          <a:p>
            <a:pPr marL="0" indent="0" defTabSz="457200">
              <a:spcBef>
                <a:spcPts val="0"/>
              </a:spcBef>
              <a:buSzTx/>
              <a:buFontTx/>
              <a:buNone/>
              <a:defRPr/>
            </a:pPr>
            <a:r>
              <a:rPr lang="en-US" sz="1100">
                <a:solidFill>
                  <a:prstClr val="black"/>
                </a:solidFill>
                <a:latin typeface="Segoe UI"/>
                <a:cs typeface="+mn-cs"/>
              </a:rPr>
              <a:t>Building applications faster.</a:t>
            </a:r>
            <a:endParaRPr lang="en-US" sz="1100">
              <a:solidFill>
                <a:prstClr val="black"/>
              </a:solidFill>
              <a:latin typeface="Segoe UI"/>
              <a:cs typeface="Segoe UI"/>
            </a:endParaRPr>
          </a:p>
          <a:p>
            <a:pPr marL="0" indent="0" defTabSz="457200">
              <a:spcBef>
                <a:spcPts val="0"/>
              </a:spcBef>
              <a:buSzTx/>
              <a:buFontTx/>
              <a:buNone/>
              <a:defRPr/>
            </a:pPr>
            <a:r>
              <a:rPr lang="en-US" sz="1100">
                <a:solidFill>
                  <a:prstClr val="black"/>
                </a:solidFill>
                <a:latin typeface="Segoe UI"/>
                <a:cs typeface="+mn-cs"/>
              </a:rPr>
              <a:t>Reducing operational cost.</a:t>
            </a:r>
            <a:endParaRPr lang="en-US" sz="1100">
              <a:solidFill>
                <a:prstClr val="black"/>
              </a:solidFill>
              <a:latin typeface="Segoe UI"/>
              <a:cs typeface="Segoe UI"/>
            </a:endParaRPr>
          </a:p>
          <a:p>
            <a:pPr marL="0" indent="0" defTabSz="457200">
              <a:spcBef>
                <a:spcPts val="0"/>
              </a:spcBef>
              <a:buSzTx/>
              <a:buFontTx/>
              <a:buNone/>
              <a:defRPr/>
            </a:pPr>
            <a:r>
              <a:rPr lang="en-US" sz="1100">
                <a:solidFill>
                  <a:prstClr val="black"/>
                </a:solidFill>
                <a:latin typeface="Segoe UI"/>
                <a:cs typeface="+mn-cs"/>
              </a:rPr>
              <a:t>Ease of integration with web and cloud apps.</a:t>
            </a:r>
            <a:endParaRPr lang="en-US" sz="1100">
              <a:solidFill>
                <a:prstClr val="black"/>
              </a:solidFill>
              <a:latin typeface="Segoe UI"/>
              <a:cs typeface="Segoe UI"/>
            </a:endParaRPr>
          </a:p>
        </p:txBody>
      </p:sp>
      <p:pic>
        <p:nvPicPr>
          <p:cNvPr id="101" name="Picture 2" descr="Premera Blue Cross logo">
            <a:extLst>
              <a:ext uri="{FF2B5EF4-FFF2-40B4-BE49-F238E27FC236}">
                <a16:creationId xmlns:a16="http://schemas.microsoft.com/office/drawing/2014/main" id="{79D3472F-10FC-8BDE-837B-5C8249407D4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4420" y="5419289"/>
            <a:ext cx="807998" cy="225129"/>
          </a:xfrm>
          <a:prstGeom prst="rect">
            <a:avLst/>
          </a:prstGeom>
          <a:noFill/>
          <a:extLst>
            <a:ext uri="{909E8E84-426E-40DD-AFC4-6F175D3DCCD1}">
              <a14:hiddenFill xmlns:a14="http://schemas.microsoft.com/office/drawing/2010/main">
                <a:solidFill>
                  <a:srgbClr val="FFFFFF"/>
                </a:solidFill>
              </a14:hiddenFill>
            </a:ext>
          </a:extLst>
        </p:spPr>
      </p:pic>
      <p:sp>
        <p:nvSpPr>
          <p:cNvPr id="102" name="Content Placeholder 32">
            <a:extLst>
              <a:ext uri="{FF2B5EF4-FFF2-40B4-BE49-F238E27FC236}">
                <a16:creationId xmlns:a16="http://schemas.microsoft.com/office/drawing/2014/main" id="{EDE68443-48F9-0B66-C280-A3A80250F403}"/>
              </a:ext>
            </a:extLst>
          </p:cNvPr>
          <p:cNvSpPr txBox="1">
            <a:spLocks/>
          </p:cNvSpPr>
          <p:nvPr/>
        </p:nvSpPr>
        <p:spPr>
          <a:xfrm>
            <a:off x="9464925" y="5317418"/>
            <a:ext cx="2527637" cy="62485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Clr>
                <a:srgbClr val="FFFFFF"/>
              </a:buClr>
              <a:buFont typeface="Wingdings" panose="05000000000000000000" pitchFamily="2" charset="2"/>
              <a:buNone/>
              <a:defRPr/>
            </a:pPr>
            <a:r>
              <a:rPr lang="en-US" sz="1100" b="1" err="1">
                <a:solidFill>
                  <a:prstClr val="black"/>
                </a:solidFill>
                <a:latin typeface="Segoe UI Semibold" panose="020B0702040204020203" pitchFamily="34" charset="0"/>
                <a:cs typeface="Segoe UI Semibold" panose="020B0702040204020203" pitchFamily="34" charset="0"/>
                <a:hlinkClick r:id="rId23">
                  <a:extLst>
                    <a:ext uri="{A12FA001-AC4F-418D-AE19-62706E023703}">
                      <ahyp:hlinkClr xmlns:ahyp="http://schemas.microsoft.com/office/drawing/2018/hyperlinkcolor" val="tx"/>
                    </a:ext>
                  </a:extLst>
                </a:hlinkClick>
              </a:rPr>
              <a:t>Premera</a:t>
            </a:r>
            <a:r>
              <a:rPr lang="en-US" sz="1100" b="1">
                <a:solidFill>
                  <a:prstClr val="black"/>
                </a:solidFill>
                <a:latin typeface="Segoe UI Semibold" panose="020B0702040204020203" pitchFamily="34" charset="0"/>
                <a:cs typeface="Segoe UI Semibold" panose="020B0702040204020203" pitchFamily="34" charset="0"/>
              </a:rPr>
              <a:t> modernized their patient portal with Azure managed services</a:t>
            </a:r>
          </a:p>
        </p:txBody>
      </p:sp>
      <p:grpSp>
        <p:nvGrpSpPr>
          <p:cNvPr id="103" name="Group 102">
            <a:extLst>
              <a:ext uri="{FF2B5EF4-FFF2-40B4-BE49-F238E27FC236}">
                <a16:creationId xmlns:a16="http://schemas.microsoft.com/office/drawing/2014/main" id="{4E4933CD-B2B7-01C7-4C90-A600337857C4}"/>
              </a:ext>
              <a:ext uri="{C183D7F6-B498-43B3-948B-1728B52AA6E4}">
                <adec:decorative xmlns:adec="http://schemas.microsoft.com/office/drawing/2017/decorative" val="1"/>
              </a:ext>
            </a:extLst>
          </p:cNvPr>
          <p:cNvGrpSpPr/>
          <p:nvPr/>
        </p:nvGrpSpPr>
        <p:grpSpPr>
          <a:xfrm>
            <a:off x="5109271" y="1695532"/>
            <a:ext cx="6884377" cy="4604400"/>
            <a:chOff x="5090746" y="1563954"/>
            <a:chExt cx="6884377" cy="4678054"/>
          </a:xfrm>
        </p:grpSpPr>
        <p:cxnSp>
          <p:nvCxnSpPr>
            <p:cNvPr id="104" name="Straight Connector 103">
              <a:extLst>
                <a:ext uri="{FF2B5EF4-FFF2-40B4-BE49-F238E27FC236}">
                  <a16:creationId xmlns:a16="http://schemas.microsoft.com/office/drawing/2014/main" id="{EE254050-F7BD-0F77-2CA1-1C33F8D8E3FA}"/>
                </a:ext>
                <a:ext uri="{C183D7F6-B498-43B3-948B-1728B52AA6E4}">
                  <adec:decorative xmlns:adec="http://schemas.microsoft.com/office/drawing/2017/decorative" val="1"/>
                </a:ext>
              </a:extLst>
            </p:cNvPr>
            <p:cNvCxnSpPr>
              <a:cxnSpLocks/>
            </p:cNvCxnSpPr>
            <p:nvPr/>
          </p:nvCxnSpPr>
          <p:spPr>
            <a:xfrm>
              <a:off x="5105400" y="4914708"/>
              <a:ext cx="6860933"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105" name="Straight Connector 104">
              <a:extLst>
                <a:ext uri="{FF2B5EF4-FFF2-40B4-BE49-F238E27FC236}">
                  <a16:creationId xmlns:a16="http://schemas.microsoft.com/office/drawing/2014/main" id="{9C251B39-93FE-FE29-88B8-567C137B6610}"/>
                </a:ext>
                <a:ext uri="{C183D7F6-B498-43B3-948B-1728B52AA6E4}">
                  <adec:decorative xmlns:adec="http://schemas.microsoft.com/office/drawing/2017/decorative" val="1"/>
                </a:ext>
              </a:extLst>
            </p:cNvPr>
            <p:cNvCxnSpPr>
              <a:cxnSpLocks/>
            </p:cNvCxnSpPr>
            <p:nvPr/>
          </p:nvCxnSpPr>
          <p:spPr>
            <a:xfrm>
              <a:off x="5105400" y="3870892"/>
              <a:ext cx="6843349"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106" name="Straight Connector 105">
              <a:extLst>
                <a:ext uri="{FF2B5EF4-FFF2-40B4-BE49-F238E27FC236}">
                  <a16:creationId xmlns:a16="http://schemas.microsoft.com/office/drawing/2014/main" id="{F7F37087-D6D6-1F31-22B0-490116C151C3}"/>
                </a:ext>
                <a:ext uri="{C183D7F6-B498-43B3-948B-1728B52AA6E4}">
                  <adec:decorative xmlns:adec="http://schemas.microsoft.com/office/drawing/2017/decorative" val="1"/>
                </a:ext>
              </a:extLst>
            </p:cNvPr>
            <p:cNvCxnSpPr>
              <a:cxnSpLocks/>
            </p:cNvCxnSpPr>
            <p:nvPr/>
          </p:nvCxnSpPr>
          <p:spPr>
            <a:xfrm>
              <a:off x="5090746" y="2812187"/>
              <a:ext cx="6866795" cy="0"/>
            </a:xfrm>
            <a:prstGeom prst="line">
              <a:avLst/>
            </a:prstGeom>
            <a:noFill/>
            <a:ln w="9525" cap="flat" cmpd="sng" algn="ctr">
              <a:solidFill>
                <a:srgbClr val="000000">
                  <a:lumMod val="65000"/>
                  <a:lumOff val="35000"/>
                </a:srgbClr>
              </a:solidFill>
              <a:prstDash val="solid"/>
              <a:headEnd type="none" w="lg" len="med"/>
              <a:tailEnd type="oval" w="sm" len="sm"/>
            </a:ln>
            <a:effectLst/>
          </p:spPr>
        </p:cxnSp>
        <p:sp>
          <p:nvSpPr>
            <p:cNvPr id="107" name="Rectangle: Rounded Corners 106">
              <a:extLst>
                <a:ext uri="{FF2B5EF4-FFF2-40B4-BE49-F238E27FC236}">
                  <a16:creationId xmlns:a16="http://schemas.microsoft.com/office/drawing/2014/main" id="{85084F10-097D-8C2D-2AD0-6668318EC4CC}"/>
                </a:ext>
                <a:ext uri="{C183D7F6-B498-43B3-948B-1728B52AA6E4}">
                  <adec:decorative xmlns:adec="http://schemas.microsoft.com/office/drawing/2017/decorative" val="1"/>
                </a:ext>
              </a:extLst>
            </p:cNvPr>
            <p:cNvSpPr/>
            <p:nvPr/>
          </p:nvSpPr>
          <p:spPr>
            <a:xfrm>
              <a:off x="8358922" y="1563954"/>
              <a:ext cx="3616201" cy="4678054"/>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146167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42" presetClass="path" presetSubtype="0" decel="100000" fill="hold" grpId="1" nodeType="withEffect">
                                  <p:stCondLst>
                                    <p:cond delay="0"/>
                                  </p:stCondLst>
                                  <p:childTnLst>
                                    <p:animMotion origin="layout" path="M 2.29167E-6 7.40741E-7 L 2.29167E-6 0.03287 " pathEditMode="relative" rAng="0" ptsTypes="AA">
                                      <p:cBhvr>
                                        <p:cTn id="9" dur="500" spd="-100000" fill="hold"/>
                                        <p:tgtEl>
                                          <p:spTgt spid="23">
                                            <p:txEl>
                                              <p:pRg st="0" end="0"/>
                                            </p:txEl>
                                          </p:spTgt>
                                        </p:tgtEl>
                                        <p:attrNameLst>
                                          <p:attrName>ppt_x</p:attrName>
                                          <p:attrName>ppt_y</p:attrName>
                                        </p:attrNameLst>
                                      </p:cBhvr>
                                      <p:rCtr x="0" y="1644"/>
                                    </p:animMotion>
                                  </p:childTnLst>
                                </p:cTn>
                              </p:par>
                              <p:par>
                                <p:cTn id="10" presetID="10"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grpId="1" nodeType="withEffect">
                                  <p:stCondLst>
                                    <p:cond delay="0"/>
                                  </p:stCondLst>
                                  <p:childTnLst>
                                    <p:animMotion origin="layout" path="M 1.04167E-6 0 L 1.04167E-6 0.03287 " pathEditMode="relative" rAng="0" ptsTypes="AA">
                                      <p:cBhvr>
                                        <p:cTn id="14" dur="500" spd="-100000" fill="hold"/>
                                        <p:tgtEl>
                                          <p:spTgt spid="38"/>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42" presetClass="path" presetSubtype="0" decel="100000" fill="hold" grpId="1" nodeType="withEffect">
                                  <p:stCondLst>
                                    <p:cond delay="0"/>
                                  </p:stCondLst>
                                  <p:childTnLst>
                                    <p:animMotion origin="layout" path="M 2.29167E-6 7.40741E-7 L 2.29167E-6 0.03287 " pathEditMode="relative" rAng="0" ptsTypes="AA">
                                      <p:cBhvr>
                                        <p:cTn id="19" dur="500" spd="-100000" fill="hold"/>
                                        <p:tgtEl>
                                          <p:spTgt spid="52"/>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2.29167E-6 7.40741E-7 L 2.29167E-6 0.03287 " pathEditMode="relative" rAng="0" ptsTypes="AA">
                                      <p:cBhvr>
                                        <p:cTn id="24" dur="500" spd="-100000" fill="hold"/>
                                        <p:tgtEl>
                                          <p:spTgt spid="70"/>
                                        </p:tgtEl>
                                        <p:attrNameLst>
                                          <p:attrName>ppt_x</p:attrName>
                                          <p:attrName>ppt_y</p:attrName>
                                        </p:attrNameLst>
                                      </p:cBhvr>
                                      <p:rCtr x="0" y="1644"/>
                                    </p:animMotion>
                                  </p:childTnLst>
                                </p:cTn>
                              </p:par>
                              <p:par>
                                <p:cTn id="25" presetID="10"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42" presetClass="path" presetSubtype="0" decel="100000" fill="hold" grpId="1" nodeType="withEffect">
                                  <p:stCondLst>
                                    <p:cond delay="0"/>
                                  </p:stCondLst>
                                  <p:childTnLst>
                                    <p:animMotion origin="layout" path="M 2.29167E-6 7.40741E-7 L 2.29167E-6 0.03287 " pathEditMode="relative" rAng="0" ptsTypes="AA">
                                      <p:cBhvr>
                                        <p:cTn id="29" dur="500" spd="-100000" fill="hold"/>
                                        <p:tgtEl>
                                          <p:spTgt spid="100"/>
                                        </p:tgtEl>
                                        <p:attrNameLst>
                                          <p:attrName>ppt_x</p:attrName>
                                          <p:attrName>ppt_y</p:attrName>
                                        </p:attrNameLst>
                                      </p:cBhvr>
                                      <p:rCtr x="0" y="1644"/>
                                    </p:animMotion>
                                  </p:childTnLst>
                                </p:cTn>
                              </p:par>
                            </p:childTnLst>
                          </p:cTn>
                        </p:par>
                        <p:par>
                          <p:cTn id="30" fill="hold">
                            <p:stCondLst>
                              <p:cond delay="500"/>
                            </p:stCondLst>
                            <p:childTnLst>
                              <p:par>
                                <p:cTn id="31" presetID="50" presetClass="entr" presetSubtype="0" decel="100000" fill="hold" nodeType="afterEffect">
                                  <p:stCondLst>
                                    <p:cond delay="0"/>
                                  </p:stCondLst>
                                  <p:childTnLst>
                                    <p:set>
                                      <p:cBhvr>
                                        <p:cTn id="32" dur="1" fill="hold">
                                          <p:stCondLst>
                                            <p:cond delay="0"/>
                                          </p:stCondLst>
                                        </p:cTn>
                                        <p:tgtEl>
                                          <p:spTgt spid="103"/>
                                        </p:tgtEl>
                                        <p:attrNameLst>
                                          <p:attrName>style.visibility</p:attrName>
                                        </p:attrNameLst>
                                      </p:cBhvr>
                                      <p:to>
                                        <p:strVal val="visible"/>
                                      </p:to>
                                    </p:set>
                                    <p:anim calcmode="lin" valueType="num">
                                      <p:cBhvr>
                                        <p:cTn id="33" dur="1000" fill="hold"/>
                                        <p:tgtEl>
                                          <p:spTgt spid="103"/>
                                        </p:tgtEl>
                                        <p:attrNameLst>
                                          <p:attrName>ppt_w</p:attrName>
                                        </p:attrNameLst>
                                      </p:cBhvr>
                                      <p:tavLst>
                                        <p:tav tm="0">
                                          <p:val>
                                            <p:strVal val="#ppt_w+.3"/>
                                          </p:val>
                                        </p:tav>
                                        <p:tav tm="100000">
                                          <p:val>
                                            <p:strVal val="#ppt_w"/>
                                          </p:val>
                                        </p:tav>
                                      </p:tavLst>
                                    </p:anim>
                                    <p:anim calcmode="lin" valueType="num">
                                      <p:cBhvr>
                                        <p:cTn id="34" dur="1000" fill="hold"/>
                                        <p:tgtEl>
                                          <p:spTgt spid="103"/>
                                        </p:tgtEl>
                                        <p:attrNameLst>
                                          <p:attrName>ppt_h</p:attrName>
                                        </p:attrNameLst>
                                      </p:cBhvr>
                                      <p:tavLst>
                                        <p:tav tm="0">
                                          <p:val>
                                            <p:strVal val="#ppt_h"/>
                                          </p:val>
                                        </p:tav>
                                        <p:tav tm="100000">
                                          <p:val>
                                            <p:strVal val="#ppt_h"/>
                                          </p:val>
                                        </p:tav>
                                      </p:tavLst>
                                    </p:anim>
                                    <p:animEffect transition="in" filter="fade">
                                      <p:cBhvr>
                                        <p:cTn id="35"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3" grpId="1" build="p"/>
      <p:bldP spid="38" grpId="0"/>
      <p:bldP spid="38" grpId="1"/>
      <p:bldP spid="52" grpId="0"/>
      <p:bldP spid="52" grpId="1"/>
      <p:bldP spid="70" grpId="0"/>
      <p:bldP spid="70" grpId="1"/>
      <p:bldP spid="100" grpId="0"/>
      <p:bldP spid="100" grpId="1"/>
    </p:bldLst>
  </p:timing>
</p:sld>
</file>

<file path=ppt/theme/theme1.xml><?xml version="1.0" encoding="utf-8"?>
<a:theme xmlns:a="http://schemas.openxmlformats.org/drawingml/2006/main" name="White Template">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3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3a6239b1-84a2-436e-b281-9f1510ef4358">
      <Terms xmlns="http://schemas.microsoft.com/office/infopath/2007/PartnerControls"/>
    </lcf76f155ced4ddcb4097134ff3c332f>
    <SharedWithUsers xmlns="ef4e99f7-fe95-4544-b30a-d4a0962d5b53">
      <UserInfo>
        <DisplayName>Sallie St. Laurent (Red Door Collaborative LLC)</DisplayName>
        <AccountId>2633</AccountId>
        <AccountType/>
      </UserInfo>
      <UserInfo>
        <DisplayName>Quincey Borggard (THE SPUR GROUP INC)</DisplayName>
        <AccountId>2996</AccountId>
        <AccountType/>
      </UserInfo>
      <UserInfo>
        <DisplayName>Mayunk Jain</DisplayName>
        <AccountId>2507</AccountId>
        <AccountType/>
      </UserInfo>
    </SharedWithUsers>
    <MediaServiceTranscript xmlns="3a6239b1-84a2-436e-b281-9f1510ef4358" xsi:nil="true"/>
    <MediaLengthInSeconds xmlns="3a6239b1-84a2-436e-b281-9f1510ef435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21" ma:contentTypeDescription="Create a new document." ma:contentTypeScope="" ma:versionID="9d382de0a6de26594c7314158e13fa40">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3cf7d5100606aa24e7a30f186e2bdf79"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735045-5172-4E99-8B4D-194227E90DDF}">
  <ds:schemaRefs>
    <ds:schemaRef ds:uri="http://schemas.microsoft.com/sharepoint/v3/contenttype/forms"/>
  </ds:schemaRefs>
</ds:datastoreItem>
</file>

<file path=customXml/itemProps2.xml><?xml version="1.0" encoding="utf-8"?>
<ds:datastoreItem xmlns:ds="http://schemas.openxmlformats.org/officeDocument/2006/customXml" ds:itemID="{D2AE1C0F-7E36-4E94-8FBC-22CE108BF82D}">
  <ds:schemaRefs>
    <ds:schemaRef ds:uri="230e9df3-be65-4c73-a93b-d1236ebd677e"/>
    <ds:schemaRef ds:uri="83c07245-1987-447b-a407-05b41d118742"/>
    <ds:schemaRef ds:uri="87badcbf-855a-4949-b0c7-112d68ff62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3a6239b1-84a2-436e-b281-9f1510ef4358"/>
    <ds:schemaRef ds:uri="ef4e99f7-fe95-4544-b30a-d4a0962d5b53"/>
  </ds:schemaRefs>
</ds:datastoreItem>
</file>

<file path=customXml/itemProps3.xml><?xml version="1.0" encoding="utf-8"?>
<ds:datastoreItem xmlns:ds="http://schemas.openxmlformats.org/officeDocument/2006/customXml" ds:itemID="{649C1103-76E6-464C-B2EA-041E17B3FB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TotalTime>
  <Words>10191</Words>
  <Application>Microsoft Office PowerPoint</Application>
  <PresentationFormat>Widescreen</PresentationFormat>
  <Paragraphs>949</Paragraphs>
  <Slides>55</Slides>
  <Notes>53</Notes>
  <HiddenSlides>9</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55</vt:i4>
      </vt:variant>
    </vt:vector>
  </HeadingPairs>
  <TitlesOfParts>
    <vt:vector size="75" baseType="lpstr">
      <vt:lpstr>-apple-system</vt:lpstr>
      <vt:lpstr>Arial</vt:lpstr>
      <vt:lpstr>Calibri</vt:lpstr>
      <vt:lpstr>Calibri Light</vt:lpstr>
      <vt:lpstr>Consolas</vt:lpstr>
      <vt:lpstr>Open Sans</vt:lpstr>
      <vt:lpstr>Segoe Pro Display</vt:lpstr>
      <vt:lpstr>Segoe UI</vt:lpstr>
      <vt:lpstr>Segoe UI </vt:lpstr>
      <vt:lpstr>Segoe UI Light</vt:lpstr>
      <vt:lpstr>Segoe UI Semibold</vt:lpstr>
      <vt:lpstr>Segoe UI Semilight</vt:lpstr>
      <vt:lpstr>Symbol</vt:lpstr>
      <vt:lpstr>Wingdings</vt:lpstr>
      <vt:lpstr>White Template</vt:lpstr>
      <vt:lpstr>3_White Template</vt:lpstr>
      <vt:lpstr>Black Template</vt:lpstr>
      <vt:lpstr>3_Office Theme</vt:lpstr>
      <vt:lpstr>8_Office Theme</vt:lpstr>
      <vt:lpstr>Dotnet_Template_Light</vt:lpstr>
      <vt:lpstr>Microsoft Azure  Immersion Workshops:   .NET App Modernization</vt:lpstr>
      <vt:lpstr>Microsoft Azure Immersion Workshop: Modernize .NET Apps | Agenda</vt:lpstr>
      <vt:lpstr>Modernize .NET Apps </vt:lpstr>
      <vt:lpstr>The question is no longer “if or when”, it’s “how”</vt:lpstr>
      <vt:lpstr>Digital transformation</vt:lpstr>
      <vt:lpstr>What is driving cloud adoption?</vt:lpstr>
      <vt:lpstr>Why modernize with Azure?</vt:lpstr>
      <vt:lpstr>.NET on Azure</vt:lpstr>
      <vt:lpstr>ASP.NET modernization patterns</vt:lpstr>
      <vt:lpstr>Azure is the home in the cloud for your .NET applications</vt:lpstr>
      <vt:lpstr>With App Service and Azure SQL you can</vt:lpstr>
      <vt:lpstr>Optimize Costs</vt:lpstr>
      <vt:lpstr>Today’s imperative: balance near term savings with future growth</vt:lpstr>
      <vt:lpstr>How Azure can help (1 of 3)</vt:lpstr>
      <vt:lpstr>What can you expect?</vt:lpstr>
      <vt:lpstr>Improving App Service Price to Performance: Premium v3 with Windows Container Support</vt:lpstr>
      <vt:lpstr>Single-tenant option to enhance security and compliance</vt:lpstr>
      <vt:lpstr>App Service Environment</vt:lpstr>
      <vt:lpstr>Operate Confidently</vt:lpstr>
      <vt:lpstr>The ability to scale web applications is critical</vt:lpstr>
      <vt:lpstr>How Azure can help (2 of 3)</vt:lpstr>
      <vt:lpstr>Ship New Features Faster</vt:lpstr>
      <vt:lpstr>How Azure can help (3 of 3)</vt:lpstr>
      <vt:lpstr>Unlock innovation with .NET Core</vt:lpstr>
      <vt:lpstr>PowerPoint Presentation</vt:lpstr>
      <vt:lpstr>.NET ecosystem momentum </vt:lpstr>
      <vt:lpstr>.NET 6 Performance</vt:lpstr>
      <vt:lpstr>– .NET 6</vt:lpstr>
      <vt:lpstr>Why .NET 6 for web apps &amp; services?</vt:lpstr>
      <vt:lpstr>.NET Upgrade Assistant</vt:lpstr>
      <vt:lpstr>Gest started with modernization support from Azure</vt:lpstr>
      <vt:lpstr>Assess applications, databases and .NET code yourself with free and easy to use migration assistants</vt:lpstr>
      <vt:lpstr>Azure Migration and Modernization Program</vt:lpstr>
      <vt:lpstr>Get started today</vt:lpstr>
      <vt:lpstr>PowerPoint Presentation</vt:lpstr>
      <vt:lpstr>Azure services recommendations for .NET apps</vt:lpstr>
      <vt:lpstr>Choose an Azure compute service  Compute decision tree</vt:lpstr>
      <vt:lpstr>Additional flexibility with Windows Container</vt:lpstr>
      <vt:lpstr>What is a container?</vt:lpstr>
      <vt:lpstr>Traditional virtualized environment</vt:lpstr>
      <vt:lpstr>Advantages of a containerized environment</vt:lpstr>
      <vt:lpstr>The benefits of using containers</vt:lpstr>
      <vt:lpstr>Containerized applications</vt:lpstr>
      <vt:lpstr>Azure Kubernetes Service (AKS) support for Windows Server Containers</vt:lpstr>
      <vt:lpstr>Azure Migrate: App Containerization Tool </vt:lpstr>
      <vt:lpstr>Windows Admin Center Container Tool</vt:lpstr>
      <vt:lpstr>An end-to-end web hosting platform frees up your teams to focus on what matters</vt:lpstr>
      <vt:lpstr>Optimize spend with built in intelligence that can sense and surface opportunities to save</vt:lpstr>
      <vt:lpstr>Reduce investments in custom code and third-party plug-ins with a fully managed and extensible platform</vt:lpstr>
      <vt:lpstr>Ensure the underlying infrastructure can scale resources to meet application demand</vt:lpstr>
      <vt:lpstr>Get up to speed quickly on a platform tailored for .NET</vt:lpstr>
      <vt:lpstr>Secure your application and improve performance</vt:lpstr>
      <vt:lpstr>Unparalleled developer productivity means you can ship new features faster and maximize value per dev cycle </vt:lpstr>
      <vt:lpstr>Add new modalities and connect your app to the data and systems it needs to serve users</vt:lpstr>
      <vt:lpstr>Innovate with confidence on a secure and trusted cloud platform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Molly Clarke</dc:creator>
  <cp:keywords/>
  <dc:description/>
  <cp:lastModifiedBy>Kulcsar Gabor</cp:lastModifiedBy>
  <cp:revision>4</cp:revision>
  <dcterms:created xsi:type="dcterms:W3CDTF">2021-10-11T19:16:26Z</dcterms:created>
  <dcterms:modified xsi:type="dcterms:W3CDTF">2022-12-06T16:34:12Z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2021-10-11T19:40:14Z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deff66c8-7610-4262-b493-d9bdc5fb1988</vt:lpwstr>
  </property>
  <property fmtid="{D5CDD505-2E9C-101B-9397-08002B2CF9AE}" pid="8" name="MSIP_Label_f42aa342-8706-4288-bd11-ebb85995028c_ContentBits">
    <vt:lpwstr>0</vt:lpwstr>
  </property>
  <property fmtid="{D5CDD505-2E9C-101B-9397-08002B2CF9AE}" pid="9" name="ContentTypeId">
    <vt:lpwstr>0x0101001019C9D67E274245B12BF79C55BE778C</vt:lpwstr>
  </property>
  <property fmtid="{D5CDD505-2E9C-101B-9397-08002B2CF9AE}" pid="10" name="MediaServiceImageTags">
    <vt:lpwstr/>
  </property>
  <property fmtid="{D5CDD505-2E9C-101B-9397-08002B2CF9AE}" pid="11" name="Order">
    <vt:lpwstr>8467400.00000000</vt:lpwstr>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_ExtendedDescription">
    <vt:lpwstr/>
  </property>
  <property fmtid="{D5CDD505-2E9C-101B-9397-08002B2CF9AE}" pid="18" name="TriggerFlowInfo">
    <vt:lpwstr/>
  </property>
  <property fmtid="{D5CDD505-2E9C-101B-9397-08002B2CF9AE}" pid="19" name="xd_Signature">
    <vt:lpwstr/>
  </property>
</Properties>
</file>